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Override PartName="/ppt/slides/slide256.xml" ContentType="application/vnd.openxmlformats-officedocument.presentationml.slide+xml"/>
  <Override PartName="/ppt/slides/slide257.xml" ContentType="application/vnd.openxmlformats-officedocument.presentationml.slide+xml"/>
  <Override PartName="/ppt/slides/slide258.xml" ContentType="application/vnd.openxmlformats-officedocument.presentationml.slide+xml"/>
  <Override PartName="/ppt/slides/slide259.xml" ContentType="application/vnd.openxmlformats-officedocument.presentationml.slide+xml"/>
  <Override PartName="/ppt/slides/slide260.xml" ContentType="application/vnd.openxmlformats-officedocument.presentationml.slide+xml"/>
  <Override PartName="/ppt/slides/slide261.xml" ContentType="application/vnd.openxmlformats-officedocument.presentationml.slide+xml"/>
  <Override PartName="/ppt/slides/slide262.xml" ContentType="application/vnd.openxmlformats-officedocument.presentationml.slide+xml"/>
  <Override PartName="/ppt/slides/slide263.xml" ContentType="application/vnd.openxmlformats-officedocument.presentationml.slide+xml"/>
  <Override PartName="/ppt/slides/slide264.xml" ContentType="application/vnd.openxmlformats-officedocument.presentationml.slide+xml"/>
  <Override PartName="/ppt/slides/slide265.xml" ContentType="application/vnd.openxmlformats-officedocument.presentationml.slide+xml"/>
  <Override PartName="/ppt/slides/slide266.xml" ContentType="application/vnd.openxmlformats-officedocument.presentationml.slide+xml"/>
  <Override PartName="/ppt/slides/slide267.xml" ContentType="application/vnd.openxmlformats-officedocument.presentationml.slide+xml"/>
  <Override PartName="/ppt/slides/slide268.xml" ContentType="application/vnd.openxmlformats-officedocument.presentationml.slide+xml"/>
  <Override PartName="/ppt/slides/slide269.xml" ContentType="application/vnd.openxmlformats-officedocument.presentationml.slide+xml"/>
  <Override PartName="/ppt/slides/slide270.xml" ContentType="application/vnd.openxmlformats-officedocument.presentationml.slide+xml"/>
  <Override PartName="/ppt/slides/slide271.xml" ContentType="application/vnd.openxmlformats-officedocument.presentationml.slide+xml"/>
  <Override PartName="/ppt/slides/slide272.xml" ContentType="application/vnd.openxmlformats-officedocument.presentationml.slide+xml"/>
  <Override PartName="/ppt/slides/slide273.xml" ContentType="application/vnd.openxmlformats-officedocument.presentationml.slide+xml"/>
  <Override PartName="/ppt/slides/slide274.xml" ContentType="application/vnd.openxmlformats-officedocument.presentationml.slide+xml"/>
  <Override PartName="/ppt/slides/slide275.xml" ContentType="application/vnd.openxmlformats-officedocument.presentationml.slide+xml"/>
  <Override PartName="/ppt/slides/slide276.xml" ContentType="application/vnd.openxmlformats-officedocument.presentationml.slide+xml"/>
  <Override PartName="/ppt/slides/slide277.xml" ContentType="application/vnd.openxmlformats-officedocument.presentationml.slide+xml"/>
  <Override PartName="/ppt/slides/slide278.xml" ContentType="application/vnd.openxmlformats-officedocument.presentationml.slide+xml"/>
  <Override PartName="/ppt/slides/slide279.xml" ContentType="application/vnd.openxmlformats-officedocument.presentationml.slide+xml"/>
  <Override PartName="/ppt/slides/slide280.xml" ContentType="application/vnd.openxmlformats-officedocument.presentationml.slide+xml"/>
  <Override PartName="/ppt/slides/slide281.xml" ContentType="application/vnd.openxmlformats-officedocument.presentationml.slide+xml"/>
  <Override PartName="/ppt/slides/slide282.xml" ContentType="application/vnd.openxmlformats-officedocument.presentationml.slide+xml"/>
  <Override PartName="/ppt/slides/slide283.xml" ContentType="application/vnd.openxmlformats-officedocument.presentationml.slide+xml"/>
  <Override PartName="/ppt/slides/slide284.xml" ContentType="application/vnd.openxmlformats-officedocument.presentationml.slide+xml"/>
  <Override PartName="/ppt/slides/slide285.xml" ContentType="application/vnd.openxmlformats-officedocument.presentationml.slide+xml"/>
  <Override PartName="/ppt/slides/slide286.xml" ContentType="application/vnd.openxmlformats-officedocument.presentationml.slide+xml"/>
  <Override PartName="/ppt/slides/slide287.xml" ContentType="application/vnd.openxmlformats-officedocument.presentationml.slide+xml"/>
  <Override PartName="/ppt/slides/slide288.xml" ContentType="application/vnd.openxmlformats-officedocument.presentationml.slide+xml"/>
  <Override PartName="/ppt/slides/slide289.xml" ContentType="application/vnd.openxmlformats-officedocument.presentationml.slide+xml"/>
  <Override PartName="/ppt/slides/slide290.xml" ContentType="application/vnd.openxmlformats-officedocument.presentationml.slide+xml"/>
  <Override PartName="/ppt/slides/slide291.xml" ContentType="application/vnd.openxmlformats-officedocument.presentationml.slide+xml"/>
  <Override PartName="/ppt/slides/slide292.xml" ContentType="application/vnd.openxmlformats-officedocument.presentationml.slide+xml"/>
  <Override PartName="/ppt/slides/slide293.xml" ContentType="application/vnd.openxmlformats-officedocument.presentationml.slide+xml"/>
  <Override PartName="/ppt/slides/slide294.xml" ContentType="application/vnd.openxmlformats-officedocument.presentationml.slide+xml"/>
  <Override PartName="/ppt/slides/slide295.xml" ContentType="application/vnd.openxmlformats-officedocument.presentationml.slide+xml"/>
  <Override PartName="/ppt/slides/slide296.xml" ContentType="application/vnd.openxmlformats-officedocument.presentationml.slide+xml"/>
  <Override PartName="/ppt/slides/slide297.xml" ContentType="application/vnd.openxmlformats-officedocument.presentationml.slide+xml"/>
  <Override PartName="/ppt/slides/slide298.xml" ContentType="application/vnd.openxmlformats-officedocument.presentationml.slide+xml"/>
  <Override PartName="/ppt/slides/slide299.xml" ContentType="application/vnd.openxmlformats-officedocument.presentationml.slide+xml"/>
  <Override PartName="/ppt/slides/slide300.xml" ContentType="application/vnd.openxmlformats-officedocument.presentationml.slide+xml"/>
  <Override PartName="/ppt/slides/slide301.xml" ContentType="application/vnd.openxmlformats-officedocument.presentationml.slide+xml"/>
  <Override PartName="/ppt/slides/slide302.xml" ContentType="application/vnd.openxmlformats-officedocument.presentationml.slide+xml"/>
  <Override PartName="/ppt/slides/slide303.xml" ContentType="application/vnd.openxmlformats-officedocument.presentationml.slide+xml"/>
  <Override PartName="/ppt/slides/slide304.xml" ContentType="application/vnd.openxmlformats-officedocument.presentationml.slide+xml"/>
  <Override PartName="/ppt/slides/slide305.xml" ContentType="application/vnd.openxmlformats-officedocument.presentationml.slide+xml"/>
  <Override PartName="/ppt/slides/slide306.xml" ContentType="application/vnd.openxmlformats-officedocument.presentationml.slide+xml"/>
  <Override PartName="/ppt/slides/slide307.xml" ContentType="application/vnd.openxmlformats-officedocument.presentationml.slide+xml"/>
  <Override PartName="/ppt/slides/slide308.xml" ContentType="application/vnd.openxmlformats-officedocument.presentationml.slide+xml"/>
  <Override PartName="/ppt/slides/slide309.xml" ContentType="application/vnd.openxmlformats-officedocument.presentationml.slide+xml"/>
  <Override PartName="/ppt/slides/slide310.xml" ContentType="application/vnd.openxmlformats-officedocument.presentationml.slide+xml"/>
  <Override PartName="/ppt/slides/slide311.xml" ContentType="application/vnd.openxmlformats-officedocument.presentationml.slide+xml"/>
  <Override PartName="/ppt/slides/slide312.xml" ContentType="application/vnd.openxmlformats-officedocument.presentationml.slide+xml"/>
  <Override PartName="/ppt/slides/slide313.xml" ContentType="application/vnd.openxmlformats-officedocument.presentationml.slide+xml"/>
  <Override PartName="/ppt/slides/slide314.xml" ContentType="application/vnd.openxmlformats-officedocument.presentationml.slide+xml"/>
  <Override PartName="/ppt/slides/slide315.xml" ContentType="application/vnd.openxmlformats-officedocument.presentationml.slide+xml"/>
  <Override PartName="/ppt/slides/slide316.xml" ContentType="application/vnd.openxmlformats-officedocument.presentationml.slide+xml"/>
  <Override PartName="/ppt/slides/slide317.xml" ContentType="application/vnd.openxmlformats-officedocument.presentationml.slide+xml"/>
  <Override PartName="/ppt/slides/slide318.xml" ContentType="application/vnd.openxmlformats-officedocument.presentationml.slide+xml"/>
  <Override PartName="/ppt/slides/slide319.xml" ContentType="application/vnd.openxmlformats-officedocument.presentationml.slide+xml"/>
  <Override PartName="/ppt/slides/slide320.xml" ContentType="application/vnd.openxmlformats-officedocument.presentationml.slide+xml"/>
  <Override PartName="/ppt/slides/slide321.xml" ContentType="application/vnd.openxmlformats-officedocument.presentationml.slide+xml"/>
  <Override PartName="/ppt/slides/slide322.xml" ContentType="application/vnd.openxmlformats-officedocument.presentationml.slide+xml"/>
  <Override PartName="/ppt/slides/slide3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497" r:id="rId4"/>
    <p:sldId id="480" r:id="rId5"/>
    <p:sldId id="259" r:id="rId6"/>
    <p:sldId id="498" r:id="rId7"/>
    <p:sldId id="260" r:id="rId8"/>
    <p:sldId id="476" r:id="rId9"/>
    <p:sldId id="263" r:id="rId10"/>
    <p:sldId id="499" r:id="rId11"/>
    <p:sldId id="266" r:id="rId12"/>
    <p:sldId id="268" r:id="rId13"/>
    <p:sldId id="502" r:id="rId14"/>
    <p:sldId id="274" r:id="rId15"/>
    <p:sldId id="503" r:id="rId16"/>
    <p:sldId id="745" r:id="rId17"/>
    <p:sldId id="504" r:id="rId18"/>
    <p:sldId id="275" r:id="rId19"/>
    <p:sldId id="746" r:id="rId20"/>
    <p:sldId id="484" r:id="rId21"/>
    <p:sldId id="505" r:id="rId22"/>
    <p:sldId id="276" r:id="rId23"/>
    <p:sldId id="485" r:id="rId24"/>
    <p:sldId id="279" r:id="rId25"/>
    <p:sldId id="506" r:id="rId26"/>
    <p:sldId id="282" r:id="rId27"/>
    <p:sldId id="507" r:id="rId28"/>
    <p:sldId id="283" r:id="rId29"/>
    <p:sldId id="508" r:id="rId30"/>
    <p:sldId id="286" r:id="rId31"/>
    <p:sldId id="509" r:id="rId32"/>
    <p:sldId id="289" r:id="rId33"/>
    <p:sldId id="510" r:id="rId34"/>
    <p:sldId id="292" r:id="rId35"/>
    <p:sldId id="511" r:id="rId36"/>
    <p:sldId id="295" r:id="rId37"/>
    <p:sldId id="512" r:id="rId38"/>
    <p:sldId id="297" r:id="rId39"/>
    <p:sldId id="513" r:id="rId40"/>
    <p:sldId id="299" r:id="rId41"/>
    <p:sldId id="514" r:id="rId42"/>
    <p:sldId id="301" r:id="rId43"/>
    <p:sldId id="515" r:id="rId44"/>
    <p:sldId id="303" r:id="rId45"/>
    <p:sldId id="305" r:id="rId46"/>
    <p:sldId id="518" r:id="rId47"/>
    <p:sldId id="307" r:id="rId48"/>
    <p:sldId id="520" r:id="rId49"/>
    <p:sldId id="310" r:id="rId50"/>
    <p:sldId id="522" r:id="rId51"/>
    <p:sldId id="313" r:id="rId52"/>
    <p:sldId id="523" r:id="rId53"/>
    <p:sldId id="316" r:id="rId54"/>
    <p:sldId id="525" r:id="rId55"/>
    <p:sldId id="319" r:id="rId56"/>
    <p:sldId id="528" r:id="rId57"/>
    <p:sldId id="322" r:id="rId58"/>
    <p:sldId id="529" r:id="rId59"/>
    <p:sldId id="334" r:id="rId60"/>
    <p:sldId id="532" r:id="rId61"/>
    <p:sldId id="531" r:id="rId62"/>
    <p:sldId id="333" r:id="rId63"/>
    <p:sldId id="534" r:id="rId64"/>
    <p:sldId id="533" r:id="rId65"/>
    <p:sldId id="337" r:id="rId66"/>
    <p:sldId id="536" r:id="rId67"/>
    <p:sldId id="339" r:id="rId68"/>
    <p:sldId id="538" r:id="rId69"/>
    <p:sldId id="535" r:id="rId70"/>
    <p:sldId id="341" r:id="rId71"/>
    <p:sldId id="540" r:id="rId72"/>
    <p:sldId id="539" r:id="rId73"/>
    <p:sldId id="343" r:id="rId74"/>
    <p:sldId id="541" r:id="rId75"/>
    <p:sldId id="542" r:id="rId76"/>
    <p:sldId id="345" r:id="rId77"/>
    <p:sldId id="544" r:id="rId78"/>
    <p:sldId id="543" r:id="rId79"/>
    <p:sldId id="347" r:id="rId80"/>
    <p:sldId id="546" r:id="rId81"/>
    <p:sldId id="349" r:id="rId82"/>
    <p:sldId id="548" r:id="rId83"/>
    <p:sldId id="547" r:id="rId84"/>
    <p:sldId id="351" r:id="rId85"/>
    <p:sldId id="549" r:id="rId86"/>
    <p:sldId id="353" r:id="rId87"/>
    <p:sldId id="552" r:id="rId88"/>
    <p:sldId id="747" r:id="rId89"/>
    <p:sldId id="355" r:id="rId90"/>
    <p:sldId id="554" r:id="rId91"/>
    <p:sldId id="748" r:id="rId92"/>
    <p:sldId id="553" r:id="rId93"/>
    <p:sldId id="758" r:id="rId94"/>
    <p:sldId id="749" r:id="rId95"/>
    <p:sldId id="759" r:id="rId96"/>
    <p:sldId id="764" r:id="rId97"/>
    <p:sldId id="750" r:id="rId98"/>
    <p:sldId id="760" r:id="rId99"/>
    <p:sldId id="752" r:id="rId100"/>
    <p:sldId id="761" r:id="rId101"/>
    <p:sldId id="753" r:id="rId102"/>
    <p:sldId id="762" r:id="rId103"/>
    <p:sldId id="754" r:id="rId104"/>
    <p:sldId id="763" r:id="rId105"/>
    <p:sldId id="755" r:id="rId106"/>
    <p:sldId id="756" r:id="rId107"/>
    <p:sldId id="757" r:id="rId108"/>
    <p:sldId id="765" r:id="rId109"/>
    <p:sldId id="357" r:id="rId110"/>
    <p:sldId id="360" r:id="rId111"/>
    <p:sldId id="556" r:id="rId112"/>
    <p:sldId id="362" r:id="rId113"/>
    <p:sldId id="558" r:id="rId114"/>
    <p:sldId id="364" r:id="rId115"/>
    <p:sldId id="560" r:id="rId116"/>
    <p:sldId id="365" r:id="rId117"/>
    <p:sldId id="562" r:id="rId118"/>
    <p:sldId id="561" r:id="rId119"/>
    <p:sldId id="388" r:id="rId120"/>
    <p:sldId id="564" r:id="rId121"/>
    <p:sldId id="563" r:id="rId122"/>
    <p:sldId id="389" r:id="rId123"/>
    <p:sldId id="566" r:id="rId124"/>
    <p:sldId id="565" r:id="rId125"/>
    <p:sldId id="567" r:id="rId126"/>
    <p:sldId id="390" r:id="rId127"/>
    <p:sldId id="568" r:id="rId128"/>
    <p:sldId id="366" r:id="rId129"/>
    <p:sldId id="570" r:id="rId130"/>
    <p:sldId id="569" r:id="rId131"/>
    <p:sldId id="368" r:id="rId132"/>
    <p:sldId id="766" r:id="rId133"/>
    <p:sldId id="369" r:id="rId134"/>
    <p:sldId id="573" r:id="rId135"/>
    <p:sldId id="767" r:id="rId136"/>
    <p:sldId id="371" r:id="rId137"/>
    <p:sldId id="576" r:id="rId138"/>
    <p:sldId id="373" r:id="rId139"/>
    <p:sldId id="578" r:id="rId140"/>
    <p:sldId id="375" r:id="rId141"/>
    <p:sldId id="580" r:id="rId142"/>
    <p:sldId id="377" r:id="rId143"/>
    <p:sldId id="582" r:id="rId144"/>
    <p:sldId id="379" r:id="rId145"/>
    <p:sldId id="584" r:id="rId146"/>
    <p:sldId id="381" r:id="rId147"/>
    <p:sldId id="586" r:id="rId148"/>
    <p:sldId id="382" r:id="rId149"/>
    <p:sldId id="588" r:id="rId150"/>
    <p:sldId id="383" r:id="rId151"/>
    <p:sldId id="590" r:id="rId152"/>
    <p:sldId id="384" r:id="rId153"/>
    <p:sldId id="592" r:id="rId154"/>
    <p:sldId id="386" r:id="rId155"/>
    <p:sldId id="591" r:id="rId156"/>
    <p:sldId id="594" r:id="rId157"/>
    <p:sldId id="392" r:id="rId158"/>
    <p:sldId id="596" r:id="rId159"/>
    <p:sldId id="395" r:id="rId160"/>
    <p:sldId id="598" r:id="rId161"/>
    <p:sldId id="597" r:id="rId162"/>
    <p:sldId id="396" r:id="rId163"/>
    <p:sldId id="600" r:id="rId164"/>
    <p:sldId id="399" r:id="rId165"/>
    <p:sldId id="602" r:id="rId166"/>
    <p:sldId id="400" r:id="rId167"/>
    <p:sldId id="604" r:id="rId168"/>
    <p:sldId id="402" r:id="rId169"/>
    <p:sldId id="605" r:id="rId170"/>
    <p:sldId id="404" r:id="rId171"/>
    <p:sldId id="406" r:id="rId172"/>
    <p:sldId id="607" r:id="rId173"/>
    <p:sldId id="411" r:id="rId174"/>
    <p:sldId id="612" r:id="rId175"/>
    <p:sldId id="409" r:id="rId176"/>
    <p:sldId id="614" r:id="rId177"/>
    <p:sldId id="413" r:id="rId178"/>
    <p:sldId id="616" r:id="rId179"/>
    <p:sldId id="415" r:id="rId180"/>
    <p:sldId id="618" r:id="rId181"/>
    <p:sldId id="417" r:id="rId182"/>
    <p:sldId id="620" r:id="rId183"/>
    <p:sldId id="419" r:id="rId184"/>
    <p:sldId id="622" r:id="rId185"/>
    <p:sldId id="421" r:id="rId186"/>
    <p:sldId id="624" r:id="rId187"/>
    <p:sldId id="423" r:id="rId188"/>
    <p:sldId id="627" r:id="rId189"/>
    <p:sldId id="425" r:id="rId190"/>
    <p:sldId id="630" r:id="rId191"/>
    <p:sldId id="427" r:id="rId192"/>
    <p:sldId id="632" r:id="rId193"/>
    <p:sldId id="429" r:id="rId194"/>
    <p:sldId id="634" r:id="rId195"/>
    <p:sldId id="431" r:id="rId196"/>
    <p:sldId id="636" r:id="rId197"/>
    <p:sldId id="433" r:id="rId198"/>
    <p:sldId id="637" r:id="rId199"/>
    <p:sldId id="435" r:id="rId200"/>
    <p:sldId id="640" r:id="rId201"/>
    <p:sldId id="639" r:id="rId202"/>
    <p:sldId id="438" r:id="rId203"/>
    <p:sldId id="641" r:id="rId204"/>
    <p:sldId id="642" r:id="rId205"/>
    <p:sldId id="440" r:id="rId206"/>
    <p:sldId id="644" r:id="rId207"/>
    <p:sldId id="643" r:id="rId208"/>
    <p:sldId id="442" r:id="rId209"/>
    <p:sldId id="646" r:id="rId210"/>
    <p:sldId id="645" r:id="rId211"/>
    <p:sldId id="444" r:id="rId212"/>
    <p:sldId id="648" r:id="rId213"/>
    <p:sldId id="647" r:id="rId214"/>
    <p:sldId id="446" r:id="rId215"/>
    <p:sldId id="649" r:id="rId216"/>
    <p:sldId id="650" r:id="rId217"/>
    <p:sldId id="448" r:id="rId218"/>
    <p:sldId id="652" r:id="rId219"/>
    <p:sldId id="651" r:id="rId220"/>
    <p:sldId id="450" r:id="rId221"/>
    <p:sldId id="654" r:id="rId222"/>
    <p:sldId id="653" r:id="rId223"/>
    <p:sldId id="452" r:id="rId224"/>
    <p:sldId id="655" r:id="rId225"/>
    <p:sldId id="656" r:id="rId226"/>
    <p:sldId id="454" r:id="rId227"/>
    <p:sldId id="658" r:id="rId228"/>
    <p:sldId id="657" r:id="rId229"/>
    <p:sldId id="456" r:id="rId230"/>
    <p:sldId id="659" r:id="rId231"/>
    <p:sldId id="660" r:id="rId232"/>
    <p:sldId id="458" r:id="rId233"/>
    <p:sldId id="662" r:id="rId234"/>
    <p:sldId id="661" r:id="rId235"/>
    <p:sldId id="460" r:id="rId236"/>
    <p:sldId id="663" r:id="rId237"/>
    <p:sldId id="664" r:id="rId238"/>
    <p:sldId id="462" r:id="rId239"/>
    <p:sldId id="666" r:id="rId240"/>
    <p:sldId id="665" r:id="rId241"/>
    <p:sldId id="463" r:id="rId242"/>
    <p:sldId id="668" r:id="rId243"/>
    <p:sldId id="667" r:id="rId244"/>
    <p:sldId id="465" r:id="rId245"/>
    <p:sldId id="670" r:id="rId246"/>
    <p:sldId id="669" r:id="rId247"/>
    <p:sldId id="466" r:id="rId248"/>
    <p:sldId id="672" r:id="rId249"/>
    <p:sldId id="671" r:id="rId250"/>
    <p:sldId id="468" r:id="rId251"/>
    <p:sldId id="674" r:id="rId252"/>
    <p:sldId id="673" r:id="rId253"/>
    <p:sldId id="470" r:id="rId254"/>
    <p:sldId id="676" r:id="rId255"/>
    <p:sldId id="675" r:id="rId256"/>
    <p:sldId id="473" r:id="rId257"/>
    <p:sldId id="677" r:id="rId258"/>
    <p:sldId id="678" r:id="rId259"/>
    <p:sldId id="679" r:id="rId260"/>
    <p:sldId id="680" r:id="rId261"/>
    <p:sldId id="681" r:id="rId262"/>
    <p:sldId id="682" r:id="rId263"/>
    <p:sldId id="683" r:id="rId264"/>
    <p:sldId id="684" r:id="rId265"/>
    <p:sldId id="685" r:id="rId266"/>
    <p:sldId id="686" r:id="rId267"/>
    <p:sldId id="687" r:id="rId268"/>
    <p:sldId id="688" r:id="rId269"/>
    <p:sldId id="689" r:id="rId270"/>
    <p:sldId id="690" r:id="rId271"/>
    <p:sldId id="691" r:id="rId272"/>
    <p:sldId id="692" r:id="rId273"/>
    <p:sldId id="693" r:id="rId274"/>
    <p:sldId id="694" r:id="rId275"/>
    <p:sldId id="695" r:id="rId276"/>
    <p:sldId id="696" r:id="rId277"/>
    <p:sldId id="697" r:id="rId278"/>
    <p:sldId id="698" r:id="rId279"/>
    <p:sldId id="699" r:id="rId280"/>
    <p:sldId id="700" r:id="rId281"/>
    <p:sldId id="701" r:id="rId282"/>
    <p:sldId id="702" r:id="rId283"/>
    <p:sldId id="703" r:id="rId284"/>
    <p:sldId id="704" r:id="rId285"/>
    <p:sldId id="705" r:id="rId286"/>
    <p:sldId id="706" r:id="rId287"/>
    <p:sldId id="707" r:id="rId288"/>
    <p:sldId id="708" r:id="rId289"/>
    <p:sldId id="709" r:id="rId290"/>
    <p:sldId id="710" r:id="rId291"/>
    <p:sldId id="711" r:id="rId292"/>
    <p:sldId id="712" r:id="rId293"/>
    <p:sldId id="713" r:id="rId294"/>
    <p:sldId id="714" r:id="rId295"/>
    <p:sldId id="715" r:id="rId296"/>
    <p:sldId id="737" r:id="rId297"/>
    <p:sldId id="738" r:id="rId298"/>
    <p:sldId id="716" r:id="rId299"/>
    <p:sldId id="717" r:id="rId300"/>
    <p:sldId id="718" r:id="rId301"/>
    <p:sldId id="719" r:id="rId302"/>
    <p:sldId id="720" r:id="rId303"/>
    <p:sldId id="721" r:id="rId304"/>
    <p:sldId id="722" r:id="rId305"/>
    <p:sldId id="723" r:id="rId306"/>
    <p:sldId id="724" r:id="rId307"/>
    <p:sldId id="725" r:id="rId308"/>
    <p:sldId id="726" r:id="rId309"/>
    <p:sldId id="727" r:id="rId310"/>
    <p:sldId id="728" r:id="rId311"/>
    <p:sldId id="729" r:id="rId312"/>
    <p:sldId id="730" r:id="rId313"/>
    <p:sldId id="731" r:id="rId314"/>
    <p:sldId id="732" r:id="rId315"/>
    <p:sldId id="733" r:id="rId316"/>
    <p:sldId id="734" r:id="rId317"/>
    <p:sldId id="735" r:id="rId318"/>
    <p:sldId id="736" r:id="rId319"/>
    <p:sldId id="739" r:id="rId320"/>
    <p:sldId id="740" r:id="rId321"/>
    <p:sldId id="741" r:id="rId322"/>
    <p:sldId id="742" r:id="rId323"/>
    <p:sldId id="743" r:id="rId3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-104" y="-2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170" Type="http://schemas.openxmlformats.org/officeDocument/2006/relationships/slide" Target="slides/slide169.xml"/><Relationship Id="rId171" Type="http://schemas.openxmlformats.org/officeDocument/2006/relationships/slide" Target="slides/slide170.xml"/><Relationship Id="rId172" Type="http://schemas.openxmlformats.org/officeDocument/2006/relationships/slide" Target="slides/slide171.xml"/><Relationship Id="rId173" Type="http://schemas.openxmlformats.org/officeDocument/2006/relationships/slide" Target="slides/slide172.xml"/><Relationship Id="rId174" Type="http://schemas.openxmlformats.org/officeDocument/2006/relationships/slide" Target="slides/slide173.xml"/><Relationship Id="rId175" Type="http://schemas.openxmlformats.org/officeDocument/2006/relationships/slide" Target="slides/slide174.xml"/><Relationship Id="rId176" Type="http://schemas.openxmlformats.org/officeDocument/2006/relationships/slide" Target="slides/slide175.xml"/><Relationship Id="rId177" Type="http://schemas.openxmlformats.org/officeDocument/2006/relationships/slide" Target="slides/slide176.xml"/><Relationship Id="rId178" Type="http://schemas.openxmlformats.org/officeDocument/2006/relationships/slide" Target="slides/slide177.xml"/><Relationship Id="rId179" Type="http://schemas.openxmlformats.org/officeDocument/2006/relationships/slide" Target="slides/slide178.xml"/><Relationship Id="rId260" Type="http://schemas.openxmlformats.org/officeDocument/2006/relationships/slide" Target="slides/slide259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261" Type="http://schemas.openxmlformats.org/officeDocument/2006/relationships/slide" Target="slides/slide260.xml"/><Relationship Id="rId262" Type="http://schemas.openxmlformats.org/officeDocument/2006/relationships/slide" Target="slides/slide261.xml"/><Relationship Id="rId263" Type="http://schemas.openxmlformats.org/officeDocument/2006/relationships/slide" Target="slides/slide262.xml"/><Relationship Id="rId264" Type="http://schemas.openxmlformats.org/officeDocument/2006/relationships/slide" Target="slides/slide263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slide" Target="slides/slide113.xml"/><Relationship Id="rId115" Type="http://schemas.openxmlformats.org/officeDocument/2006/relationships/slide" Target="slides/slide114.xml"/><Relationship Id="rId116" Type="http://schemas.openxmlformats.org/officeDocument/2006/relationships/slide" Target="slides/slide115.xml"/><Relationship Id="rId117" Type="http://schemas.openxmlformats.org/officeDocument/2006/relationships/slide" Target="slides/slide116.xml"/><Relationship Id="rId118" Type="http://schemas.openxmlformats.org/officeDocument/2006/relationships/slide" Target="slides/slide117.xml"/><Relationship Id="rId119" Type="http://schemas.openxmlformats.org/officeDocument/2006/relationships/slide" Target="slides/slide118.xml"/><Relationship Id="rId200" Type="http://schemas.openxmlformats.org/officeDocument/2006/relationships/slide" Target="slides/slide199.xml"/><Relationship Id="rId201" Type="http://schemas.openxmlformats.org/officeDocument/2006/relationships/slide" Target="slides/slide200.xml"/><Relationship Id="rId202" Type="http://schemas.openxmlformats.org/officeDocument/2006/relationships/slide" Target="slides/slide201.xml"/><Relationship Id="rId203" Type="http://schemas.openxmlformats.org/officeDocument/2006/relationships/slide" Target="slides/slide202.xml"/><Relationship Id="rId204" Type="http://schemas.openxmlformats.org/officeDocument/2006/relationships/slide" Target="slides/slide203.xml"/><Relationship Id="rId205" Type="http://schemas.openxmlformats.org/officeDocument/2006/relationships/slide" Target="slides/slide204.xml"/><Relationship Id="rId206" Type="http://schemas.openxmlformats.org/officeDocument/2006/relationships/slide" Target="slides/slide205.xml"/><Relationship Id="rId207" Type="http://schemas.openxmlformats.org/officeDocument/2006/relationships/slide" Target="slides/slide206.xml"/><Relationship Id="rId208" Type="http://schemas.openxmlformats.org/officeDocument/2006/relationships/slide" Target="slides/slide207.xml"/><Relationship Id="rId209" Type="http://schemas.openxmlformats.org/officeDocument/2006/relationships/slide" Target="slides/slide208.xml"/><Relationship Id="rId265" Type="http://schemas.openxmlformats.org/officeDocument/2006/relationships/slide" Target="slides/slide264.xml"/><Relationship Id="rId266" Type="http://schemas.openxmlformats.org/officeDocument/2006/relationships/slide" Target="slides/slide265.xml"/><Relationship Id="rId267" Type="http://schemas.openxmlformats.org/officeDocument/2006/relationships/slide" Target="slides/slide266.xml"/><Relationship Id="rId268" Type="http://schemas.openxmlformats.org/officeDocument/2006/relationships/slide" Target="slides/slide267.xml"/><Relationship Id="rId269" Type="http://schemas.openxmlformats.org/officeDocument/2006/relationships/slide" Target="slides/slide26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Relationship Id="rId180" Type="http://schemas.openxmlformats.org/officeDocument/2006/relationships/slide" Target="slides/slide179.xml"/><Relationship Id="rId181" Type="http://schemas.openxmlformats.org/officeDocument/2006/relationships/slide" Target="slides/slide180.xml"/><Relationship Id="rId182" Type="http://schemas.openxmlformats.org/officeDocument/2006/relationships/slide" Target="slides/slide181.xml"/><Relationship Id="rId183" Type="http://schemas.openxmlformats.org/officeDocument/2006/relationships/slide" Target="slides/slide182.xml"/><Relationship Id="rId184" Type="http://schemas.openxmlformats.org/officeDocument/2006/relationships/slide" Target="slides/slide183.xml"/><Relationship Id="rId185" Type="http://schemas.openxmlformats.org/officeDocument/2006/relationships/slide" Target="slides/slide184.xml"/><Relationship Id="rId186" Type="http://schemas.openxmlformats.org/officeDocument/2006/relationships/slide" Target="slides/slide185.xml"/><Relationship Id="rId187" Type="http://schemas.openxmlformats.org/officeDocument/2006/relationships/slide" Target="slides/slide186.xml"/><Relationship Id="rId188" Type="http://schemas.openxmlformats.org/officeDocument/2006/relationships/slide" Target="slides/slide187.xml"/><Relationship Id="rId189" Type="http://schemas.openxmlformats.org/officeDocument/2006/relationships/slide" Target="slides/slide188.xml"/><Relationship Id="rId270" Type="http://schemas.openxmlformats.org/officeDocument/2006/relationships/slide" Target="slides/slide269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271" Type="http://schemas.openxmlformats.org/officeDocument/2006/relationships/slide" Target="slides/slide270.xml"/><Relationship Id="rId272" Type="http://schemas.openxmlformats.org/officeDocument/2006/relationships/slide" Target="slides/slide271.xml"/><Relationship Id="rId273" Type="http://schemas.openxmlformats.org/officeDocument/2006/relationships/slide" Target="slides/slide272.xml"/><Relationship Id="rId274" Type="http://schemas.openxmlformats.org/officeDocument/2006/relationships/slide" Target="slides/slide273.xml"/><Relationship Id="rId120" Type="http://schemas.openxmlformats.org/officeDocument/2006/relationships/slide" Target="slides/slide119.xml"/><Relationship Id="rId121" Type="http://schemas.openxmlformats.org/officeDocument/2006/relationships/slide" Target="slides/slide120.xml"/><Relationship Id="rId122" Type="http://schemas.openxmlformats.org/officeDocument/2006/relationships/slide" Target="slides/slide121.xml"/><Relationship Id="rId123" Type="http://schemas.openxmlformats.org/officeDocument/2006/relationships/slide" Target="slides/slide122.xml"/><Relationship Id="rId124" Type="http://schemas.openxmlformats.org/officeDocument/2006/relationships/slide" Target="slides/slide123.xml"/><Relationship Id="rId125" Type="http://schemas.openxmlformats.org/officeDocument/2006/relationships/slide" Target="slides/slide124.xml"/><Relationship Id="rId126" Type="http://schemas.openxmlformats.org/officeDocument/2006/relationships/slide" Target="slides/slide125.xml"/><Relationship Id="rId127" Type="http://schemas.openxmlformats.org/officeDocument/2006/relationships/slide" Target="slides/slide126.xml"/><Relationship Id="rId128" Type="http://schemas.openxmlformats.org/officeDocument/2006/relationships/slide" Target="slides/slide127.xml"/><Relationship Id="rId129" Type="http://schemas.openxmlformats.org/officeDocument/2006/relationships/slide" Target="slides/slide128.xml"/><Relationship Id="rId210" Type="http://schemas.openxmlformats.org/officeDocument/2006/relationships/slide" Target="slides/slide209.xml"/><Relationship Id="rId211" Type="http://schemas.openxmlformats.org/officeDocument/2006/relationships/slide" Target="slides/slide210.xml"/><Relationship Id="rId212" Type="http://schemas.openxmlformats.org/officeDocument/2006/relationships/slide" Target="slides/slide211.xml"/><Relationship Id="rId213" Type="http://schemas.openxmlformats.org/officeDocument/2006/relationships/slide" Target="slides/slide212.xml"/><Relationship Id="rId214" Type="http://schemas.openxmlformats.org/officeDocument/2006/relationships/slide" Target="slides/slide213.xml"/><Relationship Id="rId215" Type="http://schemas.openxmlformats.org/officeDocument/2006/relationships/slide" Target="slides/slide214.xml"/><Relationship Id="rId216" Type="http://schemas.openxmlformats.org/officeDocument/2006/relationships/slide" Target="slides/slide215.xml"/><Relationship Id="rId217" Type="http://schemas.openxmlformats.org/officeDocument/2006/relationships/slide" Target="slides/slide216.xml"/><Relationship Id="rId218" Type="http://schemas.openxmlformats.org/officeDocument/2006/relationships/slide" Target="slides/slide217.xml"/><Relationship Id="rId219" Type="http://schemas.openxmlformats.org/officeDocument/2006/relationships/slide" Target="slides/slide218.xml"/><Relationship Id="rId275" Type="http://schemas.openxmlformats.org/officeDocument/2006/relationships/slide" Target="slides/slide274.xml"/><Relationship Id="rId276" Type="http://schemas.openxmlformats.org/officeDocument/2006/relationships/slide" Target="slides/slide275.xml"/><Relationship Id="rId277" Type="http://schemas.openxmlformats.org/officeDocument/2006/relationships/slide" Target="slides/slide276.xml"/><Relationship Id="rId278" Type="http://schemas.openxmlformats.org/officeDocument/2006/relationships/slide" Target="slides/slide277.xml"/><Relationship Id="rId279" Type="http://schemas.openxmlformats.org/officeDocument/2006/relationships/slide" Target="slides/slide278.xml"/><Relationship Id="rId300" Type="http://schemas.openxmlformats.org/officeDocument/2006/relationships/slide" Target="slides/slide299.xml"/><Relationship Id="rId301" Type="http://schemas.openxmlformats.org/officeDocument/2006/relationships/slide" Target="slides/slide300.xml"/><Relationship Id="rId302" Type="http://schemas.openxmlformats.org/officeDocument/2006/relationships/slide" Target="slides/slide301.xml"/><Relationship Id="rId303" Type="http://schemas.openxmlformats.org/officeDocument/2006/relationships/slide" Target="slides/slide302.xml"/><Relationship Id="rId304" Type="http://schemas.openxmlformats.org/officeDocument/2006/relationships/slide" Target="slides/slide303.xml"/><Relationship Id="rId305" Type="http://schemas.openxmlformats.org/officeDocument/2006/relationships/slide" Target="slides/slide304.xml"/><Relationship Id="rId306" Type="http://schemas.openxmlformats.org/officeDocument/2006/relationships/slide" Target="slides/slide305.xml"/><Relationship Id="rId307" Type="http://schemas.openxmlformats.org/officeDocument/2006/relationships/slide" Target="slides/slide306.xml"/><Relationship Id="rId308" Type="http://schemas.openxmlformats.org/officeDocument/2006/relationships/slide" Target="slides/slide307.xml"/><Relationship Id="rId309" Type="http://schemas.openxmlformats.org/officeDocument/2006/relationships/slide" Target="slides/slide30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190" Type="http://schemas.openxmlformats.org/officeDocument/2006/relationships/slide" Target="slides/slide189.xml"/><Relationship Id="rId191" Type="http://schemas.openxmlformats.org/officeDocument/2006/relationships/slide" Target="slides/slide190.xml"/><Relationship Id="rId192" Type="http://schemas.openxmlformats.org/officeDocument/2006/relationships/slide" Target="slides/slide191.xml"/><Relationship Id="rId193" Type="http://schemas.openxmlformats.org/officeDocument/2006/relationships/slide" Target="slides/slide192.xml"/><Relationship Id="rId194" Type="http://schemas.openxmlformats.org/officeDocument/2006/relationships/slide" Target="slides/slide193.xml"/><Relationship Id="rId195" Type="http://schemas.openxmlformats.org/officeDocument/2006/relationships/slide" Target="slides/slide194.xml"/><Relationship Id="rId196" Type="http://schemas.openxmlformats.org/officeDocument/2006/relationships/slide" Target="slides/slide195.xml"/><Relationship Id="rId197" Type="http://schemas.openxmlformats.org/officeDocument/2006/relationships/slide" Target="slides/slide196.xml"/><Relationship Id="rId198" Type="http://schemas.openxmlformats.org/officeDocument/2006/relationships/slide" Target="slides/slide197.xml"/><Relationship Id="rId199" Type="http://schemas.openxmlformats.org/officeDocument/2006/relationships/slide" Target="slides/slide198.xml"/><Relationship Id="rId280" Type="http://schemas.openxmlformats.org/officeDocument/2006/relationships/slide" Target="slides/slide279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81" Type="http://schemas.openxmlformats.org/officeDocument/2006/relationships/slide" Target="slides/slide280.xml"/><Relationship Id="rId282" Type="http://schemas.openxmlformats.org/officeDocument/2006/relationships/slide" Target="slides/slide281.xml"/><Relationship Id="rId283" Type="http://schemas.openxmlformats.org/officeDocument/2006/relationships/slide" Target="slides/slide282.xml"/><Relationship Id="rId284" Type="http://schemas.openxmlformats.org/officeDocument/2006/relationships/slide" Target="slides/slide283.xml"/><Relationship Id="rId130" Type="http://schemas.openxmlformats.org/officeDocument/2006/relationships/slide" Target="slides/slide129.xml"/><Relationship Id="rId131" Type="http://schemas.openxmlformats.org/officeDocument/2006/relationships/slide" Target="slides/slide130.xml"/><Relationship Id="rId132" Type="http://schemas.openxmlformats.org/officeDocument/2006/relationships/slide" Target="slides/slide131.xml"/><Relationship Id="rId133" Type="http://schemas.openxmlformats.org/officeDocument/2006/relationships/slide" Target="slides/slide132.xml"/><Relationship Id="rId220" Type="http://schemas.openxmlformats.org/officeDocument/2006/relationships/slide" Target="slides/slide219.xml"/><Relationship Id="rId221" Type="http://schemas.openxmlformats.org/officeDocument/2006/relationships/slide" Target="slides/slide220.xml"/><Relationship Id="rId222" Type="http://schemas.openxmlformats.org/officeDocument/2006/relationships/slide" Target="slides/slide221.xml"/><Relationship Id="rId223" Type="http://schemas.openxmlformats.org/officeDocument/2006/relationships/slide" Target="slides/slide222.xml"/><Relationship Id="rId224" Type="http://schemas.openxmlformats.org/officeDocument/2006/relationships/slide" Target="slides/slide223.xml"/><Relationship Id="rId225" Type="http://schemas.openxmlformats.org/officeDocument/2006/relationships/slide" Target="slides/slide224.xml"/><Relationship Id="rId226" Type="http://schemas.openxmlformats.org/officeDocument/2006/relationships/slide" Target="slides/slide225.xml"/><Relationship Id="rId227" Type="http://schemas.openxmlformats.org/officeDocument/2006/relationships/slide" Target="slides/slide226.xml"/><Relationship Id="rId228" Type="http://schemas.openxmlformats.org/officeDocument/2006/relationships/slide" Target="slides/slide227.xml"/><Relationship Id="rId229" Type="http://schemas.openxmlformats.org/officeDocument/2006/relationships/slide" Target="slides/slide228.xml"/><Relationship Id="rId134" Type="http://schemas.openxmlformats.org/officeDocument/2006/relationships/slide" Target="slides/slide133.xml"/><Relationship Id="rId135" Type="http://schemas.openxmlformats.org/officeDocument/2006/relationships/slide" Target="slides/slide134.xml"/><Relationship Id="rId136" Type="http://schemas.openxmlformats.org/officeDocument/2006/relationships/slide" Target="slides/slide135.xml"/><Relationship Id="rId137" Type="http://schemas.openxmlformats.org/officeDocument/2006/relationships/slide" Target="slides/slide136.xml"/><Relationship Id="rId138" Type="http://schemas.openxmlformats.org/officeDocument/2006/relationships/slide" Target="slides/slide137.xml"/><Relationship Id="rId139" Type="http://schemas.openxmlformats.org/officeDocument/2006/relationships/slide" Target="slides/slide138.xml"/><Relationship Id="rId285" Type="http://schemas.openxmlformats.org/officeDocument/2006/relationships/slide" Target="slides/slide284.xml"/><Relationship Id="rId286" Type="http://schemas.openxmlformats.org/officeDocument/2006/relationships/slide" Target="slides/slide285.xml"/><Relationship Id="rId287" Type="http://schemas.openxmlformats.org/officeDocument/2006/relationships/slide" Target="slides/slide286.xml"/><Relationship Id="rId288" Type="http://schemas.openxmlformats.org/officeDocument/2006/relationships/slide" Target="slides/slide287.xml"/><Relationship Id="rId289" Type="http://schemas.openxmlformats.org/officeDocument/2006/relationships/slide" Target="slides/slide288.xml"/><Relationship Id="rId310" Type="http://schemas.openxmlformats.org/officeDocument/2006/relationships/slide" Target="slides/slide309.xml"/><Relationship Id="rId311" Type="http://schemas.openxmlformats.org/officeDocument/2006/relationships/slide" Target="slides/slide310.xml"/><Relationship Id="rId312" Type="http://schemas.openxmlformats.org/officeDocument/2006/relationships/slide" Target="slides/slide311.xml"/><Relationship Id="rId313" Type="http://schemas.openxmlformats.org/officeDocument/2006/relationships/slide" Target="slides/slide312.xml"/><Relationship Id="rId314" Type="http://schemas.openxmlformats.org/officeDocument/2006/relationships/slide" Target="slides/slide313.xml"/><Relationship Id="rId315" Type="http://schemas.openxmlformats.org/officeDocument/2006/relationships/slide" Target="slides/slide314.xml"/><Relationship Id="rId316" Type="http://schemas.openxmlformats.org/officeDocument/2006/relationships/slide" Target="slides/slide315.xml"/><Relationship Id="rId317" Type="http://schemas.openxmlformats.org/officeDocument/2006/relationships/slide" Target="slides/slide316.xml"/><Relationship Id="rId318" Type="http://schemas.openxmlformats.org/officeDocument/2006/relationships/slide" Target="slides/slide317.xml"/><Relationship Id="rId319" Type="http://schemas.openxmlformats.org/officeDocument/2006/relationships/slide" Target="slides/slide318.xml"/><Relationship Id="rId290" Type="http://schemas.openxmlformats.org/officeDocument/2006/relationships/slide" Target="slides/slide289.xml"/><Relationship Id="rId291" Type="http://schemas.openxmlformats.org/officeDocument/2006/relationships/slide" Target="slides/slide290.xml"/><Relationship Id="rId292" Type="http://schemas.openxmlformats.org/officeDocument/2006/relationships/slide" Target="slides/slide291.xml"/><Relationship Id="rId293" Type="http://schemas.openxmlformats.org/officeDocument/2006/relationships/slide" Target="slides/slide292.xml"/><Relationship Id="rId294" Type="http://schemas.openxmlformats.org/officeDocument/2006/relationships/slide" Target="slides/slide293.xml"/><Relationship Id="rId295" Type="http://schemas.openxmlformats.org/officeDocument/2006/relationships/slide" Target="slides/slide294.xml"/><Relationship Id="rId296" Type="http://schemas.openxmlformats.org/officeDocument/2006/relationships/slide" Target="slides/slide295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297" Type="http://schemas.openxmlformats.org/officeDocument/2006/relationships/slide" Target="slides/slide296.xml"/><Relationship Id="rId298" Type="http://schemas.openxmlformats.org/officeDocument/2006/relationships/slide" Target="slides/slide297.xml"/><Relationship Id="rId299" Type="http://schemas.openxmlformats.org/officeDocument/2006/relationships/slide" Target="slides/slide298.xml"/><Relationship Id="rId140" Type="http://schemas.openxmlformats.org/officeDocument/2006/relationships/slide" Target="slides/slide139.xml"/><Relationship Id="rId141" Type="http://schemas.openxmlformats.org/officeDocument/2006/relationships/slide" Target="slides/slide140.xml"/><Relationship Id="rId142" Type="http://schemas.openxmlformats.org/officeDocument/2006/relationships/slide" Target="slides/slide141.xml"/><Relationship Id="rId143" Type="http://schemas.openxmlformats.org/officeDocument/2006/relationships/slide" Target="slides/slide142.xml"/><Relationship Id="rId144" Type="http://schemas.openxmlformats.org/officeDocument/2006/relationships/slide" Target="slides/slide143.xml"/><Relationship Id="rId145" Type="http://schemas.openxmlformats.org/officeDocument/2006/relationships/slide" Target="slides/slide144.xml"/><Relationship Id="rId146" Type="http://schemas.openxmlformats.org/officeDocument/2006/relationships/slide" Target="slides/slide145.xml"/><Relationship Id="rId147" Type="http://schemas.openxmlformats.org/officeDocument/2006/relationships/slide" Target="slides/slide146.xml"/><Relationship Id="rId148" Type="http://schemas.openxmlformats.org/officeDocument/2006/relationships/slide" Target="slides/slide147.xml"/><Relationship Id="rId149" Type="http://schemas.openxmlformats.org/officeDocument/2006/relationships/slide" Target="slides/slide148.xml"/><Relationship Id="rId230" Type="http://schemas.openxmlformats.org/officeDocument/2006/relationships/slide" Target="slides/slide229.xml"/><Relationship Id="rId231" Type="http://schemas.openxmlformats.org/officeDocument/2006/relationships/slide" Target="slides/slide230.xml"/><Relationship Id="rId232" Type="http://schemas.openxmlformats.org/officeDocument/2006/relationships/slide" Target="slides/slide231.xml"/><Relationship Id="rId233" Type="http://schemas.openxmlformats.org/officeDocument/2006/relationships/slide" Target="slides/slide232.xml"/><Relationship Id="rId234" Type="http://schemas.openxmlformats.org/officeDocument/2006/relationships/slide" Target="slides/slide233.xml"/><Relationship Id="rId235" Type="http://schemas.openxmlformats.org/officeDocument/2006/relationships/slide" Target="slides/slide234.xml"/><Relationship Id="rId236" Type="http://schemas.openxmlformats.org/officeDocument/2006/relationships/slide" Target="slides/slide235.xml"/><Relationship Id="rId237" Type="http://schemas.openxmlformats.org/officeDocument/2006/relationships/slide" Target="slides/slide236.xml"/><Relationship Id="rId238" Type="http://schemas.openxmlformats.org/officeDocument/2006/relationships/slide" Target="slides/slide237.xml"/><Relationship Id="rId239" Type="http://schemas.openxmlformats.org/officeDocument/2006/relationships/slide" Target="slides/slide238.xml"/><Relationship Id="rId320" Type="http://schemas.openxmlformats.org/officeDocument/2006/relationships/slide" Target="slides/slide319.xml"/><Relationship Id="rId321" Type="http://schemas.openxmlformats.org/officeDocument/2006/relationships/slide" Target="slides/slide320.xml"/><Relationship Id="rId322" Type="http://schemas.openxmlformats.org/officeDocument/2006/relationships/slide" Target="slides/slide321.xml"/><Relationship Id="rId323" Type="http://schemas.openxmlformats.org/officeDocument/2006/relationships/slide" Target="slides/slide322.xml"/><Relationship Id="rId324" Type="http://schemas.openxmlformats.org/officeDocument/2006/relationships/slide" Target="slides/slide323.xml"/><Relationship Id="rId325" Type="http://schemas.openxmlformats.org/officeDocument/2006/relationships/printerSettings" Target="printerSettings/printerSettings1.bin"/><Relationship Id="rId326" Type="http://schemas.openxmlformats.org/officeDocument/2006/relationships/presProps" Target="presProps.xml"/><Relationship Id="rId327" Type="http://schemas.openxmlformats.org/officeDocument/2006/relationships/viewProps" Target="viewProps.xml"/><Relationship Id="rId328" Type="http://schemas.openxmlformats.org/officeDocument/2006/relationships/theme" Target="theme/theme1.xml"/><Relationship Id="rId329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150" Type="http://schemas.openxmlformats.org/officeDocument/2006/relationships/slide" Target="slides/slide149.xml"/><Relationship Id="rId151" Type="http://schemas.openxmlformats.org/officeDocument/2006/relationships/slide" Target="slides/slide150.xml"/><Relationship Id="rId152" Type="http://schemas.openxmlformats.org/officeDocument/2006/relationships/slide" Target="slides/slide151.xml"/><Relationship Id="rId153" Type="http://schemas.openxmlformats.org/officeDocument/2006/relationships/slide" Target="slides/slide152.xml"/><Relationship Id="rId154" Type="http://schemas.openxmlformats.org/officeDocument/2006/relationships/slide" Target="slides/slide153.xml"/><Relationship Id="rId155" Type="http://schemas.openxmlformats.org/officeDocument/2006/relationships/slide" Target="slides/slide154.xml"/><Relationship Id="rId156" Type="http://schemas.openxmlformats.org/officeDocument/2006/relationships/slide" Target="slides/slide155.xml"/><Relationship Id="rId157" Type="http://schemas.openxmlformats.org/officeDocument/2006/relationships/slide" Target="slides/slide156.xml"/><Relationship Id="rId158" Type="http://schemas.openxmlformats.org/officeDocument/2006/relationships/slide" Target="slides/slide157.xml"/><Relationship Id="rId159" Type="http://schemas.openxmlformats.org/officeDocument/2006/relationships/slide" Target="slides/slide158.xml"/><Relationship Id="rId240" Type="http://schemas.openxmlformats.org/officeDocument/2006/relationships/slide" Target="slides/slide239.xml"/><Relationship Id="rId241" Type="http://schemas.openxmlformats.org/officeDocument/2006/relationships/slide" Target="slides/slide240.xml"/><Relationship Id="rId242" Type="http://schemas.openxmlformats.org/officeDocument/2006/relationships/slide" Target="slides/slide241.xml"/><Relationship Id="rId243" Type="http://schemas.openxmlformats.org/officeDocument/2006/relationships/slide" Target="slides/slide242.xml"/><Relationship Id="rId244" Type="http://schemas.openxmlformats.org/officeDocument/2006/relationships/slide" Target="slides/slide243.xml"/><Relationship Id="rId245" Type="http://schemas.openxmlformats.org/officeDocument/2006/relationships/slide" Target="slides/slide244.xml"/><Relationship Id="rId246" Type="http://schemas.openxmlformats.org/officeDocument/2006/relationships/slide" Target="slides/slide245.xml"/><Relationship Id="rId247" Type="http://schemas.openxmlformats.org/officeDocument/2006/relationships/slide" Target="slides/slide246.xml"/><Relationship Id="rId248" Type="http://schemas.openxmlformats.org/officeDocument/2006/relationships/slide" Target="slides/slide247.xml"/><Relationship Id="rId249" Type="http://schemas.openxmlformats.org/officeDocument/2006/relationships/slide" Target="slides/slide2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60" Type="http://schemas.openxmlformats.org/officeDocument/2006/relationships/slide" Target="slides/slide159.xml"/><Relationship Id="rId161" Type="http://schemas.openxmlformats.org/officeDocument/2006/relationships/slide" Target="slides/slide160.xml"/><Relationship Id="rId162" Type="http://schemas.openxmlformats.org/officeDocument/2006/relationships/slide" Target="slides/slide161.xml"/><Relationship Id="rId163" Type="http://schemas.openxmlformats.org/officeDocument/2006/relationships/slide" Target="slides/slide162.xml"/><Relationship Id="rId164" Type="http://schemas.openxmlformats.org/officeDocument/2006/relationships/slide" Target="slides/slide163.xml"/><Relationship Id="rId165" Type="http://schemas.openxmlformats.org/officeDocument/2006/relationships/slide" Target="slides/slide164.xml"/><Relationship Id="rId166" Type="http://schemas.openxmlformats.org/officeDocument/2006/relationships/slide" Target="slides/slide165.xml"/><Relationship Id="rId167" Type="http://schemas.openxmlformats.org/officeDocument/2006/relationships/slide" Target="slides/slide166.xml"/><Relationship Id="rId168" Type="http://schemas.openxmlformats.org/officeDocument/2006/relationships/slide" Target="slides/slide167.xml"/><Relationship Id="rId169" Type="http://schemas.openxmlformats.org/officeDocument/2006/relationships/slide" Target="slides/slide168.xml"/><Relationship Id="rId250" Type="http://schemas.openxmlformats.org/officeDocument/2006/relationships/slide" Target="slides/slide249.xml"/><Relationship Id="rId251" Type="http://schemas.openxmlformats.org/officeDocument/2006/relationships/slide" Target="slides/slide250.xml"/><Relationship Id="rId252" Type="http://schemas.openxmlformats.org/officeDocument/2006/relationships/slide" Target="slides/slide251.xml"/><Relationship Id="rId253" Type="http://schemas.openxmlformats.org/officeDocument/2006/relationships/slide" Target="slides/slide252.xml"/><Relationship Id="rId254" Type="http://schemas.openxmlformats.org/officeDocument/2006/relationships/slide" Target="slides/slide253.xml"/><Relationship Id="rId255" Type="http://schemas.openxmlformats.org/officeDocument/2006/relationships/slide" Target="slides/slide254.xml"/><Relationship Id="rId256" Type="http://schemas.openxmlformats.org/officeDocument/2006/relationships/slide" Target="slides/slide255.xml"/><Relationship Id="rId257" Type="http://schemas.openxmlformats.org/officeDocument/2006/relationships/slide" Target="slides/slide256.xml"/><Relationship Id="rId258" Type="http://schemas.openxmlformats.org/officeDocument/2006/relationships/slide" Target="slides/slide257.xml"/><Relationship Id="rId259" Type="http://schemas.openxmlformats.org/officeDocument/2006/relationships/slide" Target="slides/slide258.xml"/><Relationship Id="rId100" Type="http://schemas.openxmlformats.org/officeDocument/2006/relationships/slide" Target="slides/slide99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758D-136F-4123-9BEF-35485A2D8F73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D535-601A-4FDF-9CF8-FDD25E7C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417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758D-136F-4123-9BEF-35485A2D8F73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D535-601A-4FDF-9CF8-FDD25E7C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52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758D-136F-4123-9BEF-35485A2D8F73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D535-601A-4FDF-9CF8-FDD25E7C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582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758D-136F-4123-9BEF-35485A2D8F73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D535-601A-4FDF-9CF8-FDD25E7C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2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758D-136F-4123-9BEF-35485A2D8F73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D535-601A-4FDF-9CF8-FDD25E7C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9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758D-136F-4123-9BEF-35485A2D8F73}" type="datetimeFigureOut">
              <a:rPr lang="en-US" smtClean="0"/>
              <a:t>2/26/18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D535-601A-4FDF-9CF8-FDD25E7C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24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758D-136F-4123-9BEF-35485A2D8F73}" type="datetimeFigureOut">
              <a:rPr lang="en-US" smtClean="0"/>
              <a:t>2/26/18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D535-601A-4FDF-9CF8-FDD25E7C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48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758D-136F-4123-9BEF-35485A2D8F73}" type="datetimeFigureOut">
              <a:rPr lang="en-US" smtClean="0"/>
              <a:t>2/26/18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D535-601A-4FDF-9CF8-FDD25E7C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80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758D-136F-4123-9BEF-35485A2D8F73}" type="datetimeFigureOut">
              <a:rPr lang="en-US" smtClean="0"/>
              <a:t>2/26/18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D535-601A-4FDF-9CF8-FDD25E7C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23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758D-136F-4123-9BEF-35485A2D8F73}" type="datetimeFigureOut">
              <a:rPr lang="en-US" smtClean="0"/>
              <a:t>2/26/18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D535-601A-4FDF-9CF8-FDD25E7C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55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758D-136F-4123-9BEF-35485A2D8F73}" type="datetimeFigureOut">
              <a:rPr lang="en-US" smtClean="0"/>
              <a:t>2/26/18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D535-601A-4FDF-9CF8-FDD25E7C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25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F758D-136F-4123-9BEF-35485A2D8F73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AD535-601A-4FDF-9CF8-FDD25E7C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269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iphy.com/gifs/amoeba-paramecia-HdF0qSsv4q2qs" TargetMode="External"/><Relationship Id="rId3" Type="http://schemas.openxmlformats.org/officeDocument/2006/relationships/image" Target="../media/image1.png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Relationship Id="rId3" Type="http://schemas.openxmlformats.org/officeDocument/2006/relationships/image" Target="../media/image13.jpeg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Relationship Id="rId3" Type="http://schemas.openxmlformats.org/officeDocument/2006/relationships/image" Target="../media/image15.jpeg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A/AN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Meaning:     Without</a:t>
            </a:r>
          </a:p>
          <a:p>
            <a:r>
              <a:rPr lang="en-US" dirty="0" smtClean="0"/>
              <a:t>Anaerobic – Without Air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063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Opening </a:t>
            </a:r>
            <a:r>
              <a:rPr lang="en-US" dirty="0" smtClean="0"/>
              <a:t>Question 8/31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How are photosynthesis and cellular respiration related?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818965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11/29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What is the composition of the Cell Membrane? How does this allow it to act as a </a:t>
            </a:r>
            <a:r>
              <a:rPr lang="en-US" sz="5400" i="1" dirty="0" smtClean="0"/>
              <a:t>Semipermeable Membrane</a:t>
            </a:r>
            <a:r>
              <a:rPr lang="en-US" sz="5400" dirty="0" smtClean="0"/>
              <a:t>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538029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Meaning: Through, Across</a:t>
            </a:r>
          </a:p>
          <a:p>
            <a:endParaRPr lang="en-US" dirty="0"/>
          </a:p>
          <a:p>
            <a:r>
              <a:rPr lang="en-US" dirty="0" smtClean="0"/>
              <a:t>Diameter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295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11/30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three words used to describe a solution? Describe the amount of solute found in each.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95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Diplo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Meaning: Double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Diploid Cell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578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11/4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Compare and contrast diffusion and osmosis.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481126016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Meaning: Apart or Away</a:t>
            </a:r>
          </a:p>
          <a:p>
            <a:endParaRPr lang="en-US" dirty="0"/>
          </a:p>
          <a:p>
            <a:r>
              <a:rPr lang="en-US" dirty="0" smtClean="0"/>
              <a:t>Dissolve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176482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Dorso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Meaning: Back</a:t>
            </a:r>
          </a:p>
          <a:p>
            <a:endParaRPr lang="en-US" dirty="0"/>
          </a:p>
          <a:p>
            <a:r>
              <a:rPr lang="en-US" dirty="0" smtClean="0"/>
              <a:t>Dorsal Fin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990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Echnio</a:t>
            </a:r>
            <a:r>
              <a:rPr lang="en-US" dirty="0" smtClean="0"/>
              <a:t>  (Spelled wrong on your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Meaning Spiny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Echinoderm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868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12/7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What is the difference between active and passive transport? When would each occur?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78029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Eco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6600" dirty="0" smtClean="0"/>
              <a:t>Meaning: House (living place)</a:t>
            </a:r>
          </a:p>
          <a:p>
            <a:endParaRPr lang="en-US" sz="6600" dirty="0"/>
          </a:p>
          <a:p>
            <a:endParaRPr lang="en-US" sz="6600" dirty="0" smtClean="0"/>
          </a:p>
          <a:p>
            <a:r>
              <a:rPr lang="en-US" sz="6600" dirty="0" smtClean="0"/>
              <a:t>Ecology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403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Algia</a:t>
            </a:r>
            <a:r>
              <a:rPr lang="en-US" dirty="0" smtClean="0"/>
              <a:t>					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Meaning:      Pain </a:t>
            </a:r>
          </a:p>
          <a:p>
            <a:endParaRPr lang="en-US" sz="5400" dirty="0"/>
          </a:p>
          <a:p>
            <a:endParaRPr lang="en-US" sz="5400" dirty="0" smtClean="0"/>
          </a:p>
          <a:p>
            <a:endParaRPr lang="en-US" sz="5400" dirty="0"/>
          </a:p>
          <a:p>
            <a:r>
              <a:rPr lang="en-US" sz="5400" dirty="0" err="1" smtClean="0"/>
              <a:t>Nerualgia</a:t>
            </a:r>
            <a:r>
              <a:rPr lang="en-US" sz="5400" dirty="0" smtClean="0"/>
              <a:t>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99374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err="1" smtClean="0"/>
              <a:t>Ecto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Meaning: Outer 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 smtClean="0"/>
              <a:t>Ectoderm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50087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12/11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/>
              <a:t>What is Osmosis? What changes would you make to the osmosis lab?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79307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err="1" smtClean="0"/>
              <a:t>Ectomy</a:t>
            </a:r>
            <a:r>
              <a:rPr lang="en-US" sz="8000" dirty="0" smtClean="0"/>
              <a:t> 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Meaning:  Removal</a:t>
            </a:r>
          </a:p>
          <a:p>
            <a:endParaRPr lang="en-US" sz="5400" dirty="0"/>
          </a:p>
          <a:p>
            <a:r>
              <a:rPr lang="en-US" sz="5400" dirty="0" smtClean="0"/>
              <a:t>Appendectomy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858165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12/12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What is the role of cholesterol in the cell membrane?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9308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err="1" smtClean="0"/>
              <a:t>Emia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Meaning: Blood</a:t>
            </a:r>
          </a:p>
          <a:p>
            <a:endParaRPr lang="en-US" sz="6600" dirty="0"/>
          </a:p>
          <a:p>
            <a:endParaRPr lang="en-US" sz="6600" dirty="0" smtClean="0"/>
          </a:p>
          <a:p>
            <a:r>
              <a:rPr lang="en-US" sz="6600" dirty="0" smtClean="0"/>
              <a:t>Anemia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22726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12/13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What is Turgor Pressure? How does it explain what happens to plants when you don</a:t>
            </a:r>
            <a:r>
              <a:rPr lang="mr-IN" sz="6000" dirty="0" smtClean="0"/>
              <a:t>’</a:t>
            </a:r>
            <a:r>
              <a:rPr lang="en-US" sz="6000" dirty="0" smtClean="0"/>
              <a:t>t water them?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716794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Endo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Meaning: Inner </a:t>
            </a:r>
          </a:p>
          <a:p>
            <a:endParaRPr lang="en-US" sz="5400" dirty="0"/>
          </a:p>
          <a:p>
            <a:endParaRPr lang="en-US" sz="5400" dirty="0" smtClean="0"/>
          </a:p>
          <a:p>
            <a:r>
              <a:rPr lang="en-US" sz="5400" dirty="0" smtClean="0"/>
              <a:t>Endocytosis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7212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12/14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What is the difference between a Channel Protein, Carrier Protein &amp; a Glycoprotein.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32045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816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Enter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6000" dirty="0" smtClean="0"/>
              <a:t>Meaning: Intestine</a:t>
            </a:r>
          </a:p>
          <a:p>
            <a:endParaRPr lang="en-US" sz="6000" dirty="0"/>
          </a:p>
          <a:p>
            <a:endParaRPr lang="en-US" sz="6000" dirty="0" smtClean="0"/>
          </a:p>
          <a:p>
            <a:r>
              <a:rPr lang="en-US" sz="6000" dirty="0" smtClean="0"/>
              <a:t>Enteric 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774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err="1" smtClean="0"/>
              <a:t>Ameb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Meaning:		Change</a:t>
            </a:r>
          </a:p>
          <a:p>
            <a:endParaRPr lang="en-US" sz="4400" dirty="0"/>
          </a:p>
          <a:p>
            <a:endParaRPr lang="en-US" sz="4400" dirty="0" smtClean="0"/>
          </a:p>
          <a:p>
            <a:endParaRPr lang="en-US" sz="4400" dirty="0"/>
          </a:p>
          <a:p>
            <a:r>
              <a:rPr lang="en-US" sz="4400" dirty="0" smtClean="0"/>
              <a:t>Ameba</a:t>
            </a:r>
          </a:p>
          <a:p>
            <a:endParaRPr lang="en-US" sz="4400" dirty="0"/>
          </a:p>
          <a:p>
            <a:r>
              <a:rPr lang="en-US" sz="4400" dirty="0" smtClean="0"/>
              <a:t>Ambidextrous </a:t>
            </a:r>
            <a:endParaRPr lang="en-US" sz="4400" dirty="0"/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3791" y="4017059"/>
            <a:ext cx="3578976" cy="217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498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498394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63997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Epi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Meaning:   Above </a:t>
            </a:r>
          </a:p>
          <a:p>
            <a:endParaRPr lang="en-US" sz="6000" dirty="0"/>
          </a:p>
          <a:p>
            <a:endParaRPr lang="en-US" sz="6000" dirty="0" smtClean="0"/>
          </a:p>
          <a:p>
            <a:r>
              <a:rPr lang="en-US" sz="6000" dirty="0" smtClean="0"/>
              <a:t>Epidermis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20012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464823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97505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1 - 2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7200" dirty="0" smtClean="0"/>
              <a:t>What Problems can growth case for cells?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961763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/>
              <a:t>Erythro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7200" dirty="0" smtClean="0"/>
              <a:t>Meaning: Red</a:t>
            </a:r>
          </a:p>
          <a:p>
            <a:endParaRPr lang="en-US" sz="7200" dirty="0"/>
          </a:p>
          <a:p>
            <a:r>
              <a:rPr lang="en-US" sz="7200" dirty="0" smtClean="0"/>
              <a:t>Erythrocyte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960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1/4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What happens during Mitosis? List the Stages in Order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691428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err="1" smtClean="0"/>
              <a:t>Eu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Meaning:    True</a:t>
            </a:r>
          </a:p>
          <a:p>
            <a:endParaRPr lang="en-US" sz="4800" dirty="0"/>
          </a:p>
          <a:p>
            <a:r>
              <a:rPr lang="en-US" sz="4800" dirty="0" smtClean="0"/>
              <a:t>Eukaryote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70394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1-8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Compare and contrast Chromosomes and Chromatids.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486267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Opening </a:t>
            </a:r>
            <a:r>
              <a:rPr lang="en-US" dirty="0" smtClean="0"/>
              <a:t>Question 9/5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What is the difference between a negative and a positive feedback loop?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471146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30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Ex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Meaning:   Outside</a:t>
            </a:r>
          </a:p>
          <a:p>
            <a:endParaRPr lang="en-US" sz="6600" dirty="0"/>
          </a:p>
          <a:p>
            <a:endParaRPr lang="en-US" sz="6600" dirty="0" smtClean="0"/>
          </a:p>
          <a:p>
            <a:r>
              <a:rPr lang="en-US" sz="6600" dirty="0" smtClean="0"/>
              <a:t>Exocytosis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296794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0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Extra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Meaning: outside</a:t>
            </a:r>
          </a:p>
          <a:p>
            <a:endParaRPr lang="en-US" sz="6600" dirty="0"/>
          </a:p>
          <a:p>
            <a:endParaRPr lang="en-US" sz="6600" dirty="0" smtClean="0"/>
          </a:p>
          <a:p>
            <a:r>
              <a:rPr lang="en-US" sz="6600" dirty="0" smtClean="0"/>
              <a:t>Extracellular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93225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1-10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What is the role of the centrioles  and spindle fibers in Mitosis?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462717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Mitosis Slide Assignment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5400" dirty="0" smtClean="0"/>
              <a:t>Number 1-8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400" dirty="0" smtClean="0"/>
              <a:t>Write the name of the Stage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400" dirty="0" smtClean="0"/>
              <a:t>Provide evidence that led you to this conclusion ( 1-2 sentences using Mitosis terms)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841505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err="1" smtClean="0"/>
              <a:t>Fer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8800" dirty="0" smtClean="0"/>
              <a:t>Meaning: Carry</a:t>
            </a:r>
          </a:p>
          <a:p>
            <a:endParaRPr lang="en-US" sz="8800" dirty="0"/>
          </a:p>
          <a:p>
            <a:endParaRPr lang="en-US" sz="8800" dirty="0" smtClean="0"/>
          </a:p>
          <a:p>
            <a:r>
              <a:rPr lang="en-US" sz="8800" dirty="0" smtClean="0"/>
              <a:t>Transfer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955475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1/11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Whose cells divide quicker, prokaryotes or eukaryotes? Why is this possible? What are the consequences? 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296497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3458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dirty="0" err="1" smtClean="0"/>
              <a:t>Folli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8012"/>
            <a:ext cx="10515600" cy="4351338"/>
          </a:xfrm>
        </p:spPr>
        <p:txBody>
          <a:bodyPr>
            <a:normAutofit/>
          </a:bodyPr>
          <a:lstStyle/>
          <a:p>
            <a:r>
              <a:rPr lang="en-US" sz="5400" dirty="0" smtClean="0"/>
              <a:t>Meaning:     “Bag”</a:t>
            </a:r>
          </a:p>
          <a:p>
            <a:endParaRPr lang="en-US" sz="5400" dirty="0"/>
          </a:p>
          <a:p>
            <a:r>
              <a:rPr lang="en-US" sz="5400" dirty="0" smtClean="0"/>
              <a:t>Follicle</a:t>
            </a:r>
            <a:endParaRPr lang="en-US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1489" y="1224088"/>
            <a:ext cx="6899031" cy="5525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708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1/16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8000" dirty="0" smtClean="0"/>
              <a:t>What is one characteristics of all living things?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025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err="1" smtClean="0"/>
              <a:t>Amphi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Meaning:	Both</a:t>
            </a:r>
          </a:p>
          <a:p>
            <a:endParaRPr lang="en-US" sz="5400" dirty="0"/>
          </a:p>
          <a:p>
            <a:endParaRPr lang="en-US" sz="5400" dirty="0" smtClean="0"/>
          </a:p>
          <a:p>
            <a:endParaRPr lang="en-US" sz="5400" dirty="0"/>
          </a:p>
          <a:p>
            <a:r>
              <a:rPr lang="en-US" sz="5400" dirty="0" smtClean="0"/>
              <a:t>Amphibian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896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Gam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Meaning: Union</a:t>
            </a:r>
            <a:endParaRPr lang="en-US" sz="6600" dirty="0"/>
          </a:p>
          <a:p>
            <a:endParaRPr lang="en-US" sz="6600" dirty="0" smtClean="0"/>
          </a:p>
          <a:p>
            <a:r>
              <a:rPr lang="en-US" sz="6600" dirty="0" smtClean="0"/>
              <a:t>Gamete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032101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Question of the Day 1/17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Name one of the Biomolecules, its function, and the elements it’s composed of.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896654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Gamy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Meaning: Marriage  </a:t>
            </a:r>
          </a:p>
          <a:p>
            <a:endParaRPr lang="en-US" sz="5400" dirty="0"/>
          </a:p>
          <a:p>
            <a:endParaRPr lang="en-US" sz="5400" dirty="0" smtClean="0"/>
          </a:p>
          <a:p>
            <a:endParaRPr lang="en-US" sz="5400" dirty="0"/>
          </a:p>
          <a:p>
            <a:r>
              <a:rPr lang="en-US" sz="5400" dirty="0" smtClean="0"/>
              <a:t>Monogamy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5993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1/18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Compare and contrast photosynthesis and cellular respiration.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492881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Gastro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Meaning: Stomach </a:t>
            </a:r>
          </a:p>
          <a:p>
            <a:endParaRPr lang="en-US" sz="7200" dirty="0" smtClean="0"/>
          </a:p>
          <a:p>
            <a:r>
              <a:rPr lang="en-US" sz="7200" dirty="0" smtClean="0"/>
              <a:t>Gastritis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233799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1/19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What is the role of cholesterol in the Cell Membrane? Why is it found in larger amounts in aquatic organisms in cold regions?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62324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Gen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Meaning:  Made / Same</a:t>
            </a:r>
          </a:p>
          <a:p>
            <a:pPr marL="0" indent="0">
              <a:buNone/>
            </a:pPr>
            <a:endParaRPr lang="en-US" sz="5400" dirty="0" smtClean="0"/>
          </a:p>
          <a:p>
            <a:r>
              <a:rPr lang="en-US" sz="5400" dirty="0" smtClean="0"/>
              <a:t>Generation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82908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1/22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What mechanisms regulate the cell cycle?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326999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Meaning: Earth</a:t>
            </a:r>
          </a:p>
          <a:p>
            <a:endParaRPr lang="en-US" sz="6000" dirty="0"/>
          </a:p>
          <a:p>
            <a:r>
              <a:rPr lang="en-US" sz="6000" dirty="0" smtClean="0"/>
              <a:t>Geology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204595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1/24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What is the final product of Meiosis? How does this differ from Mitosis?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255415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Opening Question </a:t>
            </a:r>
            <a:r>
              <a:rPr lang="en-US" dirty="0" smtClean="0"/>
              <a:t>9/6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6000" dirty="0" smtClean="0"/>
              <a:t>When your blood glucose (sugar) is too high the brain sends a message to the pancreas to release insulin. The insulin lowers the glucose level.</a:t>
            </a:r>
          </a:p>
          <a:p>
            <a:endParaRPr lang="en-US" sz="6000" dirty="0" smtClean="0"/>
          </a:p>
          <a:p>
            <a:r>
              <a:rPr lang="en-US" sz="6000" dirty="0" smtClean="0"/>
              <a:t>What type of feedback loop is this?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342518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Meaning: Ball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Glomerulus </a:t>
            </a:r>
            <a:endParaRPr lang="en-US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0696" y="2380658"/>
            <a:ext cx="3810143" cy="4127655"/>
          </a:xfrm>
          <a:prstGeom prst="rect">
            <a:avLst/>
          </a:prstGeom>
        </p:spPr>
      </p:pic>
      <p:pic>
        <p:nvPicPr>
          <p:cNvPr id="5" name="Picture 4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9570" y="460114"/>
            <a:ext cx="1332252" cy="1619601"/>
          </a:xfrm>
          <a:prstGeom prst="rect">
            <a:avLst/>
          </a:prstGeom>
        </p:spPr>
      </p:pic>
      <p:pic>
        <p:nvPicPr>
          <p:cNvPr id="6" name="Picture 5" descr="Physiology_of_Nephro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683" y="558878"/>
            <a:ext cx="5095254" cy="5937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143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Question of the Day 1/25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What is the difference between a Diploid &amp; Haploid Cell. Which is produced in Mitosis? In Meiosis?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204723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 err="1" smtClean="0"/>
              <a:t>Glycys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Meaning:	Sweet/sugar</a:t>
            </a:r>
          </a:p>
          <a:p>
            <a:endParaRPr lang="en-US" sz="6000" dirty="0"/>
          </a:p>
          <a:p>
            <a:endParaRPr lang="en-US" sz="6000" dirty="0" smtClean="0"/>
          </a:p>
          <a:p>
            <a:r>
              <a:rPr lang="en-US" sz="6000" dirty="0" smtClean="0"/>
              <a:t>Glycogen</a:t>
            </a:r>
            <a:endParaRPr lang="en-US" sz="6000" dirty="0"/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416" y="220855"/>
            <a:ext cx="4622800" cy="1752600"/>
          </a:xfrm>
          <a:prstGeom prst="rect">
            <a:avLst/>
          </a:prstGeom>
        </p:spPr>
      </p:pic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175" y="2999109"/>
            <a:ext cx="3478826" cy="371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372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1/26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What is the role of the Crossing Over during Meiosis? Why is this important?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222575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Gymonos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Meaning:  Naked </a:t>
            </a:r>
          </a:p>
          <a:p>
            <a:endParaRPr lang="en-US" sz="4400" dirty="0"/>
          </a:p>
          <a:p>
            <a:endParaRPr lang="en-US" sz="4400" dirty="0" smtClean="0"/>
          </a:p>
          <a:p>
            <a:r>
              <a:rPr lang="en-US" sz="4400" dirty="0" smtClean="0"/>
              <a:t>Gymnosperm </a:t>
            </a:r>
            <a:endParaRPr lang="en-US" sz="4400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7870" y="111420"/>
            <a:ext cx="4569183" cy="2910618"/>
          </a:xfrm>
          <a:prstGeom prst="rect">
            <a:avLst/>
          </a:prstGeom>
        </p:spPr>
      </p:pic>
      <p:pic>
        <p:nvPicPr>
          <p:cNvPr id="5" name="Picture 4" descr="images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230" y="3278997"/>
            <a:ext cx="4970414" cy="351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922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1/29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Describe the similarities and differences between Meiosis I and Meiosis II.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931697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81111"/>
            <a:ext cx="10515600" cy="1325563"/>
          </a:xfrm>
        </p:spPr>
        <p:txBody>
          <a:bodyPr/>
          <a:lstStyle/>
          <a:p>
            <a:r>
              <a:rPr lang="en-US" dirty="0" smtClean="0"/>
              <a:t>Meiosis Pictionary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901" y="824520"/>
            <a:ext cx="11473513" cy="4683923"/>
          </a:xfrm>
        </p:spPr>
        <p:txBody>
          <a:bodyPr>
            <a:noAutofit/>
          </a:bodyPr>
          <a:lstStyle/>
          <a:p>
            <a:r>
              <a:rPr lang="en-US" sz="3600" dirty="0" smtClean="0"/>
              <a:t>Each group will receive a post-it with the name of a meiosis stage ( don’t show the rest of the class)</a:t>
            </a:r>
          </a:p>
          <a:p>
            <a:r>
              <a:rPr lang="en-US" sz="3600" dirty="0" smtClean="0"/>
              <a:t>Draw it on a piece of blank paper ( again</a:t>
            </a:r>
            <a:r>
              <a:rPr lang="mr-IN" sz="3600" dirty="0" smtClean="0"/>
              <a:t>…</a:t>
            </a:r>
            <a:r>
              <a:rPr lang="en-US" sz="3600" dirty="0" smtClean="0"/>
              <a:t>don’t share)</a:t>
            </a:r>
          </a:p>
          <a:p>
            <a:r>
              <a:rPr lang="en-US" sz="3600" dirty="0" smtClean="0"/>
              <a:t>1 group member from each group will take turns going to the board to draw their picture.</a:t>
            </a:r>
          </a:p>
          <a:p>
            <a:r>
              <a:rPr lang="en-US" sz="3600" dirty="0" smtClean="0"/>
              <a:t>The first group to correctly identify it gets a point (1 guess per team)</a:t>
            </a:r>
          </a:p>
          <a:p>
            <a:r>
              <a:rPr lang="en-US" sz="3600" dirty="0" smtClean="0"/>
              <a:t>The team with the most points will get a bonus point a piece. 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19048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/>
              <a:t>Gyn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Meaning: Female</a:t>
            </a:r>
            <a:endParaRPr lang="en-US" sz="6000" dirty="0"/>
          </a:p>
          <a:p>
            <a:r>
              <a:rPr lang="en-US" sz="6000" dirty="0" smtClean="0"/>
              <a:t>Gyniatrics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582890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1/30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What is the difference between a haploid, a diploid, and a zygote?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954715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err="1" smtClean="0"/>
              <a:t>Haplo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Meaning: Single</a:t>
            </a:r>
          </a:p>
          <a:p>
            <a:endParaRPr lang="en-US" sz="6000" dirty="0" smtClean="0"/>
          </a:p>
          <a:p>
            <a:r>
              <a:rPr lang="en-US" sz="6000" dirty="0" smtClean="0"/>
              <a:t>Haploid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062625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Ana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Meaning: Again</a:t>
            </a:r>
          </a:p>
          <a:p>
            <a:endParaRPr lang="en-US" sz="7200" dirty="0"/>
          </a:p>
          <a:p>
            <a:endParaRPr lang="en-US" sz="7200" dirty="0" smtClean="0"/>
          </a:p>
          <a:p>
            <a:r>
              <a:rPr lang="en-US" sz="7200" dirty="0" smtClean="0"/>
              <a:t>Analysis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925119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1/31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Compare and contrast the production of the sperm and egg gametes.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674580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Project: Cell Cycle Comic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provided templates design and create a comic the explains the cell cycle. </a:t>
            </a:r>
          </a:p>
          <a:p>
            <a:r>
              <a:rPr lang="en-US" dirty="0" smtClean="0"/>
              <a:t>This should include ALL stages of Interphase, Mitosis, &amp; Meiosis I and II</a:t>
            </a:r>
          </a:p>
          <a:p>
            <a:r>
              <a:rPr lang="en-US" dirty="0" smtClean="0"/>
              <a:t>The stages should be explained.</a:t>
            </a:r>
          </a:p>
          <a:p>
            <a:r>
              <a:rPr lang="en-US" dirty="0" smtClean="0"/>
              <a:t>All features and vocabulary should be included</a:t>
            </a:r>
          </a:p>
          <a:p>
            <a:r>
              <a:rPr lang="en-US" dirty="0" smtClean="0"/>
              <a:t>This will be graded for completeness and Bonus will only be awarded to projects that go above and beyond.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969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Hemi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Meaning: Half</a:t>
            </a:r>
          </a:p>
          <a:p>
            <a:endParaRPr lang="en-US" sz="7200" dirty="0"/>
          </a:p>
          <a:p>
            <a:r>
              <a:rPr lang="en-US" sz="7200" dirty="0" smtClean="0"/>
              <a:t>Hemisphere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342450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Day2/1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What Happens during Crossing Over? Why is it so important?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697010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 err="1" smtClean="0"/>
              <a:t>Hemo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Blood</a:t>
            </a:r>
          </a:p>
          <a:p>
            <a:endParaRPr lang="en-US" sz="8000" dirty="0"/>
          </a:p>
          <a:p>
            <a:r>
              <a:rPr lang="en-US" sz="8000" dirty="0" smtClean="0"/>
              <a:t>Hemophilia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087405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2-2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What would happen if the genes did not separate evenly between the gametes during meiosis?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93059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 err="1" smtClean="0"/>
              <a:t>Hepato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Meaning: Liver</a:t>
            </a:r>
          </a:p>
          <a:p>
            <a:endParaRPr lang="en-US" sz="6000" dirty="0"/>
          </a:p>
          <a:p>
            <a:endParaRPr lang="en-US" sz="6000" dirty="0" smtClean="0"/>
          </a:p>
          <a:p>
            <a:r>
              <a:rPr lang="en-US" sz="6000" dirty="0" smtClean="0"/>
              <a:t>Hepatitis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87421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2/5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What is Genetics? Describe the first experiments in this field.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726388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 err="1" smtClean="0"/>
              <a:t>Helmis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Meaning: Worm</a:t>
            </a:r>
          </a:p>
          <a:p>
            <a:endParaRPr lang="en-US" sz="6000" dirty="0"/>
          </a:p>
          <a:p>
            <a:endParaRPr lang="en-US" sz="6000" dirty="0" smtClean="0"/>
          </a:p>
          <a:p>
            <a:r>
              <a:rPr lang="en-US" sz="6000" dirty="0" smtClean="0"/>
              <a:t>Platyhelminthes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778205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2-6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What did Mendel mean when he said genes are segregated?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59609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Opening </a:t>
            </a:r>
            <a:r>
              <a:rPr lang="en-US" dirty="0" smtClean="0"/>
              <a:t>Question 9/7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What does Homeostasis mean? Give one example of how your body maintains it.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261988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err="1" smtClean="0"/>
              <a:t>Herpeto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Meaning: Reptile</a:t>
            </a:r>
          </a:p>
          <a:p>
            <a:endParaRPr lang="en-US" sz="6600" dirty="0"/>
          </a:p>
          <a:p>
            <a:endParaRPr lang="en-US" sz="6600" dirty="0" smtClean="0"/>
          </a:p>
          <a:p>
            <a:r>
              <a:rPr lang="en-US" sz="6600" dirty="0" smtClean="0"/>
              <a:t>Herpetology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809055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Hetero 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Meaning: Other / Different</a:t>
            </a:r>
          </a:p>
          <a:p>
            <a:endParaRPr lang="en-US" sz="6000" dirty="0"/>
          </a:p>
          <a:p>
            <a:endParaRPr lang="en-US" sz="6000" dirty="0" smtClean="0"/>
          </a:p>
          <a:p>
            <a:r>
              <a:rPr lang="en-US" sz="6000" dirty="0" smtClean="0"/>
              <a:t>Heterotroph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0062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2-13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What do you understand about the current topic? What is still confusing?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559674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err="1" smtClean="0"/>
              <a:t>Horto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Meaning: Garden</a:t>
            </a:r>
          </a:p>
          <a:p>
            <a:endParaRPr lang="en-US" sz="7200" dirty="0"/>
          </a:p>
          <a:p>
            <a:endParaRPr lang="en-US" sz="7200" dirty="0" smtClean="0"/>
          </a:p>
          <a:p>
            <a:r>
              <a:rPr lang="en-US" sz="7200" dirty="0" smtClean="0"/>
              <a:t>Horticulture 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293386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2-14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mice, white hair is dominant to grey hair. What is the probability of getting a grey haired mouse when a homozygous dominant and a homozygous recessive mouse are crossed?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526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Homo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Meaning: Same </a:t>
            </a:r>
          </a:p>
          <a:p>
            <a:endParaRPr lang="en-US" sz="6000" dirty="0"/>
          </a:p>
          <a:p>
            <a:endParaRPr lang="en-US" sz="6000" dirty="0" smtClean="0"/>
          </a:p>
          <a:p>
            <a:r>
              <a:rPr lang="en-US" sz="6000" dirty="0" smtClean="0"/>
              <a:t>Homozygous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061353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2-15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What is the difference between Incomplete &amp; </a:t>
            </a:r>
            <a:r>
              <a:rPr lang="en-US" sz="7200" dirty="0" err="1" smtClean="0"/>
              <a:t>Codominance</a:t>
            </a:r>
            <a:r>
              <a:rPr lang="en-US" sz="7200" dirty="0" smtClean="0"/>
              <a:t>? Give an example of each.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979602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Homo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Meaning:	Human Being</a:t>
            </a:r>
          </a:p>
          <a:p>
            <a:endParaRPr lang="en-US" sz="5400" dirty="0"/>
          </a:p>
          <a:p>
            <a:endParaRPr lang="en-US" sz="5400" dirty="0" smtClean="0"/>
          </a:p>
          <a:p>
            <a:r>
              <a:rPr lang="en-US" sz="5400" dirty="0" smtClean="0"/>
              <a:t>Homo </a:t>
            </a:r>
            <a:r>
              <a:rPr lang="en-US" sz="5400" i="1" dirty="0" smtClean="0"/>
              <a:t>sapiens</a:t>
            </a:r>
            <a:r>
              <a:rPr lang="en-US" sz="5400" dirty="0" smtClean="0"/>
              <a:t>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1300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2/19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Explain why Blood Type is considered a </a:t>
            </a:r>
            <a:r>
              <a:rPr lang="en-US" sz="6000" dirty="0" err="1" smtClean="0"/>
              <a:t>Codominant</a:t>
            </a:r>
            <a:r>
              <a:rPr lang="en-US" sz="6000" dirty="0" smtClean="0"/>
              <a:t> trait.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502132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Hydro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Meaning: Water</a:t>
            </a:r>
          </a:p>
          <a:p>
            <a:endParaRPr lang="en-US" sz="6000" dirty="0"/>
          </a:p>
          <a:p>
            <a:r>
              <a:rPr lang="en-US" sz="6000" dirty="0" smtClean="0"/>
              <a:t>Hydrolysis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273662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Anti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Meaning:  Against </a:t>
            </a:r>
          </a:p>
          <a:p>
            <a:endParaRPr lang="en-US" sz="8000" dirty="0"/>
          </a:p>
          <a:p>
            <a:r>
              <a:rPr lang="en-US" sz="8000" dirty="0" smtClean="0"/>
              <a:t>Antibiotic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733092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2/20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If a male with Homozygous A blood and a female with Homozygous B blood have children what will be their blood types? Is this incomplete or </a:t>
            </a:r>
            <a:r>
              <a:rPr lang="en-US" sz="5400" dirty="0" err="1" smtClean="0"/>
              <a:t>codominance</a:t>
            </a:r>
            <a:r>
              <a:rPr lang="en-US" sz="5400" dirty="0" smtClean="0"/>
              <a:t>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857764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Hyper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Meaning:   Above</a:t>
            </a:r>
          </a:p>
          <a:p>
            <a:endParaRPr lang="en-US" sz="6600" dirty="0"/>
          </a:p>
          <a:p>
            <a:r>
              <a:rPr lang="en-US" sz="6600" dirty="0" smtClean="0"/>
              <a:t>Hyperglycemia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999091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2/21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buNone/>
            </a:pPr>
            <a:r>
              <a:rPr lang="en-US" sz="4800" dirty="0">
                <a:latin typeface="Gill Sans"/>
                <a:cs typeface="Gill Sans"/>
              </a:rPr>
              <a:t>How are </a:t>
            </a:r>
            <a:r>
              <a:rPr lang="en-US" sz="4800" dirty="0" err="1">
                <a:latin typeface="Gill Sans"/>
                <a:cs typeface="Gill Sans"/>
              </a:rPr>
              <a:t>dihybrid</a:t>
            </a:r>
            <a:r>
              <a:rPr lang="en-US" sz="4800" dirty="0">
                <a:latin typeface="Gill Sans"/>
                <a:cs typeface="Gill Sans"/>
              </a:rPr>
              <a:t> crosses different from monohybrid crosses?</a:t>
            </a:r>
          </a:p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buNone/>
            </a:pPr>
            <a:r>
              <a:rPr lang="en-US" sz="4800" dirty="0">
                <a:latin typeface="Gill Sans"/>
                <a:cs typeface="Gill Sans"/>
              </a:rPr>
              <a:t>What </a:t>
            </a:r>
            <a:r>
              <a:rPr lang="en-US" sz="4800" dirty="0" err="1">
                <a:latin typeface="Gill Sans"/>
                <a:cs typeface="Gill Sans"/>
              </a:rPr>
              <a:t>Mendelian</a:t>
            </a:r>
            <a:r>
              <a:rPr lang="en-US" sz="4800" dirty="0">
                <a:latin typeface="Gill Sans"/>
                <a:cs typeface="Gill Sans"/>
              </a:rPr>
              <a:t> Conclusion explains the possibility of </a:t>
            </a:r>
            <a:r>
              <a:rPr lang="en-US" sz="4800" dirty="0" err="1">
                <a:latin typeface="Gill Sans"/>
                <a:cs typeface="Gill Sans"/>
              </a:rPr>
              <a:t>Dihybrid</a:t>
            </a:r>
            <a:r>
              <a:rPr lang="en-US" sz="4800" dirty="0">
                <a:latin typeface="Gill Sans"/>
                <a:cs typeface="Gill Sans"/>
              </a:rPr>
              <a:t> crosses?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467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Hypo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Meaning: Under</a:t>
            </a:r>
          </a:p>
          <a:p>
            <a:endParaRPr lang="en-US" sz="6600" dirty="0"/>
          </a:p>
          <a:p>
            <a:r>
              <a:rPr lang="en-US" sz="6600" dirty="0" smtClean="0"/>
              <a:t>Hypothermia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41061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2/22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If a person needed a transfusion what blood type would be the easiest to give donation to? What would be the hardest? </a:t>
            </a:r>
          </a:p>
          <a:p>
            <a:pPr marL="0" indent="0">
              <a:buNone/>
            </a:pPr>
            <a:r>
              <a:rPr lang="en-US" sz="4400" dirty="0"/>
              <a:t>(</a:t>
            </a:r>
            <a:r>
              <a:rPr lang="en-US" sz="4400" dirty="0" smtClean="0"/>
              <a:t>Be specific blood type &amp; +/-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69108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err="1"/>
              <a:t>i</a:t>
            </a:r>
            <a:r>
              <a:rPr lang="en-US" sz="11500" dirty="0" err="1" smtClean="0"/>
              <a:t>a</a:t>
            </a:r>
            <a:endParaRPr lang="en-US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Meaning: Disease</a:t>
            </a:r>
          </a:p>
          <a:p>
            <a:endParaRPr lang="en-US" sz="7200" dirty="0"/>
          </a:p>
          <a:p>
            <a:endParaRPr lang="en-US" sz="7200" dirty="0" smtClean="0"/>
          </a:p>
          <a:p>
            <a:r>
              <a:rPr lang="en-US" sz="7200" dirty="0" smtClean="0"/>
              <a:t>Pneumonia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791257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2/23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What would you expect to be closer to the results of a </a:t>
            </a:r>
            <a:r>
              <a:rPr lang="en-US" sz="4800" dirty="0" err="1"/>
              <a:t>p</a:t>
            </a:r>
            <a:r>
              <a:rPr lang="en-US" sz="4800" dirty="0" err="1" smtClean="0"/>
              <a:t>unnett</a:t>
            </a:r>
            <a:r>
              <a:rPr lang="en-US" sz="4800" dirty="0" smtClean="0"/>
              <a:t> square 10 or 50 trials of the cross?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93449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Inter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Meaning: Between</a:t>
            </a:r>
          </a:p>
          <a:p>
            <a:endParaRPr lang="en-US" sz="6600" dirty="0"/>
          </a:p>
          <a:p>
            <a:endParaRPr lang="en-US" sz="6600" dirty="0" smtClean="0"/>
          </a:p>
          <a:p>
            <a:r>
              <a:rPr lang="en-US" sz="6600" dirty="0" smtClean="0"/>
              <a:t>Interstate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398366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2/26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What is a sex-linked trait? Who is more likely to get it? Why?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894032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err="1" smtClean="0"/>
              <a:t>iso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Meaning: equal</a:t>
            </a:r>
          </a:p>
          <a:p>
            <a:pPr marL="0" indent="0">
              <a:buNone/>
            </a:pPr>
            <a:endParaRPr lang="en-US" sz="6000" dirty="0"/>
          </a:p>
          <a:p>
            <a:r>
              <a:rPr lang="en-US" sz="6000" dirty="0" smtClean="0"/>
              <a:t>Isotonic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521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Anthro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Meaning : Human</a:t>
            </a:r>
          </a:p>
          <a:p>
            <a:endParaRPr lang="en-US" sz="5400" dirty="0"/>
          </a:p>
          <a:p>
            <a:endParaRPr lang="en-US" sz="5400" dirty="0" smtClean="0"/>
          </a:p>
          <a:p>
            <a:r>
              <a:rPr lang="en-US" sz="5400" dirty="0" smtClean="0"/>
              <a:t>Anthropology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58274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2/27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What is the purpose of a pedigree chart?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929563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err="1" smtClean="0"/>
              <a:t>ite</a:t>
            </a:r>
            <a:endParaRPr lang="en-US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Meaning: Division or Part </a:t>
            </a:r>
          </a:p>
          <a:p>
            <a:endParaRPr lang="en-US" sz="6000" dirty="0"/>
          </a:p>
          <a:p>
            <a:endParaRPr lang="en-US" sz="6000" dirty="0" smtClean="0"/>
          </a:p>
          <a:p>
            <a:r>
              <a:rPr lang="en-US" sz="6000" dirty="0" smtClean="0"/>
              <a:t>Composite</a:t>
            </a:r>
            <a:endParaRPr lang="en-US" sz="6000" dirty="0" smtClean="0"/>
          </a:p>
        </p:txBody>
      </p:sp>
    </p:spTree>
    <p:extLst>
      <p:ext uri="{BB962C8B-B14F-4D97-AF65-F5344CB8AC3E}">
        <p14:creationId xmlns:p14="http://schemas.microsoft.com/office/powerpoint/2010/main" val="2484530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2/28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How can you tell the difference between an Autosomal Dominant and Autosomal Recessive trait on a Pedigree Chart?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11132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Itis 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Inflammation </a:t>
            </a:r>
          </a:p>
          <a:p>
            <a:endParaRPr lang="en-US" sz="6000" dirty="0"/>
          </a:p>
          <a:p>
            <a:r>
              <a:rPr lang="en-US" sz="6000" dirty="0" smtClean="0"/>
              <a:t>Arthritis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878359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3/1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How can you tell the difference between an Autosomal and a Sex-Linked trait on a pedigree chart?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051221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intra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Meaning: Within</a:t>
            </a:r>
          </a:p>
          <a:p>
            <a:endParaRPr lang="en-US" sz="6000" dirty="0"/>
          </a:p>
          <a:p>
            <a:endParaRPr lang="en-US" sz="6000" dirty="0" smtClean="0"/>
          </a:p>
          <a:p>
            <a:r>
              <a:rPr lang="en-US" sz="6000" dirty="0" smtClean="0"/>
              <a:t>Intraspecies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736502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3/2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6600" dirty="0" smtClean="0"/>
              <a:t>A pedigree contains half filled shapes of both genders.</a:t>
            </a:r>
            <a:r>
              <a:rPr lang="en-US" sz="6600" dirty="0"/>
              <a:t> </a:t>
            </a:r>
            <a:r>
              <a:rPr lang="en-US" sz="6600" dirty="0" smtClean="0"/>
              <a:t>Is the trait autosomal or x-linked? Dominant or Recessive? How do you know?</a:t>
            </a:r>
            <a:endParaRPr lang="en-US" sz="6600" dirty="0" smtClean="0"/>
          </a:p>
        </p:txBody>
      </p:sp>
    </p:spTree>
    <p:extLst>
      <p:ext uri="{BB962C8B-B14F-4D97-AF65-F5344CB8AC3E}">
        <p14:creationId xmlns:p14="http://schemas.microsoft.com/office/powerpoint/2010/main" val="2534107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Lac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Meaning: Milk</a:t>
            </a:r>
          </a:p>
          <a:p>
            <a:endParaRPr lang="en-US" sz="6600" dirty="0"/>
          </a:p>
          <a:p>
            <a:endParaRPr lang="en-US" sz="6600" dirty="0" smtClean="0"/>
          </a:p>
          <a:p>
            <a:r>
              <a:rPr lang="en-US" sz="6600" dirty="0" smtClean="0"/>
              <a:t>Lactose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623396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03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/>
              <a:t>Leuko</a:t>
            </a:r>
            <a:r>
              <a:rPr lang="en-US" sz="7200" dirty="0" smtClean="0"/>
              <a:t> 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Meaning: White</a:t>
            </a:r>
          </a:p>
          <a:p>
            <a:endParaRPr lang="en-US" sz="4400" dirty="0"/>
          </a:p>
          <a:p>
            <a:endParaRPr lang="en-US" sz="4400" dirty="0"/>
          </a:p>
          <a:p>
            <a:r>
              <a:rPr lang="en-US" sz="4400" dirty="0" smtClean="0"/>
              <a:t>Leukocyte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02796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Meaning: Away from </a:t>
            </a:r>
          </a:p>
          <a:p>
            <a:endParaRPr lang="en-US" dirty="0"/>
          </a:p>
          <a:p>
            <a:r>
              <a:rPr lang="en-US" dirty="0" smtClean="0"/>
              <a:t>Abnormal -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022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Opening </a:t>
            </a:r>
            <a:r>
              <a:rPr lang="en-US" dirty="0" smtClean="0"/>
              <a:t>Question 9/11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List the Levels of Life from Smallest to Largest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500095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29230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77966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err="1" smtClean="0"/>
              <a:t>Latero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Meaning: Side</a:t>
            </a:r>
          </a:p>
          <a:p>
            <a:endParaRPr lang="en-US" sz="6600" dirty="0"/>
          </a:p>
          <a:p>
            <a:r>
              <a:rPr lang="en-US" sz="6600" dirty="0" smtClean="0"/>
              <a:t>Lateral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513955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62716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22187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Logy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Meaning: Study of</a:t>
            </a:r>
          </a:p>
          <a:p>
            <a:endParaRPr lang="en-US" sz="6600" dirty="0"/>
          </a:p>
          <a:p>
            <a:endParaRPr lang="en-US" sz="6600" dirty="0" smtClean="0"/>
          </a:p>
          <a:p>
            <a:r>
              <a:rPr lang="en-US" sz="6600" dirty="0" smtClean="0"/>
              <a:t>Biology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235036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22439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17051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err="1" smtClean="0"/>
              <a:t>Lyso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 smtClean="0"/>
              <a:t>Meaning: Dissolve</a:t>
            </a:r>
          </a:p>
          <a:p>
            <a:endParaRPr lang="en-US" sz="6000" dirty="0"/>
          </a:p>
          <a:p>
            <a:endParaRPr lang="en-US" sz="6000" dirty="0" smtClean="0"/>
          </a:p>
          <a:p>
            <a:r>
              <a:rPr lang="en-US" sz="6000" dirty="0" smtClean="0"/>
              <a:t>Lysosome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033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583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The Opening </a:t>
            </a:r>
            <a:r>
              <a:rPr lang="en-US" sz="6000" dirty="0" smtClean="0"/>
              <a:t>Question 9/12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What are the 3 parts of the Cell Theory?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873605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69000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Mal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Meaning: Bad </a:t>
            </a:r>
          </a:p>
          <a:p>
            <a:endParaRPr lang="en-US" sz="6600" dirty="0"/>
          </a:p>
          <a:p>
            <a:endParaRPr lang="en-US" sz="6600" dirty="0" smtClean="0"/>
          </a:p>
          <a:p>
            <a:r>
              <a:rPr lang="en-US" sz="6600" dirty="0" smtClean="0"/>
              <a:t>Malnutrition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940810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20922"/>
      </p:ext>
    </p:extLst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81765"/>
      </p:ext>
    </p:extLst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Mega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Meaning: very large</a:t>
            </a:r>
          </a:p>
          <a:p>
            <a:endParaRPr lang="en-US" sz="6600" dirty="0"/>
          </a:p>
          <a:p>
            <a:endParaRPr lang="en-US" sz="6600" dirty="0" smtClean="0"/>
          </a:p>
          <a:p>
            <a:r>
              <a:rPr lang="en-US" sz="6600" dirty="0" smtClean="0"/>
              <a:t>Megadose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501250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285470"/>
      </p:ext>
    </p:extLst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54028"/>
      </p:ext>
    </p:extLst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 err="1" smtClean="0"/>
              <a:t>Meso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Meaning Middle</a:t>
            </a:r>
          </a:p>
          <a:p>
            <a:endParaRPr lang="en-US" sz="6600" dirty="0"/>
          </a:p>
          <a:p>
            <a:endParaRPr lang="en-US" sz="6600" dirty="0" smtClean="0"/>
          </a:p>
          <a:p>
            <a:r>
              <a:rPr lang="en-US" sz="6600" dirty="0" smtClean="0"/>
              <a:t>Mesoderm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022509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903500"/>
      </p:ext>
    </p:extLst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8141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Annulus 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Meaning:   Ring shaped</a:t>
            </a:r>
          </a:p>
          <a:p>
            <a:endParaRPr lang="en-US" sz="5400" dirty="0"/>
          </a:p>
          <a:p>
            <a:endParaRPr lang="en-US" sz="5400" dirty="0" smtClean="0"/>
          </a:p>
          <a:p>
            <a:r>
              <a:rPr lang="en-US" sz="5400" dirty="0" smtClean="0"/>
              <a:t>Annual  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35048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Menstruus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Meaning: Monthly </a:t>
            </a:r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r>
              <a:rPr lang="en-US" sz="4800" dirty="0" smtClean="0"/>
              <a:t>Menstrual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42433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82307"/>
      </p:ext>
    </p:extLst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794388"/>
      </p:ext>
    </p:extLst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Micro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Meaning: Small</a:t>
            </a:r>
          </a:p>
          <a:p>
            <a:endParaRPr lang="en-US" sz="6600" dirty="0"/>
          </a:p>
          <a:p>
            <a:endParaRPr lang="en-US" sz="6600" dirty="0" smtClean="0"/>
          </a:p>
          <a:p>
            <a:r>
              <a:rPr lang="en-US" sz="6600" dirty="0" smtClean="0"/>
              <a:t>Microbe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627429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09052"/>
      </p:ext>
    </p:extLst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660372"/>
      </p:ext>
    </p:extLst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Mito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Meaning: Thread </a:t>
            </a:r>
          </a:p>
          <a:p>
            <a:endParaRPr lang="en-US" sz="6600" dirty="0"/>
          </a:p>
          <a:p>
            <a:endParaRPr lang="en-US" sz="6600" dirty="0" smtClean="0"/>
          </a:p>
          <a:p>
            <a:r>
              <a:rPr lang="en-US" sz="6600" dirty="0" smtClean="0"/>
              <a:t>Mitosis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693124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192838"/>
      </p:ext>
    </p:extLst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8916"/>
      </p:ext>
    </p:extLst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 err="1" smtClean="0"/>
              <a:t>Molluscus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Meaning:    Soft</a:t>
            </a:r>
            <a:endParaRPr lang="en-US" sz="9600" dirty="0"/>
          </a:p>
          <a:p>
            <a:r>
              <a:rPr lang="en-US" sz="9600" dirty="0" smtClean="0"/>
              <a:t>Mollusca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695498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Opening </a:t>
            </a:r>
            <a:r>
              <a:rPr lang="en-US" dirty="0" smtClean="0"/>
              <a:t>Question 9/13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List 3 Organelles and their functions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886283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266264"/>
      </p:ext>
    </p:extLst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9578"/>
      </p:ext>
    </p:extLst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Mono 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Meaning : One</a:t>
            </a:r>
          </a:p>
          <a:p>
            <a:endParaRPr lang="en-US" sz="6600" dirty="0"/>
          </a:p>
          <a:p>
            <a:endParaRPr lang="en-US" sz="6600" dirty="0" smtClean="0"/>
          </a:p>
          <a:p>
            <a:r>
              <a:rPr lang="en-US" sz="6600" dirty="0" smtClean="0"/>
              <a:t>Monocular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909817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90928"/>
      </p:ext>
    </p:extLst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148666"/>
      </p:ext>
    </p:extLst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Meaning: Form or shape</a:t>
            </a:r>
          </a:p>
          <a:p>
            <a:endParaRPr lang="en-US" sz="6600" dirty="0"/>
          </a:p>
          <a:p>
            <a:endParaRPr lang="en-US" sz="6600" dirty="0" smtClean="0"/>
          </a:p>
          <a:p>
            <a:r>
              <a:rPr lang="en-US" sz="6600" dirty="0" smtClean="0"/>
              <a:t>Morphology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954933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97793"/>
      </p:ext>
    </p:extLst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00540"/>
      </p:ext>
    </p:extLst>
  </p:cSld>
  <p:clrMapOvr>
    <a:masterClrMapping/>
  </p:clrMapOvr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err="1" smtClean="0"/>
              <a:t>Myo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Meaning:  Muscle </a:t>
            </a:r>
          </a:p>
          <a:p>
            <a:endParaRPr lang="en-US" sz="6000" dirty="0" smtClean="0"/>
          </a:p>
          <a:p>
            <a:r>
              <a:rPr lang="en-US" sz="6000" dirty="0" smtClean="0"/>
              <a:t>Myocardial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858523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3361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Aqua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Meaning:	Water</a:t>
            </a:r>
          </a:p>
          <a:p>
            <a:endParaRPr lang="en-US" sz="6000" dirty="0"/>
          </a:p>
          <a:p>
            <a:endParaRPr lang="en-US" sz="6000" dirty="0" smtClean="0"/>
          </a:p>
          <a:p>
            <a:r>
              <a:rPr lang="en-US" sz="6000" dirty="0" smtClean="0"/>
              <a:t>Aquatic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35233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57595"/>
      </p:ext>
    </p:extLst>
  </p:cSld>
  <p:clrMapOvr>
    <a:masterClrMapping/>
  </p:clrMapOvr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err="1" smtClean="0"/>
              <a:t>Nema</a:t>
            </a:r>
            <a:r>
              <a:rPr lang="en-US" sz="8000" dirty="0" smtClean="0"/>
              <a:t> 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Meaning: Thread</a:t>
            </a:r>
          </a:p>
          <a:p>
            <a:endParaRPr lang="en-US" sz="5400" dirty="0"/>
          </a:p>
          <a:p>
            <a:endParaRPr lang="en-US" sz="5400" dirty="0" smtClean="0"/>
          </a:p>
          <a:p>
            <a:r>
              <a:rPr lang="en-US" sz="5400" dirty="0" smtClean="0"/>
              <a:t>Nematocyte </a:t>
            </a:r>
            <a:endParaRPr lang="en-US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71064"/>
            <a:ext cx="4060371" cy="22755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9392" y="2681594"/>
            <a:ext cx="5527221" cy="389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838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555412"/>
      </p:ext>
    </p:extLst>
  </p:cSld>
  <p:clrMapOvr>
    <a:masterClrMapping/>
  </p:clrMapOvr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33818"/>
      </p:ext>
    </p:extLst>
  </p:cSld>
  <p:clrMapOvr>
    <a:masterClrMapping/>
  </p:clrMapOvr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Nephr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Meaning: Kidney</a:t>
            </a:r>
          </a:p>
          <a:p>
            <a:endParaRPr lang="en-US" sz="5400" dirty="0" smtClean="0"/>
          </a:p>
          <a:p>
            <a:r>
              <a:rPr lang="en-US" sz="5400" dirty="0" smtClean="0"/>
              <a:t>Nephritis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95282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48306"/>
      </p:ext>
    </p:extLst>
  </p:cSld>
  <p:clrMapOvr>
    <a:masterClrMapping/>
  </p:clrMapOvr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635149"/>
      </p:ext>
    </p:extLst>
  </p:cSld>
  <p:clrMapOvr>
    <a:masterClrMapping/>
  </p:clrMapOvr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Neuro 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Meaning: Nerve</a:t>
            </a:r>
          </a:p>
          <a:p>
            <a:endParaRPr lang="en-US" sz="6000" dirty="0"/>
          </a:p>
          <a:p>
            <a:endParaRPr lang="en-US" sz="6000" dirty="0" smtClean="0"/>
          </a:p>
          <a:p>
            <a:r>
              <a:rPr lang="en-US" sz="6000" dirty="0" smtClean="0"/>
              <a:t>Neurosurgeon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014369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31347"/>
      </p:ext>
    </p:extLst>
  </p:cSld>
  <p:clrMapOvr>
    <a:masterClrMapping/>
  </p:clrMapOvr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821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Opening </a:t>
            </a:r>
            <a:r>
              <a:rPr lang="en-US" dirty="0" smtClean="0"/>
              <a:t>Question 9/14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What is the </a:t>
            </a:r>
            <a:r>
              <a:rPr lang="en-US" sz="6000" dirty="0"/>
              <a:t>E</a:t>
            </a:r>
            <a:r>
              <a:rPr lang="en-US" sz="6000" dirty="0" smtClean="0"/>
              <a:t>ndosymbiotic Theory?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764600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/>
              <a:t>Nocti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Meaning: Night </a:t>
            </a:r>
          </a:p>
          <a:p>
            <a:endParaRPr lang="en-US" sz="5400" dirty="0"/>
          </a:p>
          <a:p>
            <a:endParaRPr lang="en-US" sz="5400" dirty="0" smtClean="0"/>
          </a:p>
          <a:p>
            <a:endParaRPr lang="en-US" sz="5400" dirty="0"/>
          </a:p>
          <a:p>
            <a:r>
              <a:rPr lang="en-US" sz="5400" dirty="0" smtClean="0"/>
              <a:t>Nocturnal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32925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35531"/>
      </p:ext>
    </p:extLst>
  </p:cSld>
  <p:clrMapOvr>
    <a:masterClrMapping/>
  </p:clrMapOvr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34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Oma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Meaning: Tumor</a:t>
            </a:r>
          </a:p>
          <a:p>
            <a:endParaRPr lang="en-US" sz="5400" dirty="0"/>
          </a:p>
          <a:p>
            <a:pPr marL="0" indent="0">
              <a:buNone/>
            </a:pPr>
            <a:endParaRPr lang="en-US" sz="5400" dirty="0"/>
          </a:p>
          <a:p>
            <a:r>
              <a:rPr lang="en-US" sz="5400" dirty="0" smtClean="0"/>
              <a:t>Carcinoma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7060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655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457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Omni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Meaning: All</a:t>
            </a:r>
          </a:p>
          <a:p>
            <a:endParaRPr lang="en-US" sz="6600" dirty="0"/>
          </a:p>
          <a:p>
            <a:pPr marL="0" indent="0">
              <a:buNone/>
            </a:pPr>
            <a:endParaRPr lang="en-US" sz="6600" dirty="0" smtClean="0"/>
          </a:p>
          <a:p>
            <a:r>
              <a:rPr lang="en-US" sz="6600" dirty="0" smtClean="0"/>
              <a:t>Omnivore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260735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Meaning:  Egg</a:t>
            </a:r>
          </a:p>
          <a:p>
            <a:endParaRPr lang="en-US" sz="5400" dirty="0"/>
          </a:p>
          <a:p>
            <a:endParaRPr lang="en-US" sz="5400" dirty="0" smtClean="0"/>
          </a:p>
          <a:p>
            <a:r>
              <a:rPr lang="en-US" sz="5400" dirty="0" smtClean="0"/>
              <a:t>Oogenesis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31002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Ophth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7200" dirty="0"/>
              <a:t>Meaning: </a:t>
            </a:r>
            <a:r>
              <a:rPr lang="en-US" sz="7200" dirty="0" smtClean="0"/>
              <a:t> Eye</a:t>
            </a:r>
          </a:p>
          <a:p>
            <a:endParaRPr lang="en-US" sz="7200" dirty="0"/>
          </a:p>
          <a:p>
            <a:r>
              <a:rPr lang="en-US" sz="7200" dirty="0" smtClean="0"/>
              <a:t> Ophthalmology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39658"/>
      </p:ext>
    </p:extLst>
  </p:cSld>
  <p:clrMapOvr>
    <a:masterClrMapping/>
  </p:clrMapOvr>
</p:sld>
</file>

<file path=ppt/slides/slide2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/>
              <a:t>Meaning</a:t>
            </a:r>
            <a:r>
              <a:rPr lang="en-US" sz="5400" dirty="0" smtClean="0"/>
              <a:t>: Condition  </a:t>
            </a:r>
          </a:p>
          <a:p>
            <a:endParaRPr lang="en-US" sz="5400" dirty="0"/>
          </a:p>
          <a:p>
            <a:endParaRPr lang="en-US" sz="5400" dirty="0" smtClean="0"/>
          </a:p>
          <a:p>
            <a:r>
              <a:rPr lang="en-US" sz="5400" dirty="0" smtClean="0"/>
              <a:t>Osteoporosis  </a:t>
            </a:r>
            <a:endParaRPr lang="en-US" sz="5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0306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err="1" smtClean="0"/>
              <a:t>Arachno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Meaning: Spider or Spider-like </a:t>
            </a:r>
          </a:p>
          <a:p>
            <a:pPr marL="0" indent="0">
              <a:buNone/>
            </a:pPr>
            <a:endParaRPr lang="en-US" sz="4800" dirty="0"/>
          </a:p>
          <a:p>
            <a:r>
              <a:rPr lang="en-US" sz="4800" dirty="0" smtClean="0"/>
              <a:t>Arachnophobia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77241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Osteo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Meaning: </a:t>
            </a:r>
            <a:r>
              <a:rPr lang="en-US" dirty="0" smtClean="0"/>
              <a:t>Bone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Osteocyte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490037"/>
      </p:ext>
    </p:extLst>
  </p:cSld>
  <p:clrMapOvr>
    <a:masterClrMapping/>
  </p:clrMapOvr>
</p:sld>
</file>

<file path=ppt/slides/slide2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dirty="0"/>
              <a:t>Meaning</a:t>
            </a:r>
            <a:r>
              <a:rPr lang="en-US" sz="6600" dirty="0" smtClean="0"/>
              <a:t>: Ear</a:t>
            </a:r>
          </a:p>
          <a:p>
            <a:endParaRPr lang="en-US" sz="6600" dirty="0"/>
          </a:p>
          <a:p>
            <a:r>
              <a:rPr lang="en-US" sz="6600" dirty="0" smtClean="0"/>
              <a:t>Otitis  </a:t>
            </a:r>
            <a:endParaRPr lang="en-US" sz="6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106818"/>
      </p:ext>
    </p:extLst>
  </p:cSld>
  <p:clrMapOvr>
    <a:masterClrMapping/>
  </p:clrMapOvr>
</p:sld>
</file>

<file path=ppt/slides/slide2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/>
              <a:t>Meaning: </a:t>
            </a:r>
            <a:r>
              <a:rPr lang="en-US" sz="6000" dirty="0" smtClean="0"/>
              <a:t>Egg</a:t>
            </a:r>
          </a:p>
          <a:p>
            <a:endParaRPr lang="en-US" sz="6000" dirty="0"/>
          </a:p>
          <a:p>
            <a:r>
              <a:rPr lang="en-US" sz="6000" dirty="0" smtClean="0"/>
              <a:t>Oviduct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06676"/>
      </p:ext>
    </p:extLst>
  </p:cSld>
  <p:clrMapOvr>
    <a:masterClrMapping/>
  </p:clrMapOvr>
</p:sld>
</file>

<file path=ppt/slides/slide2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/>
              <a:t>Meaning</a:t>
            </a:r>
            <a:r>
              <a:rPr lang="en-US" sz="6000" dirty="0" smtClean="0"/>
              <a:t>: Sugar</a:t>
            </a:r>
          </a:p>
          <a:p>
            <a:endParaRPr lang="en-US" sz="6000" dirty="0"/>
          </a:p>
          <a:p>
            <a:r>
              <a:rPr lang="en-US" sz="6000" dirty="0" smtClean="0"/>
              <a:t>Glucose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022298"/>
      </p:ext>
    </p:extLst>
  </p:cSld>
  <p:clrMapOvr>
    <a:masterClrMapping/>
  </p:clrMapOvr>
</p:sld>
</file>

<file path=ppt/slides/slide2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/>
              <a:t>Meaning</a:t>
            </a:r>
            <a:r>
              <a:rPr lang="en-US" sz="6000" dirty="0" smtClean="0"/>
              <a:t>: Beside</a:t>
            </a:r>
          </a:p>
          <a:p>
            <a:endParaRPr lang="en-US" sz="6000" dirty="0"/>
          </a:p>
          <a:p>
            <a:r>
              <a:rPr lang="en-US" sz="6000" dirty="0" smtClean="0"/>
              <a:t>Parathyroid 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845603"/>
      </p:ext>
    </p:extLst>
  </p:cSld>
  <p:clrMapOvr>
    <a:masterClrMapping/>
  </p:clrMapOvr>
</p:sld>
</file>

<file path=ppt/slides/slide2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Patho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Meaning</a:t>
            </a:r>
            <a:r>
              <a:rPr lang="en-US" sz="4800" dirty="0" smtClean="0"/>
              <a:t>: Disease</a:t>
            </a:r>
          </a:p>
          <a:p>
            <a:endParaRPr lang="en-US" sz="4800" dirty="0"/>
          </a:p>
          <a:p>
            <a:endParaRPr lang="en-US" sz="4800" dirty="0" smtClean="0"/>
          </a:p>
          <a:p>
            <a:r>
              <a:rPr lang="en-US" sz="4800" dirty="0" smtClean="0"/>
              <a:t>Pathology  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132952"/>
      </p:ext>
    </p:extLst>
  </p:cSld>
  <p:clrMapOvr>
    <a:masterClrMapping/>
  </p:clrMapOvr>
</p:sld>
</file>

<file path=ppt/slides/slide2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Ped/pod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/>
              <a:t>Meaning</a:t>
            </a:r>
            <a:r>
              <a:rPr lang="en-US" sz="6000" dirty="0" smtClean="0"/>
              <a:t>: Foot</a:t>
            </a:r>
          </a:p>
          <a:p>
            <a:endParaRPr lang="en-US" sz="6000" dirty="0"/>
          </a:p>
          <a:p>
            <a:r>
              <a:rPr lang="en-US" sz="6000" dirty="0" smtClean="0"/>
              <a:t>Millipede </a:t>
            </a:r>
            <a:endParaRPr lang="en-US" sz="6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154714"/>
      </p:ext>
    </p:extLst>
  </p:cSld>
  <p:clrMapOvr>
    <a:masterClrMapping/>
  </p:clrMapOvr>
</p:sld>
</file>

<file path=ppt/slides/slide2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Meaning</a:t>
            </a:r>
            <a:r>
              <a:rPr lang="en-US" sz="4800" dirty="0" smtClean="0"/>
              <a:t>: Around</a:t>
            </a:r>
          </a:p>
          <a:p>
            <a:endParaRPr lang="en-US" sz="4800" dirty="0"/>
          </a:p>
          <a:p>
            <a:r>
              <a:rPr lang="en-US" sz="4800" dirty="0" smtClean="0"/>
              <a:t>Pericardium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016213"/>
      </p:ext>
    </p:extLst>
  </p:cSld>
  <p:clrMapOvr>
    <a:masterClrMapping/>
  </p:clrMapOvr>
</p:sld>
</file>

<file path=ppt/slides/slide2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Phago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/>
              <a:t>Meaning</a:t>
            </a:r>
            <a:r>
              <a:rPr lang="en-US" sz="5400" dirty="0" smtClean="0"/>
              <a:t>: Eating</a:t>
            </a:r>
          </a:p>
          <a:p>
            <a:endParaRPr lang="en-US" sz="5400" dirty="0"/>
          </a:p>
          <a:p>
            <a:endParaRPr lang="en-US" sz="5400" dirty="0" smtClean="0"/>
          </a:p>
          <a:p>
            <a:r>
              <a:rPr lang="en-US" sz="5400" dirty="0" smtClean="0"/>
              <a:t>Phagocytosis  </a:t>
            </a:r>
            <a:endParaRPr lang="en-US" sz="5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437366"/>
      </p:ext>
    </p:extLst>
  </p:cSld>
  <p:clrMapOvr>
    <a:masterClrMapping/>
  </p:clrMapOvr>
</p:sld>
</file>

<file path=ppt/slides/slide2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Meaning</a:t>
            </a:r>
            <a:r>
              <a:rPr lang="en-US" sz="4800" dirty="0" smtClean="0"/>
              <a:t>: Stage</a:t>
            </a:r>
          </a:p>
          <a:p>
            <a:endParaRPr lang="en-US" sz="4800" dirty="0"/>
          </a:p>
          <a:p>
            <a:r>
              <a:rPr lang="en-US" sz="4800" dirty="0" smtClean="0"/>
              <a:t>Metaphase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1039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Opening </a:t>
            </a:r>
            <a:r>
              <a:rPr lang="en-US" dirty="0" smtClean="0"/>
              <a:t>Question 9/18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Why is the element Carbon so important for life?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769771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Pheno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Meaning</a:t>
            </a:r>
            <a:r>
              <a:rPr lang="en-US" sz="4800" dirty="0" smtClean="0"/>
              <a:t>: Show</a:t>
            </a:r>
          </a:p>
          <a:p>
            <a:endParaRPr lang="en-US" sz="4800" dirty="0"/>
          </a:p>
          <a:p>
            <a:r>
              <a:rPr lang="en-US" sz="4800" dirty="0" smtClean="0"/>
              <a:t>Phenotype 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702233"/>
      </p:ext>
    </p:extLst>
  </p:cSld>
  <p:clrMapOvr>
    <a:masterClrMapping/>
  </p:clrMapOvr>
</p:sld>
</file>

<file path=ppt/slides/slide2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/>
              <a:t>Meaning</a:t>
            </a:r>
            <a:r>
              <a:rPr lang="en-US" sz="5400" dirty="0" smtClean="0"/>
              <a:t>: Light</a:t>
            </a:r>
          </a:p>
          <a:p>
            <a:endParaRPr lang="en-US" sz="5400" dirty="0"/>
          </a:p>
          <a:p>
            <a:r>
              <a:rPr lang="en-US" sz="5400" dirty="0" smtClean="0"/>
              <a:t>Photosynthesis</a:t>
            </a:r>
          </a:p>
          <a:p>
            <a:r>
              <a:rPr lang="en-US" sz="5400" dirty="0" smtClean="0"/>
              <a:t> </a:t>
            </a:r>
            <a:endParaRPr lang="en-US" sz="5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599618"/>
      </p:ext>
    </p:extLst>
  </p:cSld>
  <p:clrMapOvr>
    <a:masterClrMapping/>
  </p:clrMapOvr>
</p:sld>
</file>

<file path=ppt/slides/slide2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Phyll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Meaning: </a:t>
            </a:r>
            <a:r>
              <a:rPr lang="en-US" sz="4800" dirty="0" smtClean="0"/>
              <a:t> Leaf</a:t>
            </a:r>
          </a:p>
          <a:p>
            <a:endParaRPr lang="en-US" sz="4800" dirty="0"/>
          </a:p>
          <a:p>
            <a:r>
              <a:rPr lang="en-US" sz="4800" dirty="0" smtClean="0"/>
              <a:t>Chlorophyll 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095590"/>
      </p:ext>
    </p:extLst>
  </p:cSld>
  <p:clrMapOvr>
    <a:masterClrMapping/>
  </p:clrMapOvr>
</p:sld>
</file>

<file path=ppt/slides/slide2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Phyto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/>
              <a:t>Meaning</a:t>
            </a:r>
            <a:r>
              <a:rPr lang="en-US" sz="5400" dirty="0" smtClean="0"/>
              <a:t>: Plant</a:t>
            </a:r>
          </a:p>
          <a:p>
            <a:endParaRPr lang="en-US" sz="5400" dirty="0"/>
          </a:p>
          <a:p>
            <a:r>
              <a:rPr lang="en-US" sz="5400" dirty="0" smtClean="0"/>
              <a:t>Saprophyte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255284"/>
      </p:ext>
    </p:extLst>
  </p:cSld>
  <p:clrMapOvr>
    <a:masterClrMapping/>
  </p:clrMapOvr>
</p:sld>
</file>

<file path=ppt/slides/slide2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/>
              <a:t>Meaning: </a:t>
            </a:r>
            <a:r>
              <a:rPr lang="en-US" sz="6000" dirty="0" smtClean="0"/>
              <a:t>Drink</a:t>
            </a:r>
          </a:p>
          <a:p>
            <a:endParaRPr lang="en-US" sz="6000" dirty="0"/>
          </a:p>
          <a:p>
            <a:r>
              <a:rPr lang="en-US" sz="6000" dirty="0" smtClean="0"/>
              <a:t>Pinocytosis </a:t>
            </a:r>
            <a:endParaRPr lang="en-US" sz="6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600150"/>
      </p:ext>
    </p:extLst>
  </p:cSld>
  <p:clrMapOvr>
    <a:masterClrMapping/>
  </p:clrMapOvr>
</p:sld>
</file>

<file path=ppt/slides/slide2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Plasma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Meaning</a:t>
            </a:r>
            <a:r>
              <a:rPr lang="en-US" sz="4800" dirty="0" smtClean="0"/>
              <a:t>: Form</a:t>
            </a:r>
          </a:p>
          <a:p>
            <a:endParaRPr lang="en-US" sz="4800" dirty="0"/>
          </a:p>
          <a:p>
            <a:endParaRPr lang="en-US" sz="4800" dirty="0" smtClean="0"/>
          </a:p>
          <a:p>
            <a:r>
              <a:rPr lang="en-US" sz="4800" dirty="0" smtClean="0"/>
              <a:t>Cytoplasm  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384577"/>
      </p:ext>
    </p:extLst>
  </p:cSld>
  <p:clrMapOvr>
    <a:masterClrMapping/>
  </p:clrMapOvr>
</p:sld>
</file>

<file path=ppt/slides/slide2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Meaning</a:t>
            </a:r>
            <a:r>
              <a:rPr lang="en-US" sz="4400" dirty="0" smtClean="0"/>
              <a:t>: Particle</a:t>
            </a:r>
          </a:p>
          <a:p>
            <a:endParaRPr lang="en-US" sz="4400" dirty="0"/>
          </a:p>
          <a:p>
            <a:endParaRPr lang="en-US" sz="4400" dirty="0" smtClean="0"/>
          </a:p>
          <a:p>
            <a:r>
              <a:rPr lang="en-US" sz="4400" dirty="0" smtClean="0"/>
              <a:t>Chloroplast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68654"/>
      </p:ext>
    </p:extLst>
  </p:cSld>
  <p:clrMapOvr>
    <a:masterClrMapping/>
  </p:clrMapOvr>
</p:sld>
</file>

<file path=ppt/slides/slide2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Meaning</a:t>
            </a:r>
            <a:r>
              <a:rPr lang="en-US" sz="4000" dirty="0" smtClean="0"/>
              <a:t>: Flat</a:t>
            </a:r>
          </a:p>
          <a:p>
            <a:endParaRPr lang="en-US" sz="4000" dirty="0"/>
          </a:p>
          <a:p>
            <a:r>
              <a:rPr lang="en-US" sz="4000" dirty="0" smtClean="0"/>
              <a:t>Platyhelminthes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817483"/>
      </p:ext>
    </p:extLst>
  </p:cSld>
  <p:clrMapOvr>
    <a:masterClrMapping/>
  </p:clrMapOvr>
</p:sld>
</file>

<file path=ppt/slides/slide2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Pneuma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Meaning: </a:t>
            </a:r>
            <a:r>
              <a:rPr lang="en-US" sz="4800" dirty="0" smtClean="0"/>
              <a:t>Breathe </a:t>
            </a:r>
          </a:p>
          <a:p>
            <a:endParaRPr lang="en-US" sz="4800" dirty="0"/>
          </a:p>
          <a:p>
            <a:r>
              <a:rPr lang="en-US" sz="4800" dirty="0" smtClean="0"/>
              <a:t>Pneumonia 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98414"/>
      </p:ext>
    </p:extLst>
  </p:cSld>
  <p:clrMapOvr>
    <a:masterClrMapping/>
  </p:clrMapOvr>
</p:sld>
</file>

<file path=ppt/slides/slide2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Meaning: </a:t>
            </a:r>
            <a:r>
              <a:rPr lang="en-US" sz="4400" dirty="0" smtClean="0"/>
              <a:t>Many </a:t>
            </a:r>
          </a:p>
          <a:p>
            <a:endParaRPr lang="en-US" sz="4400" dirty="0"/>
          </a:p>
          <a:p>
            <a:r>
              <a:rPr lang="en-US" sz="4400" dirty="0" smtClean="0"/>
              <a:t>Polygon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6691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/>
              <a:t>Archae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Meaning: Ancient </a:t>
            </a:r>
          </a:p>
          <a:p>
            <a:endParaRPr lang="en-US" sz="6000" dirty="0"/>
          </a:p>
          <a:p>
            <a:r>
              <a:rPr lang="en-US" sz="6000" dirty="0" smtClean="0"/>
              <a:t>Archaeology 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44712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Meaning: </a:t>
            </a:r>
            <a:r>
              <a:rPr lang="en-US" sz="4800" dirty="0" smtClean="0"/>
              <a:t> Opening</a:t>
            </a:r>
          </a:p>
          <a:p>
            <a:endParaRPr lang="en-US" sz="4800" dirty="0"/>
          </a:p>
          <a:p>
            <a:endParaRPr lang="en-US" sz="4800" dirty="0" smtClean="0"/>
          </a:p>
          <a:p>
            <a:r>
              <a:rPr lang="en-US" sz="4800" dirty="0" smtClean="0"/>
              <a:t>Osteoporosis 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534742"/>
      </p:ext>
    </p:extLst>
  </p:cSld>
  <p:clrMapOvr>
    <a:masterClrMapping/>
  </p:clrMapOvr>
</p:sld>
</file>

<file path=ppt/slides/slide2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/>
              <a:t>Meaning: </a:t>
            </a:r>
            <a:r>
              <a:rPr lang="en-US" sz="5400" dirty="0" smtClean="0"/>
              <a:t> After</a:t>
            </a:r>
          </a:p>
          <a:p>
            <a:endParaRPr lang="en-US" sz="5400" dirty="0"/>
          </a:p>
          <a:p>
            <a:r>
              <a:rPr lang="en-US" sz="5400" dirty="0" smtClean="0"/>
              <a:t>Posterior </a:t>
            </a:r>
            <a:endParaRPr lang="en-US" sz="5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343629"/>
      </p:ext>
    </p:extLst>
  </p:cSld>
  <p:clrMapOvr>
    <a:masterClrMapping/>
  </p:clrMapOvr>
</p:sld>
</file>

<file path=ppt/slides/slide2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Meaning</a:t>
            </a:r>
            <a:r>
              <a:rPr lang="en-US" dirty="0" smtClean="0"/>
              <a:t>: Before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Premedatated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820498"/>
      </p:ext>
    </p:extLst>
  </p:cSld>
  <p:clrMapOvr>
    <a:masterClrMapping/>
  </p:clrMapOvr>
</p:sld>
</file>

<file path=ppt/slides/slide2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/>
              <a:t>Meaning: </a:t>
            </a:r>
            <a:r>
              <a:rPr lang="en-US" sz="5400" dirty="0" smtClean="0"/>
              <a:t>  First </a:t>
            </a:r>
          </a:p>
          <a:p>
            <a:endParaRPr lang="en-US" sz="5400" dirty="0"/>
          </a:p>
          <a:p>
            <a:endParaRPr lang="en-US" sz="5400" dirty="0" smtClean="0"/>
          </a:p>
          <a:p>
            <a:r>
              <a:rPr lang="en-US" sz="5400" dirty="0" smtClean="0"/>
              <a:t>Primary </a:t>
            </a:r>
            <a:endParaRPr lang="en-US" sz="5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067804"/>
      </p:ext>
    </p:extLst>
  </p:cSld>
  <p:clrMapOvr>
    <a:masterClrMapping/>
  </p:clrMapOvr>
</p:sld>
</file>

<file path=ppt/slides/slide2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Meaning</a:t>
            </a:r>
            <a:r>
              <a:rPr lang="en-US" dirty="0" smtClean="0"/>
              <a:t>: False</a:t>
            </a:r>
          </a:p>
          <a:p>
            <a:endParaRPr lang="en-US" dirty="0"/>
          </a:p>
          <a:p>
            <a:r>
              <a:rPr lang="en-US" dirty="0" smtClean="0"/>
              <a:t>Pseudoscience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647193"/>
      </p:ext>
    </p:extLst>
  </p:cSld>
  <p:clrMapOvr>
    <a:masterClrMapping/>
  </p:clrMapOvr>
</p:sld>
</file>

<file path=ppt/slides/slide2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Pulmo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/>
              <a:t>Meaning: </a:t>
            </a:r>
            <a:r>
              <a:rPr lang="en-US" sz="5400" dirty="0" smtClean="0"/>
              <a:t> Lung</a:t>
            </a:r>
          </a:p>
          <a:p>
            <a:endParaRPr lang="en-US" sz="5400" dirty="0"/>
          </a:p>
          <a:p>
            <a:r>
              <a:rPr lang="en-US" sz="5400" dirty="0" smtClean="0"/>
              <a:t>Pulmonary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763466"/>
      </p:ext>
    </p:extLst>
  </p:cSld>
  <p:clrMapOvr>
    <a:masterClrMapping/>
  </p:clrMapOvr>
</p:sld>
</file>

<file path=ppt/slides/slide2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Meaning</a:t>
            </a:r>
            <a:r>
              <a:rPr lang="en-US" sz="4800" dirty="0" smtClean="0"/>
              <a:t>: Again</a:t>
            </a:r>
          </a:p>
          <a:p>
            <a:endParaRPr lang="en-US" sz="4800" dirty="0"/>
          </a:p>
          <a:p>
            <a:endParaRPr lang="en-US" sz="4800" dirty="0" smtClean="0"/>
          </a:p>
          <a:p>
            <a:r>
              <a:rPr lang="en-US" sz="4800" dirty="0" smtClean="0"/>
              <a:t>Rerun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577345"/>
      </p:ext>
    </p:extLst>
  </p:cSld>
  <p:clrMapOvr>
    <a:masterClrMapping/>
  </p:clrMapOvr>
</p:sld>
</file>

<file path=ppt/slides/slide2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Meaning: </a:t>
            </a:r>
            <a:r>
              <a:rPr lang="en-US" sz="4800" dirty="0" smtClean="0"/>
              <a:t> Kidney</a:t>
            </a:r>
          </a:p>
          <a:p>
            <a:endParaRPr lang="en-US" sz="4800" dirty="0"/>
          </a:p>
          <a:p>
            <a:endParaRPr lang="en-US" sz="4800" dirty="0" smtClean="0"/>
          </a:p>
          <a:p>
            <a:r>
              <a:rPr lang="en-US" sz="4800" dirty="0" smtClean="0"/>
              <a:t>Adrenal </a:t>
            </a:r>
            <a:endParaRPr lang="en-US" sz="4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963097"/>
      </p:ext>
    </p:extLst>
  </p:cSld>
  <p:clrMapOvr>
    <a:masterClrMapping/>
  </p:clrMapOvr>
</p:sld>
</file>

<file path=ppt/slides/slide2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Meaning</a:t>
            </a:r>
            <a:r>
              <a:rPr lang="en-US" sz="4800" dirty="0" smtClean="0"/>
              <a:t>: Discharge</a:t>
            </a:r>
          </a:p>
          <a:p>
            <a:endParaRPr lang="en-US" sz="4800" dirty="0"/>
          </a:p>
          <a:p>
            <a:endParaRPr lang="en-US" sz="4800" dirty="0" smtClean="0"/>
          </a:p>
          <a:p>
            <a:r>
              <a:rPr lang="en-US" sz="4800" dirty="0" smtClean="0"/>
              <a:t>Diarrhea  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904347"/>
      </p:ext>
    </p:extLst>
  </p:cSld>
  <p:clrMapOvr>
    <a:masterClrMapping/>
  </p:clrMapOvr>
</p:sld>
</file>

<file path=ppt/slides/slide2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Rhino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Meaning: </a:t>
            </a:r>
            <a:r>
              <a:rPr lang="en-US" sz="4400" dirty="0" smtClean="0"/>
              <a:t> Nose </a:t>
            </a:r>
          </a:p>
          <a:p>
            <a:endParaRPr lang="en-US" sz="4400" dirty="0"/>
          </a:p>
          <a:p>
            <a:endParaRPr lang="en-US" sz="4400" dirty="0" smtClean="0"/>
          </a:p>
          <a:p>
            <a:r>
              <a:rPr lang="en-US" sz="4400" dirty="0" smtClean="0"/>
              <a:t>Rhinoceros 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294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Opening </a:t>
            </a:r>
            <a:r>
              <a:rPr lang="en-US" dirty="0" smtClean="0"/>
              <a:t>Question 9/19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What are the 4 macromolecules (organic) that can be produced because of carbon?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068560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Rhizo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Meaning</a:t>
            </a:r>
            <a:r>
              <a:rPr lang="en-US" sz="4800" dirty="0" smtClean="0"/>
              <a:t>: Root </a:t>
            </a:r>
          </a:p>
          <a:p>
            <a:endParaRPr lang="en-US" sz="4800" dirty="0"/>
          </a:p>
          <a:p>
            <a:r>
              <a:rPr lang="en-US" sz="4800" dirty="0" smtClean="0"/>
              <a:t>Rhizome  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246781"/>
      </p:ext>
    </p:extLst>
  </p:cSld>
  <p:clrMapOvr>
    <a:masterClrMapping/>
  </p:clrMapOvr>
</p:sld>
</file>

<file path=ppt/slides/slide2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Meaning</a:t>
            </a:r>
            <a:r>
              <a:rPr lang="en-US" sz="4800" dirty="0" smtClean="0"/>
              <a:t>: Salt</a:t>
            </a:r>
          </a:p>
          <a:p>
            <a:endParaRPr lang="en-US" sz="4800" dirty="0"/>
          </a:p>
          <a:p>
            <a:r>
              <a:rPr lang="en-US" sz="4800" dirty="0" smtClean="0"/>
              <a:t>Saline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855048"/>
      </p:ext>
    </p:extLst>
  </p:cSld>
  <p:clrMapOvr>
    <a:masterClrMapping/>
  </p:clrMapOvr>
</p:sld>
</file>

<file path=ppt/slides/slide2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Sclero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/>
              <a:t>Meaning: </a:t>
            </a:r>
            <a:r>
              <a:rPr lang="en-US" sz="6000" dirty="0" smtClean="0"/>
              <a:t> Hard</a:t>
            </a:r>
          </a:p>
          <a:p>
            <a:endParaRPr lang="en-US" sz="6000" dirty="0"/>
          </a:p>
          <a:p>
            <a:r>
              <a:rPr lang="en-US" sz="6000" dirty="0" smtClean="0"/>
              <a:t>Arteriosclerosis </a:t>
            </a:r>
            <a:endParaRPr lang="en-US" sz="6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211676"/>
      </p:ext>
    </p:extLst>
  </p:cSld>
  <p:clrMapOvr>
    <a:masterClrMapping/>
  </p:clrMapOvr>
</p:sld>
</file>

<file path=ppt/slides/slide2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/>
              <a:t>Meaning</a:t>
            </a:r>
            <a:r>
              <a:rPr lang="en-US" sz="5400" dirty="0" smtClean="0"/>
              <a:t>: Partly</a:t>
            </a:r>
          </a:p>
          <a:p>
            <a:endParaRPr lang="en-US" sz="5400" dirty="0"/>
          </a:p>
          <a:p>
            <a:r>
              <a:rPr lang="en-US" sz="5400" dirty="0" smtClean="0"/>
              <a:t>Semipermeable 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405168"/>
      </p:ext>
    </p:extLst>
  </p:cSld>
  <p:clrMapOvr>
    <a:masterClrMapping/>
  </p:clrMapOvr>
</p:sld>
</file>

<file path=ppt/slides/slide2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Meaning</a:t>
            </a:r>
            <a:r>
              <a:rPr lang="en-US" sz="4400" dirty="0" smtClean="0"/>
              <a:t>: Body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4400" dirty="0" smtClean="0"/>
              <a:t>Chromosome  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04663"/>
      </p:ext>
    </p:extLst>
  </p:cSld>
  <p:clrMapOvr>
    <a:masterClrMapping/>
  </p:clrMapOvr>
</p:sld>
</file>

<file path=ppt/slides/slide2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Sperma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Meaning</a:t>
            </a:r>
            <a:r>
              <a:rPr lang="en-US" sz="4400" dirty="0" smtClean="0"/>
              <a:t>: Seed</a:t>
            </a:r>
          </a:p>
          <a:p>
            <a:endParaRPr lang="en-US" sz="4400" dirty="0"/>
          </a:p>
          <a:p>
            <a:endParaRPr lang="en-US" sz="4400" dirty="0" smtClean="0"/>
          </a:p>
          <a:p>
            <a:r>
              <a:rPr lang="en-US" sz="4400" dirty="0" smtClean="0"/>
              <a:t>Gymnosperm  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455383"/>
      </p:ext>
    </p:extLst>
  </p:cSld>
  <p:clrMapOvr>
    <a:masterClrMapping/>
  </p:clrMapOvr>
</p:sld>
</file>

<file path=ppt/slides/slide2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Spirare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Meaning: To Breathe </a:t>
            </a:r>
          </a:p>
          <a:p>
            <a:endParaRPr lang="en-US" sz="5400" dirty="0"/>
          </a:p>
          <a:p>
            <a:endParaRPr lang="en-US" sz="5400" dirty="0" smtClean="0"/>
          </a:p>
          <a:p>
            <a:r>
              <a:rPr lang="en-US" sz="5400" dirty="0" smtClean="0"/>
              <a:t>Respiration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243637713"/>
      </p:ext>
    </p:extLst>
  </p:cSld>
  <p:clrMapOvr>
    <a:masterClrMapping/>
  </p:clrMapOvr>
</p:sld>
</file>

<file path=ppt/slides/slide2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Meaning: Opening</a:t>
            </a:r>
          </a:p>
          <a:p>
            <a:endParaRPr lang="en-US" sz="4800" dirty="0"/>
          </a:p>
          <a:p>
            <a:endParaRPr lang="en-US" sz="4800" dirty="0" smtClean="0"/>
          </a:p>
          <a:p>
            <a:r>
              <a:rPr lang="en-US" sz="4800" dirty="0" smtClean="0"/>
              <a:t>Stomata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252510"/>
      </p:ext>
    </p:extLst>
  </p:cSld>
  <p:clrMapOvr>
    <a:masterClrMapping/>
  </p:clrMapOvr>
</p:sld>
</file>

<file path=ppt/slides/slide2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Meaning</a:t>
            </a:r>
            <a:r>
              <a:rPr lang="en-US" sz="4800" dirty="0" smtClean="0"/>
              <a:t>: Balance</a:t>
            </a:r>
          </a:p>
          <a:p>
            <a:endParaRPr lang="en-US" sz="4800" dirty="0"/>
          </a:p>
          <a:p>
            <a:endParaRPr lang="en-US" sz="4800" dirty="0" smtClean="0"/>
          </a:p>
          <a:p>
            <a:r>
              <a:rPr lang="en-US" sz="4800" dirty="0" smtClean="0"/>
              <a:t>Homeostasis  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41968"/>
      </p:ext>
    </p:extLst>
  </p:cSld>
  <p:clrMapOvr>
    <a:masterClrMapping/>
  </p:clrMapOvr>
</p:sld>
</file>

<file path=ppt/slides/slide2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/>
              <a:t>Meaning</a:t>
            </a:r>
            <a:r>
              <a:rPr lang="en-US" sz="5400" dirty="0" smtClean="0"/>
              <a:t>: Stationary </a:t>
            </a:r>
          </a:p>
          <a:p>
            <a:endParaRPr lang="en-US" sz="5400" dirty="0"/>
          </a:p>
          <a:p>
            <a:endParaRPr lang="en-US" sz="5400" dirty="0" smtClean="0"/>
          </a:p>
          <a:p>
            <a:r>
              <a:rPr lang="en-US" sz="5400" dirty="0" smtClean="0"/>
              <a:t>Hemostat  </a:t>
            </a:r>
            <a:endParaRPr lang="en-US" sz="5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819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Opening </a:t>
            </a:r>
            <a:r>
              <a:rPr lang="en-US" dirty="0" smtClean="0"/>
              <a:t>Question 8/28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What are the Steps of the Scientific Method? (In Order)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572182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err="1" smtClean="0"/>
              <a:t>Arthr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 smtClean="0"/>
              <a:t>Meaning:  joints or connecting bones</a:t>
            </a:r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r>
              <a:rPr lang="en-US" sz="6000" dirty="0" smtClean="0"/>
              <a:t>Arthritis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379671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Succedere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Meaning</a:t>
            </a:r>
            <a:r>
              <a:rPr lang="en-US" sz="4800" dirty="0" smtClean="0"/>
              <a:t>: Follow</a:t>
            </a:r>
          </a:p>
          <a:p>
            <a:endParaRPr lang="en-US" sz="4800" dirty="0"/>
          </a:p>
          <a:p>
            <a:endParaRPr lang="en-US" sz="4800" dirty="0" smtClean="0"/>
          </a:p>
          <a:p>
            <a:r>
              <a:rPr lang="en-US" sz="4800" dirty="0" smtClean="0"/>
              <a:t>Succession  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46415"/>
      </p:ext>
    </p:extLst>
  </p:cSld>
  <p:clrMapOvr>
    <a:masterClrMapping/>
  </p:clrMapOvr>
</p:sld>
</file>

<file path=ppt/slides/slide3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Meaning</a:t>
            </a:r>
            <a:r>
              <a:rPr lang="en-US" dirty="0" smtClean="0"/>
              <a:t>: Together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Photosynthesis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567129"/>
      </p:ext>
    </p:extLst>
  </p:cSld>
  <p:clrMapOvr>
    <a:masterClrMapping/>
  </p:clrMapOvr>
</p:sld>
</file>

<file path=ppt/slides/slide3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Taxo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Meaning</a:t>
            </a:r>
            <a:r>
              <a:rPr lang="en-US" sz="4000" dirty="0" smtClean="0"/>
              <a:t>: Arrangement</a:t>
            </a:r>
          </a:p>
          <a:p>
            <a:endParaRPr lang="en-US" sz="4000" dirty="0"/>
          </a:p>
          <a:p>
            <a:endParaRPr lang="en-US" sz="4000" dirty="0" smtClean="0"/>
          </a:p>
          <a:p>
            <a:r>
              <a:rPr lang="en-US" sz="4000" dirty="0" smtClean="0"/>
              <a:t>Taxonomy</a:t>
            </a:r>
          </a:p>
          <a:p>
            <a:endParaRPr lang="en-US" dirty="0"/>
          </a:p>
          <a:p>
            <a:r>
              <a:rPr lang="en-US" dirty="0" smtClean="0"/>
              <a:t>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99824"/>
      </p:ext>
    </p:extLst>
  </p:cSld>
  <p:clrMapOvr>
    <a:masterClrMapping/>
  </p:clrMapOvr>
</p:sld>
</file>

<file path=ppt/slides/slide3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Meaning: </a:t>
            </a:r>
            <a:r>
              <a:rPr lang="en-US" sz="4400" dirty="0" smtClean="0"/>
              <a:t>End</a:t>
            </a:r>
          </a:p>
          <a:p>
            <a:endParaRPr lang="en-US" sz="4400" dirty="0"/>
          </a:p>
          <a:p>
            <a:endParaRPr lang="en-US" sz="4400" dirty="0" smtClean="0"/>
          </a:p>
          <a:p>
            <a:r>
              <a:rPr lang="en-US" sz="4400" dirty="0" err="1" smtClean="0"/>
              <a:t>Telephase</a:t>
            </a:r>
            <a:endParaRPr lang="en-US" sz="4400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156522"/>
      </p:ext>
    </p:extLst>
  </p:cSld>
  <p:clrMapOvr>
    <a:masterClrMapping/>
  </p:clrMapOvr>
</p:sld>
</file>

<file path=ppt/slides/slide3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Meaning: </a:t>
            </a:r>
            <a:r>
              <a:rPr lang="en-US" sz="4400" dirty="0" smtClean="0"/>
              <a:t> Four</a:t>
            </a:r>
          </a:p>
          <a:p>
            <a:endParaRPr lang="en-US" sz="4400" dirty="0"/>
          </a:p>
          <a:p>
            <a:endParaRPr lang="en-US" sz="4400" dirty="0" smtClean="0"/>
          </a:p>
          <a:p>
            <a:r>
              <a:rPr lang="en-US" sz="4400" dirty="0" smtClean="0"/>
              <a:t>Tetrapod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614495"/>
      </p:ext>
    </p:extLst>
  </p:cSld>
  <p:clrMapOvr>
    <a:masterClrMapping/>
  </p:clrMapOvr>
</p:sld>
</file>

<file path=ppt/slides/slide3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Therapia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Meaning</a:t>
            </a:r>
            <a:r>
              <a:rPr lang="en-US" sz="4800" dirty="0" smtClean="0"/>
              <a:t>: Nurse </a:t>
            </a:r>
          </a:p>
          <a:p>
            <a:endParaRPr lang="en-US" sz="4800" dirty="0"/>
          </a:p>
          <a:p>
            <a:endParaRPr lang="en-US" sz="4800" dirty="0" smtClean="0"/>
          </a:p>
          <a:p>
            <a:r>
              <a:rPr lang="en-US" sz="4800" dirty="0" smtClean="0"/>
              <a:t>Therapy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575205"/>
      </p:ext>
    </p:extLst>
  </p:cSld>
  <p:clrMapOvr>
    <a:masterClrMapping/>
  </p:clrMapOvr>
</p:sld>
</file>

<file path=ppt/slides/slide3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Meaning</a:t>
            </a:r>
            <a:r>
              <a:rPr lang="en-US" sz="4800" dirty="0" smtClean="0"/>
              <a:t>: Heat</a:t>
            </a:r>
          </a:p>
          <a:p>
            <a:endParaRPr lang="en-US" sz="4800" dirty="0"/>
          </a:p>
          <a:p>
            <a:r>
              <a:rPr lang="en-US" sz="4800" dirty="0" smtClean="0"/>
              <a:t>Thermometer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865056"/>
      </p:ext>
    </p:extLst>
  </p:cSld>
  <p:clrMapOvr>
    <a:masterClrMapping/>
  </p:clrMapOvr>
</p:sld>
</file>

<file path=ppt/slides/slide3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Thrombos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Meaning</a:t>
            </a:r>
            <a:r>
              <a:rPr lang="en-US" sz="4400" dirty="0" smtClean="0"/>
              <a:t>: Clot</a:t>
            </a:r>
          </a:p>
          <a:p>
            <a:endParaRPr lang="en-US" sz="4400" dirty="0"/>
          </a:p>
          <a:p>
            <a:endParaRPr lang="en-US" sz="4400" dirty="0" smtClean="0"/>
          </a:p>
          <a:p>
            <a:r>
              <a:rPr lang="en-US" sz="4400" dirty="0" smtClean="0"/>
              <a:t>Thrombosis  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147926"/>
      </p:ext>
    </p:extLst>
  </p:cSld>
  <p:clrMapOvr>
    <a:masterClrMapping/>
  </p:clrMapOvr>
</p:sld>
</file>

<file path=ppt/slides/slide3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Tithenia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Meaning</a:t>
            </a:r>
            <a:r>
              <a:rPr lang="en-US" sz="4800" dirty="0" smtClean="0"/>
              <a:t>: Place</a:t>
            </a:r>
          </a:p>
          <a:p>
            <a:endParaRPr lang="en-US" sz="4800" dirty="0"/>
          </a:p>
          <a:p>
            <a:endParaRPr lang="en-US" sz="4800" dirty="0" smtClean="0"/>
          </a:p>
          <a:p>
            <a:r>
              <a:rPr lang="en-US" sz="4800" dirty="0" smtClean="0"/>
              <a:t>Synthesis  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704898"/>
      </p:ext>
    </p:extLst>
  </p:cSld>
  <p:clrMapOvr>
    <a:masterClrMapping/>
  </p:clrMapOvr>
</p:sld>
</file>

<file path=ppt/slides/slide3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Meaning</a:t>
            </a:r>
            <a:r>
              <a:rPr lang="en-US" sz="4800" dirty="0" smtClean="0"/>
              <a:t>: Across</a:t>
            </a:r>
          </a:p>
          <a:p>
            <a:endParaRPr lang="en-US" sz="4800" dirty="0"/>
          </a:p>
          <a:p>
            <a:r>
              <a:rPr lang="en-US" sz="4800" dirty="0" smtClean="0"/>
              <a:t>Transfer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9336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Opening Question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What is One topic covered in Module One that you still don’t understand?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081202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Meaning: </a:t>
            </a:r>
            <a:r>
              <a:rPr lang="en-US" sz="4800" dirty="0" smtClean="0"/>
              <a:t>Three</a:t>
            </a:r>
          </a:p>
          <a:p>
            <a:endParaRPr lang="en-US" sz="4800" dirty="0"/>
          </a:p>
          <a:p>
            <a:endParaRPr lang="en-US" sz="4800" dirty="0" smtClean="0"/>
          </a:p>
          <a:p>
            <a:r>
              <a:rPr lang="en-US" sz="4800" dirty="0" smtClean="0"/>
              <a:t>Triploid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86795"/>
      </p:ext>
    </p:extLst>
  </p:cSld>
  <p:clrMapOvr>
    <a:masterClrMapping/>
  </p:clrMapOvr>
</p:sld>
</file>

<file path=ppt/slides/slide3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Meaning</a:t>
            </a:r>
            <a:r>
              <a:rPr lang="en-US" sz="4800" dirty="0" smtClean="0"/>
              <a:t>: Turn</a:t>
            </a:r>
          </a:p>
          <a:p>
            <a:endParaRPr lang="en-US" sz="4800" dirty="0"/>
          </a:p>
          <a:p>
            <a:endParaRPr lang="en-US" sz="4800" dirty="0" smtClean="0"/>
          </a:p>
          <a:p>
            <a:r>
              <a:rPr lang="en-US" sz="4800" dirty="0" smtClean="0"/>
              <a:t>Phototropic  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542023"/>
      </p:ext>
    </p:extLst>
  </p:cSld>
  <p:clrMapOvr>
    <a:masterClrMapping/>
  </p:clrMapOvr>
</p:sld>
</file>

<file path=ppt/slides/slide3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Troph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Meaning</a:t>
            </a:r>
            <a:r>
              <a:rPr lang="en-US" sz="4800" dirty="0" smtClean="0"/>
              <a:t>: Nourishment</a:t>
            </a:r>
          </a:p>
          <a:p>
            <a:endParaRPr lang="en-US" sz="4800" dirty="0"/>
          </a:p>
          <a:p>
            <a:endParaRPr lang="en-US" sz="4800" dirty="0" smtClean="0"/>
          </a:p>
          <a:p>
            <a:r>
              <a:rPr lang="en-US" sz="4800" dirty="0" smtClean="0"/>
              <a:t>Photoautotroph  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299807"/>
      </p:ext>
    </p:extLst>
  </p:cSld>
  <p:clrMapOvr>
    <a:masterClrMapping/>
  </p:clrMapOvr>
</p:sld>
</file>

<file path=ppt/slides/slide3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Vacca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Meaning</a:t>
            </a:r>
            <a:r>
              <a:rPr lang="en-US" sz="4800" dirty="0" smtClean="0"/>
              <a:t>: Cow</a:t>
            </a:r>
          </a:p>
          <a:p>
            <a:endParaRPr lang="en-US" sz="4800" dirty="0"/>
          </a:p>
          <a:p>
            <a:r>
              <a:rPr lang="en-US" sz="4800" dirty="0" smtClean="0"/>
              <a:t>Vaccination  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662942"/>
      </p:ext>
    </p:extLst>
  </p:cSld>
  <p:clrMapOvr>
    <a:masterClrMapping/>
  </p:clrMapOvr>
</p:sld>
</file>

<file path=ppt/slides/slide3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Vacuus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Meaning</a:t>
            </a:r>
            <a:r>
              <a:rPr lang="en-US" sz="4800" dirty="0" smtClean="0"/>
              <a:t>: Empty</a:t>
            </a:r>
          </a:p>
          <a:p>
            <a:endParaRPr lang="en-US" sz="4800" dirty="0"/>
          </a:p>
          <a:p>
            <a:endParaRPr lang="en-US" sz="4800" dirty="0" smtClean="0"/>
          </a:p>
          <a:p>
            <a:r>
              <a:rPr lang="en-US" sz="4800" dirty="0" smtClean="0"/>
              <a:t>Vacuole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774091"/>
      </p:ext>
    </p:extLst>
  </p:cSld>
  <p:clrMapOvr>
    <a:masterClrMapping/>
  </p:clrMapOvr>
</p:sld>
</file>

<file path=ppt/slides/slide3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Meaning</a:t>
            </a:r>
            <a:r>
              <a:rPr lang="en-US" sz="4800" dirty="0" smtClean="0"/>
              <a:t>: Vessel</a:t>
            </a:r>
          </a:p>
          <a:p>
            <a:endParaRPr lang="en-US" sz="4800" dirty="0"/>
          </a:p>
          <a:p>
            <a:r>
              <a:rPr lang="en-US" sz="4800" dirty="0" smtClean="0"/>
              <a:t>Cardiovascular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224867"/>
      </p:ext>
    </p:extLst>
  </p:cSld>
  <p:clrMapOvr>
    <a:masterClrMapping/>
  </p:clrMapOvr>
</p:sld>
</file>

<file path=ppt/slides/slide3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Meaning</a:t>
            </a:r>
            <a:r>
              <a:rPr lang="en-US" sz="4800" dirty="0" smtClean="0"/>
              <a:t>: Belly</a:t>
            </a:r>
          </a:p>
          <a:p>
            <a:endParaRPr lang="en-US" sz="4800" dirty="0"/>
          </a:p>
          <a:p>
            <a:endParaRPr lang="en-US" sz="4800" dirty="0" smtClean="0"/>
          </a:p>
          <a:p>
            <a:r>
              <a:rPr lang="en-US" sz="4800" dirty="0" smtClean="0"/>
              <a:t>Ventral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356734"/>
      </p:ext>
    </p:extLst>
  </p:cSld>
  <p:clrMapOvr>
    <a:masterClrMapping/>
  </p:clrMapOvr>
</p:sld>
</file>

<file path=ppt/slides/slide3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Meaning: </a:t>
            </a:r>
            <a:r>
              <a:rPr lang="en-US" sz="4400" dirty="0" smtClean="0"/>
              <a:t> Living</a:t>
            </a:r>
          </a:p>
          <a:p>
            <a:endParaRPr lang="en-US" sz="4400" dirty="0"/>
          </a:p>
          <a:p>
            <a:endParaRPr lang="en-US" sz="4400" dirty="0" smtClean="0"/>
          </a:p>
          <a:p>
            <a:r>
              <a:rPr lang="en-US" sz="4400" dirty="0" smtClean="0"/>
              <a:t>Viviparous 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614140"/>
      </p:ext>
    </p:extLst>
  </p:cSld>
  <p:clrMapOvr>
    <a:masterClrMapping/>
  </p:clrMapOvr>
</p:sld>
</file>

<file path=ppt/slides/slide3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Vore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Meaning: </a:t>
            </a:r>
            <a:r>
              <a:rPr lang="en-US" sz="4400" dirty="0" smtClean="0"/>
              <a:t> Eat</a:t>
            </a:r>
          </a:p>
          <a:p>
            <a:endParaRPr lang="en-US" sz="4400" dirty="0"/>
          </a:p>
          <a:p>
            <a:endParaRPr lang="en-US" sz="4400" dirty="0" smtClean="0"/>
          </a:p>
          <a:p>
            <a:r>
              <a:rPr lang="en-US" sz="4400" dirty="0" smtClean="0"/>
              <a:t>Carnivore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763789"/>
      </p:ext>
    </p:extLst>
  </p:cSld>
  <p:clrMapOvr>
    <a:masterClrMapping/>
  </p:clrMapOvr>
</p:sld>
</file>

<file path=ppt/slides/slide3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Vertebra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Meaning: Backbone</a:t>
            </a:r>
          </a:p>
          <a:p>
            <a:endParaRPr lang="en-US" sz="4400" dirty="0"/>
          </a:p>
          <a:p>
            <a:r>
              <a:rPr lang="en-US" sz="4400" dirty="0" smtClean="0"/>
              <a:t>Vertebrate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10132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/>
              <a:t>Ase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Meaning: an enzyme</a:t>
            </a:r>
          </a:p>
          <a:p>
            <a:pPr marL="0" indent="0">
              <a:buNone/>
            </a:pPr>
            <a:r>
              <a:rPr lang="en-US" sz="4800" dirty="0"/>
              <a:t>	</a:t>
            </a:r>
            <a:r>
              <a:rPr lang="en-US" sz="4800" dirty="0" smtClean="0"/>
              <a:t>	( speeds up chemical reactions) 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 smtClean="0"/>
              <a:t>Lactase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21348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Xanthos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Meaning:  Yellow</a:t>
            </a:r>
          </a:p>
          <a:p>
            <a:endParaRPr lang="en-US" sz="4400" dirty="0"/>
          </a:p>
          <a:p>
            <a:endParaRPr lang="en-US" sz="4400" dirty="0" smtClean="0"/>
          </a:p>
          <a:p>
            <a:r>
              <a:rPr lang="en-US" sz="4400" dirty="0" err="1" smtClean="0"/>
              <a:t>Xanthophylls</a:t>
            </a:r>
            <a:r>
              <a:rPr lang="en-US" sz="4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3882373"/>
      </p:ext>
    </p:extLst>
  </p:cSld>
  <p:clrMapOvr>
    <a:masterClrMapping/>
  </p:clrMapOvr>
</p:sld>
</file>

<file path=ppt/slides/slide3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Xeros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Meaning:  Dry</a:t>
            </a:r>
          </a:p>
          <a:p>
            <a:endParaRPr lang="en-US" sz="4800" dirty="0"/>
          </a:p>
          <a:p>
            <a:endParaRPr lang="en-US" sz="4800" dirty="0" smtClean="0"/>
          </a:p>
          <a:p>
            <a:r>
              <a:rPr lang="en-US" sz="4800" dirty="0" smtClean="0"/>
              <a:t>Xerophyte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37305158"/>
      </p:ext>
    </p:extLst>
  </p:cSld>
  <p:clrMapOvr>
    <a:masterClrMapping/>
  </p:clrMapOvr>
</p:sld>
</file>

<file path=ppt/slides/slide3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Meaning:  Animal</a:t>
            </a:r>
          </a:p>
          <a:p>
            <a:endParaRPr lang="en-US" sz="4400" dirty="0"/>
          </a:p>
          <a:p>
            <a:endParaRPr lang="en-US" sz="4400" dirty="0" smtClean="0"/>
          </a:p>
          <a:p>
            <a:r>
              <a:rPr lang="en-US" sz="4400" dirty="0" smtClean="0"/>
              <a:t>Zoology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7614257"/>
      </p:ext>
    </p:extLst>
  </p:cSld>
  <p:clrMapOvr>
    <a:masterClrMapping/>
  </p:clrMapOvr>
</p:sld>
</file>

<file path=ppt/slides/slide3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Zyg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Meaning: United </a:t>
            </a:r>
          </a:p>
          <a:p>
            <a:endParaRPr lang="en-US" sz="4400" dirty="0"/>
          </a:p>
          <a:p>
            <a:endParaRPr lang="en-US" sz="4400" dirty="0" smtClean="0"/>
          </a:p>
          <a:p>
            <a:r>
              <a:rPr lang="en-US" sz="4400" dirty="0" smtClean="0"/>
              <a:t>Zygote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114002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Opening </a:t>
            </a:r>
            <a:r>
              <a:rPr lang="en-US" dirty="0" smtClean="0"/>
              <a:t>Question 9/21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How much time have you spent studying for the Common Assessment?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58335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Meaning: Self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mtClean="0"/>
              <a:t>automobile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126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Opening Question </a:t>
            </a:r>
            <a:r>
              <a:rPr lang="en-US" dirty="0" smtClean="0"/>
              <a:t>9/27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dirty="0" smtClean="0"/>
              <a:t>What are Van </a:t>
            </a:r>
            <a:r>
              <a:rPr lang="en-US" sz="6000" dirty="0"/>
              <a:t>der Waals </a:t>
            </a:r>
            <a:r>
              <a:rPr lang="en-US" sz="6000" dirty="0" smtClean="0"/>
              <a:t>Forces? How do the impact molecules? </a:t>
            </a:r>
            <a:endParaRPr lang="en-US" sz="6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191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Bi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Meaning: Two or Twice</a:t>
            </a:r>
          </a:p>
          <a:p>
            <a:endParaRPr lang="en-US" sz="5400" dirty="0"/>
          </a:p>
          <a:p>
            <a:r>
              <a:rPr lang="en-US" sz="5400" dirty="0" smtClean="0"/>
              <a:t>Bifocal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916196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Opening Question </a:t>
            </a:r>
            <a:r>
              <a:rPr lang="en-US" dirty="0" smtClean="0"/>
              <a:t>9/26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What is the difference between an Ionic and a Covalent Bond?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326912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/>
              <a:t>Bio</a:t>
            </a:r>
            <a:endParaRPr lang="en-US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Meaning: Life</a:t>
            </a:r>
          </a:p>
          <a:p>
            <a:endParaRPr lang="en-US" sz="6600" dirty="0"/>
          </a:p>
          <a:p>
            <a:endParaRPr lang="en-US" sz="6600" dirty="0" smtClean="0"/>
          </a:p>
          <a:p>
            <a:r>
              <a:rPr lang="en-US" sz="6600" dirty="0" smtClean="0"/>
              <a:t>Biology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862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Opening Question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What is the relationship between monomers and polymers?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468491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Opening Question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87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 err="1" smtClean="0"/>
              <a:t>Biosis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Meaning: Mode or way of life</a:t>
            </a:r>
          </a:p>
          <a:p>
            <a:endParaRPr lang="en-US" sz="4800" dirty="0"/>
          </a:p>
          <a:p>
            <a:endParaRPr lang="en-US" sz="4800" dirty="0" smtClean="0"/>
          </a:p>
          <a:p>
            <a:r>
              <a:rPr lang="en-US" sz="4800" dirty="0" smtClean="0"/>
              <a:t>Symbiosis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44689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Opening Question </a:t>
            </a:r>
            <a:r>
              <a:rPr lang="en-US" dirty="0" smtClean="0"/>
              <a:t>10/2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What is a Hydrogen Bond? Why is it so important to water?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463820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Autofit/>
          </a:bodyPr>
          <a:lstStyle/>
          <a:p>
            <a:r>
              <a:rPr lang="en-US" sz="9600" dirty="0" smtClean="0"/>
              <a:t>Blast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Meaning: an immature cell </a:t>
            </a:r>
          </a:p>
          <a:p>
            <a:pPr marL="0" indent="0">
              <a:buNone/>
            </a:pPr>
            <a:endParaRPr lang="en-US" sz="7200" dirty="0"/>
          </a:p>
          <a:p>
            <a:endParaRPr lang="en-US" sz="7200" dirty="0" smtClean="0"/>
          </a:p>
          <a:p>
            <a:r>
              <a:rPr lang="en-US" sz="7200" dirty="0" smtClean="0"/>
              <a:t>Osteoblast </a:t>
            </a:r>
          </a:p>
        </p:txBody>
      </p:sp>
    </p:spTree>
    <p:extLst>
      <p:ext uri="{BB962C8B-B14F-4D97-AF65-F5344CB8AC3E}">
        <p14:creationId xmlns:p14="http://schemas.microsoft.com/office/powerpoint/2010/main" val="1418503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Opening </a:t>
            </a:r>
            <a:r>
              <a:rPr lang="en-US" dirty="0" smtClean="0"/>
              <a:t>Question 10/3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What are the 2 parts of a solution? </a:t>
            </a:r>
            <a:r>
              <a:rPr lang="en-US" sz="7200" smtClean="0"/>
              <a:t>Define each</a:t>
            </a:r>
            <a:r>
              <a:rPr lang="en-US" sz="7200" dirty="0" smtClean="0"/>
              <a:t>.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145290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Bot 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Meaning:  Plant</a:t>
            </a:r>
          </a:p>
          <a:p>
            <a:endParaRPr lang="en-US" sz="6000" dirty="0"/>
          </a:p>
          <a:p>
            <a:endParaRPr lang="en-US" sz="6000" dirty="0" smtClean="0"/>
          </a:p>
          <a:p>
            <a:r>
              <a:rPr lang="en-US" sz="6000" dirty="0" smtClean="0"/>
              <a:t>Botany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884341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Brachi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111" y="1386984"/>
            <a:ext cx="10515600" cy="4351338"/>
          </a:xfrm>
        </p:spPr>
        <p:txBody>
          <a:bodyPr/>
          <a:lstStyle/>
          <a:p>
            <a:r>
              <a:rPr lang="en-US" dirty="0" smtClean="0"/>
              <a:t>Meaning: Arm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Brachial Artery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3402" y="0"/>
            <a:ext cx="5643564" cy="6587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280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Opening </a:t>
            </a:r>
            <a:r>
              <a:rPr lang="en-US" dirty="0" smtClean="0"/>
              <a:t>Question 10/6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 bug walking across the surface of the water can be explained using what 2 properties of water?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26493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Calori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Meaning: Heat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Calories 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5179" y="1150883"/>
            <a:ext cx="5767364" cy="4767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941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Opening </a:t>
            </a:r>
            <a:r>
              <a:rPr lang="en-US" dirty="0" smtClean="0"/>
              <a:t>Question 10/9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What is the job of an enzyme? What type of macromolecule is it?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868507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0778"/>
            <a:ext cx="10515600" cy="1325563"/>
          </a:xfrm>
        </p:spPr>
        <p:txBody>
          <a:bodyPr/>
          <a:lstStyle/>
          <a:p>
            <a:r>
              <a:rPr lang="en-US" dirty="0" err="1" smtClean="0"/>
              <a:t>Capilli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Meaning</a:t>
            </a:r>
            <a:r>
              <a:rPr lang="en-US" sz="4800" dirty="0" smtClean="0"/>
              <a:t>:	Hair (</a:t>
            </a:r>
            <a:r>
              <a:rPr lang="en-US" sz="4800" dirty="0" err="1" smtClean="0"/>
              <a:t>greek</a:t>
            </a:r>
            <a:r>
              <a:rPr lang="en-US" sz="4800" dirty="0" smtClean="0"/>
              <a:t> translation)</a:t>
            </a:r>
          </a:p>
          <a:p>
            <a:endParaRPr lang="en-US" sz="4800" dirty="0"/>
          </a:p>
          <a:p>
            <a:endParaRPr lang="en-US" sz="4800" dirty="0" smtClean="0"/>
          </a:p>
          <a:p>
            <a:r>
              <a:rPr lang="en-US" sz="4800" dirty="0" smtClean="0"/>
              <a:t>Capillary </a:t>
            </a:r>
            <a:endParaRPr lang="en-US" sz="48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6726" y="2621509"/>
            <a:ext cx="7030764" cy="3585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734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AD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Meaning:   Near or Toward</a:t>
            </a:r>
          </a:p>
          <a:p>
            <a:endParaRPr lang="en-US" sz="4400" dirty="0"/>
          </a:p>
          <a:p>
            <a:endParaRPr lang="en-US" sz="4400" dirty="0" smtClean="0"/>
          </a:p>
          <a:p>
            <a:r>
              <a:rPr lang="en-US" sz="4400" dirty="0" smtClean="0"/>
              <a:t>Example: </a:t>
            </a:r>
            <a:r>
              <a:rPr lang="en-US" sz="6000" dirty="0" smtClean="0"/>
              <a:t>Adrenal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2767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Opening </a:t>
            </a:r>
            <a:r>
              <a:rPr lang="en-US" dirty="0" smtClean="0"/>
              <a:t>Question 10/10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What is the difference between a Catabolic and an Anabolic reaction?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032385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Card 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Meaning</a:t>
            </a:r>
            <a:r>
              <a:rPr lang="en-US" sz="7200" dirty="0" smtClean="0"/>
              <a:t>:	Heart </a:t>
            </a:r>
          </a:p>
          <a:p>
            <a:endParaRPr lang="en-US" sz="7200" dirty="0"/>
          </a:p>
          <a:p>
            <a:r>
              <a:rPr lang="en-US" sz="7200" dirty="0" smtClean="0"/>
              <a:t>Cardiologist </a:t>
            </a:r>
            <a:endParaRPr lang="en-US" sz="7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695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Opening </a:t>
            </a:r>
            <a:r>
              <a:rPr lang="en-US" dirty="0" smtClean="0"/>
              <a:t>Question 10/12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What factors impact the rate of Enzyme activity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513323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 err="1" smtClean="0"/>
              <a:t>Carn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8000" dirty="0"/>
              <a:t>Meaning</a:t>
            </a:r>
            <a:r>
              <a:rPr lang="en-US" sz="8000" dirty="0" smtClean="0"/>
              <a:t>:	Flesh</a:t>
            </a:r>
          </a:p>
          <a:p>
            <a:pPr marL="0" indent="0">
              <a:buNone/>
            </a:pPr>
            <a:endParaRPr lang="en-US" sz="8000" dirty="0"/>
          </a:p>
          <a:p>
            <a:r>
              <a:rPr lang="en-US" sz="8000" dirty="0" smtClean="0"/>
              <a:t>Carnivore </a:t>
            </a:r>
            <a:endParaRPr lang="en-US" sz="8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688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Opening </a:t>
            </a:r>
            <a:r>
              <a:rPr lang="en-US" dirty="0" smtClean="0"/>
              <a:t>Question 10/13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happens to the enzymes rate of reaction when the solutions temperature is lowered? Why?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32886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Caryo</a:t>
            </a:r>
            <a:r>
              <a:rPr lang="en-US" dirty="0" smtClean="0"/>
              <a:t>/</a:t>
            </a:r>
            <a:r>
              <a:rPr lang="en-US" dirty="0" err="1" smtClean="0"/>
              <a:t>Karyo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Meaning</a:t>
            </a:r>
            <a:r>
              <a:rPr lang="en-US" sz="6000" dirty="0" smtClean="0"/>
              <a:t>:	Nucleus of a Cell</a:t>
            </a:r>
          </a:p>
          <a:p>
            <a:endParaRPr lang="en-US" sz="6000" dirty="0"/>
          </a:p>
          <a:p>
            <a:r>
              <a:rPr lang="en-US" sz="6000" dirty="0" smtClean="0"/>
              <a:t>Eukaryote</a:t>
            </a:r>
            <a:endParaRPr lang="en-US" sz="6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527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Opening </a:t>
            </a:r>
            <a:r>
              <a:rPr lang="en-US" dirty="0" smtClean="0"/>
              <a:t>Question 10/16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What is the difference between an Ionic and a covalent bond? Which one does carbon form?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4719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err="1" smtClean="0"/>
              <a:t>Cata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Meaning</a:t>
            </a:r>
            <a:r>
              <a:rPr lang="en-US" sz="4800" dirty="0" smtClean="0"/>
              <a:t>:	 Decomposition </a:t>
            </a:r>
          </a:p>
          <a:p>
            <a:endParaRPr lang="en-US" sz="4800" dirty="0"/>
          </a:p>
          <a:p>
            <a:endParaRPr lang="en-US" sz="4800" dirty="0" smtClean="0"/>
          </a:p>
          <a:p>
            <a:r>
              <a:rPr lang="en-US" sz="4800" dirty="0" smtClean="0"/>
              <a:t>Catabolic 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337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Opening </a:t>
            </a:r>
            <a:r>
              <a:rPr lang="en-US" dirty="0" smtClean="0"/>
              <a:t>Question 10/17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List the 4 Macromolecules (biomolecules) and their jobs 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191679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err="1" smtClean="0"/>
              <a:t>Cephalo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Meaning</a:t>
            </a:r>
            <a:r>
              <a:rPr lang="en-US" sz="8000" dirty="0" smtClean="0"/>
              <a:t>:	Head </a:t>
            </a:r>
          </a:p>
          <a:p>
            <a:endParaRPr lang="en-US" sz="8000" dirty="0"/>
          </a:p>
          <a:p>
            <a:r>
              <a:rPr lang="en-US" sz="8000" dirty="0" smtClean="0"/>
              <a:t>Microcephaly</a:t>
            </a:r>
            <a:endParaRPr lang="en-US" sz="8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302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Opening </a:t>
            </a:r>
            <a:r>
              <a:rPr lang="en-US" dirty="0" smtClean="0"/>
              <a:t>Question 8/29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Define independent &amp; dependent variable.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706777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Opening </a:t>
            </a:r>
            <a:r>
              <a:rPr lang="en-US" dirty="0" smtClean="0"/>
              <a:t>Question 10/18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What are the monomers of the 4 macromolecules.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245263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Opening </a:t>
            </a:r>
            <a:r>
              <a:rPr lang="en-US" dirty="0" smtClean="0"/>
              <a:t>Question 10/18 pt. 2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What is hydrolysis? What is dehydration synthesis?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214572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 err="1" smtClean="0"/>
              <a:t>Cerebro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dirty="0" smtClean="0"/>
              <a:t>Meaning:	Brain</a:t>
            </a:r>
          </a:p>
          <a:p>
            <a:endParaRPr lang="en-US" sz="6600" dirty="0"/>
          </a:p>
          <a:p>
            <a:r>
              <a:rPr lang="en-US" sz="6600" dirty="0" smtClean="0"/>
              <a:t>Cerebral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775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Opening </a:t>
            </a:r>
            <a:r>
              <a:rPr lang="en-US" dirty="0" smtClean="0"/>
              <a:t>Question 10/23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What is a calorie? How many calories are there in one molecule of glucose?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540364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 smtClean="0"/>
              <a:t>End of the 9 weeks is this week</a:t>
            </a:r>
          </a:p>
          <a:p>
            <a:endParaRPr lang="en-US" dirty="0"/>
          </a:p>
          <a:p>
            <a:r>
              <a:rPr lang="en-US" dirty="0" smtClean="0"/>
              <a:t>Extended time tests due today</a:t>
            </a:r>
          </a:p>
          <a:p>
            <a:r>
              <a:rPr lang="en-US" dirty="0" smtClean="0"/>
              <a:t>Make up tests due by Friday</a:t>
            </a:r>
          </a:p>
          <a:p>
            <a:r>
              <a:rPr lang="en-US" dirty="0" smtClean="0"/>
              <a:t>Make up work by Thursday </a:t>
            </a:r>
          </a:p>
          <a:p>
            <a:r>
              <a:rPr lang="en-US" dirty="0" err="1" smtClean="0"/>
              <a:t>WoD</a:t>
            </a:r>
            <a:r>
              <a:rPr lang="en-US" dirty="0" smtClean="0"/>
              <a:t> Check by Thursday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840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err="1" smtClean="0"/>
              <a:t>Chloro</a:t>
            </a:r>
            <a:r>
              <a:rPr lang="en-US" sz="9600" dirty="0" smtClean="0"/>
              <a:t> 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8000" dirty="0"/>
              <a:t>Meaning</a:t>
            </a:r>
            <a:r>
              <a:rPr lang="en-US" sz="8000" dirty="0" smtClean="0"/>
              <a:t>:	Green</a:t>
            </a:r>
          </a:p>
          <a:p>
            <a:endParaRPr lang="en-US" sz="8000" dirty="0"/>
          </a:p>
          <a:p>
            <a:r>
              <a:rPr lang="en-US" sz="8000" dirty="0" smtClean="0"/>
              <a:t>Chloroplast   </a:t>
            </a:r>
            <a:endParaRPr lang="en-US" sz="8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598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Opening Question 10/24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What are the 3 stages of Cellular Respiration? How much ATP is made in each step?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42873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/>
              <a:t>Chondros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7200" dirty="0"/>
              <a:t>Meaning</a:t>
            </a:r>
            <a:r>
              <a:rPr lang="en-US" sz="7200" dirty="0" smtClean="0"/>
              <a:t>:	Cartilage </a:t>
            </a:r>
          </a:p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r>
              <a:rPr lang="en-US" sz="7200" dirty="0" err="1" smtClean="0"/>
              <a:t>Chondrocarcinoma</a:t>
            </a:r>
            <a:r>
              <a:rPr lang="en-US" sz="7200" dirty="0" smtClean="0"/>
              <a:t> </a:t>
            </a:r>
            <a:endParaRPr lang="en-US" sz="7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967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Opening Questions 10/25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What is Fermentation? What is the difference between the two types?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834685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up work is due Thursday.</a:t>
            </a:r>
          </a:p>
          <a:p>
            <a:r>
              <a:rPr lang="en-US" dirty="0" smtClean="0"/>
              <a:t>Tests must be finished by Friday (Thursday for 9</a:t>
            </a:r>
            <a:r>
              <a:rPr lang="en-US" baseline="30000" dirty="0" smtClean="0"/>
              <a:t>th</a:t>
            </a:r>
            <a:r>
              <a:rPr lang="en-US" dirty="0" smtClean="0"/>
              <a:t> pd.)</a:t>
            </a:r>
          </a:p>
          <a:p>
            <a:r>
              <a:rPr lang="en-US" dirty="0" err="1" smtClean="0"/>
              <a:t>WoD</a:t>
            </a:r>
            <a:r>
              <a:rPr lang="en-US" dirty="0" smtClean="0"/>
              <a:t> Checks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136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8800" dirty="0" smtClean="0"/>
              <a:t>Aero 						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Meaning:   Air</a:t>
            </a:r>
          </a:p>
          <a:p>
            <a:endParaRPr lang="en-US" sz="6000" dirty="0"/>
          </a:p>
          <a:p>
            <a:endParaRPr lang="en-US" sz="6000" dirty="0" smtClean="0"/>
          </a:p>
          <a:p>
            <a:r>
              <a:rPr lang="en-US" sz="6000" dirty="0" smtClean="0"/>
              <a:t>Aerodynamic -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2873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err="1" smtClean="0"/>
              <a:t>Chrom</a:t>
            </a:r>
            <a:r>
              <a:rPr lang="en-US" sz="11500" dirty="0" smtClean="0"/>
              <a:t> </a:t>
            </a:r>
            <a:endParaRPr lang="en-US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Meaning: Color </a:t>
            </a:r>
          </a:p>
          <a:p>
            <a:endParaRPr lang="en-US" sz="6000" dirty="0"/>
          </a:p>
          <a:p>
            <a:r>
              <a:rPr lang="en-US" sz="6000" dirty="0" smtClean="0"/>
              <a:t>Chromosomes </a:t>
            </a:r>
            <a:endParaRPr lang="en-US" sz="6000" dirty="0"/>
          </a:p>
        </p:txBody>
      </p:sp>
      <p:pic>
        <p:nvPicPr>
          <p:cNvPr id="5" name="Picture 4" descr="female_karyotype-58efe4b75f9b582c4d5dd8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2782" y="1238592"/>
            <a:ext cx="6059218" cy="403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748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Opening Question 10/26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Write the formula for Cellular Respiration.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20299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Assessment Make-Ups due by 12pm Friday</a:t>
            </a:r>
          </a:p>
          <a:p>
            <a:endParaRPr lang="en-US" dirty="0"/>
          </a:p>
          <a:p>
            <a:r>
              <a:rPr lang="en-US" dirty="0" smtClean="0"/>
              <a:t>Make-Up Assignments due Today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890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err="1" smtClean="0"/>
              <a:t>Cide</a:t>
            </a:r>
            <a:r>
              <a:rPr lang="en-US" sz="9600" dirty="0" smtClean="0"/>
              <a:t> 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Meaning: Kill</a:t>
            </a:r>
          </a:p>
          <a:p>
            <a:endParaRPr lang="en-US" sz="7200" dirty="0"/>
          </a:p>
          <a:p>
            <a:endParaRPr lang="en-US" sz="7200" dirty="0" smtClean="0"/>
          </a:p>
          <a:p>
            <a:r>
              <a:rPr lang="en-US" sz="7200" dirty="0" smtClean="0"/>
              <a:t>Insecticide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274905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9 Weeks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3657"/>
            <a:ext cx="10515600" cy="492330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Goal: Increase what you remember day to day and in the module </a:t>
            </a:r>
          </a:p>
          <a:p>
            <a:pPr marL="0" indent="0">
              <a:buNone/>
            </a:pPr>
            <a:r>
              <a:rPr lang="en-US" dirty="0" smtClean="0"/>
              <a:t>How? </a:t>
            </a:r>
          </a:p>
          <a:p>
            <a:r>
              <a:rPr lang="en-US" dirty="0" smtClean="0"/>
              <a:t>We will discuss the </a:t>
            </a:r>
            <a:r>
              <a:rPr lang="en-US" dirty="0" err="1" smtClean="0"/>
              <a:t>QoD</a:t>
            </a:r>
            <a:r>
              <a:rPr lang="en-US" dirty="0" smtClean="0"/>
              <a:t> at the end of class (must participate)</a:t>
            </a:r>
          </a:p>
          <a:p>
            <a:r>
              <a:rPr lang="en-US" dirty="0" err="1" smtClean="0"/>
              <a:t>QoD</a:t>
            </a:r>
            <a:r>
              <a:rPr lang="en-US" dirty="0" smtClean="0"/>
              <a:t> sheets will be checked for correctness</a:t>
            </a:r>
          </a:p>
          <a:p>
            <a:r>
              <a:rPr lang="en-US" dirty="0" smtClean="0"/>
              <a:t>I will update the </a:t>
            </a:r>
            <a:r>
              <a:rPr lang="en-US" dirty="0" err="1" smtClean="0"/>
              <a:t>ppt</a:t>
            </a:r>
            <a:r>
              <a:rPr lang="en-US" dirty="0" smtClean="0"/>
              <a:t> on the Website weekl</a:t>
            </a:r>
            <a:r>
              <a:rPr lang="en-US" dirty="0"/>
              <a:t>y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There will be a second </a:t>
            </a:r>
            <a:r>
              <a:rPr lang="en-US" dirty="0" err="1" smtClean="0"/>
              <a:t>QoD</a:t>
            </a:r>
            <a:r>
              <a:rPr lang="en-US" dirty="0" smtClean="0"/>
              <a:t> check of all papers &amp; quiz of </a:t>
            </a:r>
            <a:r>
              <a:rPr lang="en-US" dirty="0" err="1" smtClean="0"/>
              <a:t>QoD</a:t>
            </a:r>
            <a:r>
              <a:rPr lang="en-US" dirty="0" smtClean="0"/>
              <a:t> questions before each common assessment.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              You </a:t>
            </a:r>
            <a:r>
              <a:rPr lang="en-US" dirty="0"/>
              <a:t>will know the questions and the answers you just need to </a:t>
            </a:r>
            <a:r>
              <a:rPr lang="en-US" dirty="0" smtClean="0"/>
              <a:t> 	    memorize/ learn them.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6"/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97909" y="4981639"/>
            <a:ext cx="1500807" cy="44537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21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Opening Question 10/30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How is energy stored in ATP? How is it released?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209330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err="1" smtClean="0"/>
              <a:t>Coel</a:t>
            </a:r>
            <a:endParaRPr lang="en-US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Meaning: Cavity </a:t>
            </a:r>
          </a:p>
          <a:p>
            <a:endParaRPr lang="en-US" sz="9600" dirty="0"/>
          </a:p>
          <a:p>
            <a:r>
              <a:rPr lang="en-US" sz="9600" dirty="0" smtClean="0"/>
              <a:t>Coelom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9600" y="3274695"/>
            <a:ext cx="4937760" cy="3583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334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Question of the Day 10/31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What is phosphorylation?  How is it used to recharge ATP?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46578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585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Costa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Meaning: Rib</a:t>
            </a:r>
          </a:p>
          <a:p>
            <a:endParaRPr lang="en-US" sz="8800" dirty="0"/>
          </a:p>
          <a:p>
            <a:r>
              <a:rPr lang="en-US" sz="8800" dirty="0" smtClean="0"/>
              <a:t>Intercostal Muscle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650183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Opening </a:t>
            </a:r>
            <a:r>
              <a:rPr lang="en-US" dirty="0" smtClean="0"/>
              <a:t>Question 8/30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How do we tell if something is alive?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54618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11/2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5400" dirty="0" smtClean="0"/>
              <a:t>What are ATPase and </a:t>
            </a:r>
            <a:r>
              <a:rPr lang="en-US" sz="5400" dirty="0" err="1" smtClean="0"/>
              <a:t>ATPsynthase</a:t>
            </a:r>
            <a:r>
              <a:rPr lang="en-US" sz="5400" dirty="0" smtClean="0"/>
              <a:t>? What does each do?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08701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err="1" smtClean="0"/>
              <a:t>Cuti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Meaning:    Skin</a:t>
            </a:r>
          </a:p>
          <a:p>
            <a:endParaRPr lang="en-US" sz="6600" dirty="0"/>
          </a:p>
          <a:p>
            <a:endParaRPr lang="en-US" sz="6600" dirty="0" smtClean="0"/>
          </a:p>
          <a:p>
            <a:r>
              <a:rPr lang="en-US" sz="6600" dirty="0" smtClean="0"/>
              <a:t>Subcutaneous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05872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11/2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What is fermentation? Why is it so important to life?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014920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852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Meaning: Capsule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Blastocyst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3860800" y="44065"/>
            <a:ext cx="4490719" cy="6800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035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 11/8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What did the experiments of Priestly and Ingenhousz teach us about photosynthesis?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890998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err="1" smtClean="0"/>
              <a:t>Cyto</a:t>
            </a:r>
            <a:endParaRPr lang="en-US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Meaning: Cell </a:t>
            </a:r>
          </a:p>
          <a:p>
            <a:endParaRPr lang="en-US" sz="8800" dirty="0"/>
          </a:p>
          <a:p>
            <a:r>
              <a:rPr lang="en-US" sz="8800" dirty="0" smtClean="0"/>
              <a:t>Cytokinesis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129741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11/9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What is a pigment? What role do the pigments chlorophyll a &amp; b play in photosynthesis?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203110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11/ 9 part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What is the chemical equation for photosynthesis including coefficients?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597220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err="1" smtClean="0"/>
              <a:t>Decid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Meaning: Cut off </a:t>
            </a:r>
          </a:p>
          <a:p>
            <a:pPr marL="0" indent="0">
              <a:buNone/>
            </a:pPr>
            <a:endParaRPr lang="en-US" sz="6600" dirty="0"/>
          </a:p>
          <a:p>
            <a:endParaRPr lang="en-US" sz="6600" dirty="0" smtClean="0"/>
          </a:p>
          <a:p>
            <a:r>
              <a:rPr lang="en-US" sz="6600" dirty="0" smtClean="0"/>
              <a:t>Deciduous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969818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/>
              <a:t>Alb</a:t>
            </a:r>
            <a:endParaRPr lang="en-US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Meaning:       </a:t>
            </a:r>
            <a:r>
              <a:rPr lang="en-US" sz="6600" dirty="0" smtClean="0"/>
              <a:t>White</a:t>
            </a:r>
          </a:p>
          <a:p>
            <a:endParaRPr lang="en-US" sz="6600" dirty="0"/>
          </a:p>
          <a:p>
            <a:endParaRPr lang="en-US" sz="6600" dirty="0" smtClean="0"/>
          </a:p>
          <a:p>
            <a:r>
              <a:rPr lang="en-US" sz="6600" dirty="0" smtClean="0"/>
              <a:t>Albino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036927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11/13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What occurs during the Calvin Cycle (the light independent reaction) </a:t>
            </a:r>
            <a:r>
              <a:rPr lang="en-US" sz="7200" smtClean="0"/>
              <a:t>of photosynthesis?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858136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/>
              <a:t>Dendr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Meaning: Tree like</a:t>
            </a:r>
          </a:p>
          <a:p>
            <a:endParaRPr lang="en-US" sz="4800" dirty="0"/>
          </a:p>
          <a:p>
            <a:endParaRPr lang="en-US" sz="4800" dirty="0" smtClean="0"/>
          </a:p>
          <a:p>
            <a:r>
              <a:rPr lang="en-US" sz="4800" dirty="0" smtClean="0"/>
              <a:t>Dendrite </a:t>
            </a:r>
            <a:endParaRPr lang="en-US" sz="4800" dirty="0"/>
          </a:p>
        </p:txBody>
      </p:sp>
      <p:pic>
        <p:nvPicPr>
          <p:cNvPr id="4" name="Picture 3" descr="neuronim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0646" y="2798553"/>
            <a:ext cx="7311353" cy="4055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559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11/14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List the number of carbon, hydrogen, and oxygen atoms present in the photosynthesis and cellular respiration equations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7092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11/15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What is Cellular Respiration? What are the 3 Steps?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406435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Dent/ </a:t>
            </a:r>
            <a:r>
              <a:rPr lang="en-US" dirty="0" err="1" smtClean="0"/>
              <a:t>Don</a:t>
            </a:r>
            <a:r>
              <a:rPr lang="en-US" dirty="0" err="1"/>
              <a:t>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Meaning: Tooth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Orthodontist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694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40335"/>
            <a:ext cx="10515600" cy="1325563"/>
          </a:xfrm>
        </p:spPr>
        <p:txBody>
          <a:bodyPr/>
          <a:lstStyle/>
          <a:p>
            <a:r>
              <a:rPr lang="en-US" dirty="0" smtClean="0"/>
              <a:t>Announcements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689" y="947322"/>
            <a:ext cx="10890111" cy="5663770"/>
          </a:xfrm>
        </p:spPr>
        <p:txBody>
          <a:bodyPr>
            <a:normAutofit/>
          </a:bodyPr>
          <a:lstStyle/>
          <a:p>
            <a:r>
              <a:rPr lang="en-US" dirty="0" smtClean="0"/>
              <a:t>All work from last week or before from Module 3 is Due</a:t>
            </a:r>
          </a:p>
          <a:p>
            <a:r>
              <a:rPr lang="en-US" dirty="0" smtClean="0"/>
              <a:t>Anything from this week is Due Tuesday 11/20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Module 3 Vocab Check Tuesday</a:t>
            </a:r>
          </a:p>
          <a:p>
            <a:endParaRPr lang="en-US" dirty="0"/>
          </a:p>
          <a:p>
            <a:r>
              <a:rPr lang="en-US" dirty="0" smtClean="0"/>
              <a:t>MODULE 3 Test is Monday/ Tuesday </a:t>
            </a:r>
            <a:r>
              <a:rPr lang="mr-IN" dirty="0" smtClean="0"/>
              <a:t>–</a:t>
            </a:r>
            <a:r>
              <a:rPr lang="en-US" dirty="0" smtClean="0"/>
              <a:t> makeups Wed on your time</a:t>
            </a:r>
          </a:p>
          <a:p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 smtClean="0"/>
              <a:t>You will need all Review Points to keep a good grade. Especially if you struggle on big 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829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11/16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3 Stages of Cell Respiration? What are the 2 Stages of Photosynthesis?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388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Meaning: Skin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Epidermis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452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 11/28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What is concentration? How does it relate to the movement of materials without energy?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154396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Meaning:  Two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Carbon Dioxide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375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451697</TotalTime>
  <Words>3147</Words>
  <Application>Microsoft Macintosh PowerPoint</Application>
  <PresentationFormat>Custom</PresentationFormat>
  <Paragraphs>1121</Paragraphs>
  <Slides>323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323</vt:i4>
      </vt:variant>
    </vt:vector>
  </HeadingPairs>
  <TitlesOfParts>
    <vt:vector size="324" baseType="lpstr">
      <vt:lpstr>Office Theme</vt:lpstr>
      <vt:lpstr>A/AN</vt:lpstr>
      <vt:lpstr>Ab</vt:lpstr>
      <vt:lpstr>The Opening Question 8/28 </vt:lpstr>
      <vt:lpstr>The Opening Question </vt:lpstr>
      <vt:lpstr>AD</vt:lpstr>
      <vt:lpstr>The Opening Question 8/29 </vt:lpstr>
      <vt:lpstr> Aero       </vt:lpstr>
      <vt:lpstr>The Opening Question 8/30 </vt:lpstr>
      <vt:lpstr>Alb</vt:lpstr>
      <vt:lpstr>The Opening Question 8/31 </vt:lpstr>
      <vt:lpstr>Algia       </vt:lpstr>
      <vt:lpstr>Ameb</vt:lpstr>
      <vt:lpstr>The Opening Question 9/5 </vt:lpstr>
      <vt:lpstr>Amphi</vt:lpstr>
      <vt:lpstr>The Opening Question 9/6</vt:lpstr>
      <vt:lpstr>Ana</vt:lpstr>
      <vt:lpstr>The Opening Question 9/7 </vt:lpstr>
      <vt:lpstr>Anti</vt:lpstr>
      <vt:lpstr>Anthro</vt:lpstr>
      <vt:lpstr>The Opening Question 9/11 </vt:lpstr>
      <vt:lpstr>The Opening Question 9/12 </vt:lpstr>
      <vt:lpstr>Annulus </vt:lpstr>
      <vt:lpstr>The Opening Question 9/13 </vt:lpstr>
      <vt:lpstr>Aqua </vt:lpstr>
      <vt:lpstr>The Opening Question 9/14 </vt:lpstr>
      <vt:lpstr>Arachno</vt:lpstr>
      <vt:lpstr>The Opening Question 9/18 </vt:lpstr>
      <vt:lpstr>Archae</vt:lpstr>
      <vt:lpstr>The Opening Question 9/19 </vt:lpstr>
      <vt:lpstr>Arthr</vt:lpstr>
      <vt:lpstr>The Opening Question </vt:lpstr>
      <vt:lpstr>Ase</vt:lpstr>
      <vt:lpstr>The Opening Question 9/21 </vt:lpstr>
      <vt:lpstr>Auto</vt:lpstr>
      <vt:lpstr>The Opening Question 9/27</vt:lpstr>
      <vt:lpstr>Bi</vt:lpstr>
      <vt:lpstr>The Opening Question 9/26</vt:lpstr>
      <vt:lpstr>Bio</vt:lpstr>
      <vt:lpstr>The Opening Question </vt:lpstr>
      <vt:lpstr>Biosis </vt:lpstr>
      <vt:lpstr>The Opening Question 10/2</vt:lpstr>
      <vt:lpstr>Blast</vt:lpstr>
      <vt:lpstr>The Opening Question 10/3 </vt:lpstr>
      <vt:lpstr>Bot </vt:lpstr>
      <vt:lpstr>Brachi</vt:lpstr>
      <vt:lpstr>The Opening Question 10/6 </vt:lpstr>
      <vt:lpstr>Calori</vt:lpstr>
      <vt:lpstr>The Opening Question 10/9 </vt:lpstr>
      <vt:lpstr>Capilli </vt:lpstr>
      <vt:lpstr>The Opening Question 10/10 </vt:lpstr>
      <vt:lpstr>Card </vt:lpstr>
      <vt:lpstr>The Opening Question 10/12 </vt:lpstr>
      <vt:lpstr>Carn</vt:lpstr>
      <vt:lpstr>The Opening Question 10/13 </vt:lpstr>
      <vt:lpstr>Caryo/Karyo</vt:lpstr>
      <vt:lpstr>The Opening Question 10/16 </vt:lpstr>
      <vt:lpstr>Cata</vt:lpstr>
      <vt:lpstr>The Opening Question 10/17 </vt:lpstr>
      <vt:lpstr>Cephalo</vt:lpstr>
      <vt:lpstr>The Opening Question 10/18 </vt:lpstr>
      <vt:lpstr>The Opening Question 10/18 pt. 2  </vt:lpstr>
      <vt:lpstr>Cerebro</vt:lpstr>
      <vt:lpstr>The Opening Question 10/23 </vt:lpstr>
      <vt:lpstr>Announcements </vt:lpstr>
      <vt:lpstr>Chloro </vt:lpstr>
      <vt:lpstr>The Opening Question 10/24</vt:lpstr>
      <vt:lpstr>Chondros</vt:lpstr>
      <vt:lpstr>The Opening Questions 10/25</vt:lpstr>
      <vt:lpstr>Announcements </vt:lpstr>
      <vt:lpstr>Chrom </vt:lpstr>
      <vt:lpstr>The Opening Question 10/26</vt:lpstr>
      <vt:lpstr>Announcements </vt:lpstr>
      <vt:lpstr>Cide </vt:lpstr>
      <vt:lpstr>2nd 9 Weeks Updates</vt:lpstr>
      <vt:lpstr>The Opening Question 10/30</vt:lpstr>
      <vt:lpstr>Coel</vt:lpstr>
      <vt:lpstr>The Question of the Day 10/31</vt:lpstr>
      <vt:lpstr>PowerPoint Presentation</vt:lpstr>
      <vt:lpstr>Costa</vt:lpstr>
      <vt:lpstr>Question of the Day 11/2</vt:lpstr>
      <vt:lpstr>Cuti</vt:lpstr>
      <vt:lpstr>Question of the Day 11/2</vt:lpstr>
      <vt:lpstr>PowerPoint Presentation</vt:lpstr>
      <vt:lpstr>Cyst</vt:lpstr>
      <vt:lpstr>Question of the Day  11/8 </vt:lpstr>
      <vt:lpstr>Cyto</vt:lpstr>
      <vt:lpstr>Question of the Day 11/9</vt:lpstr>
      <vt:lpstr>Question of the Day 11/ 9 part 3</vt:lpstr>
      <vt:lpstr>Decid</vt:lpstr>
      <vt:lpstr>Question of the Day 11/13</vt:lpstr>
      <vt:lpstr>Dendr</vt:lpstr>
      <vt:lpstr>Question of the Day 11/14</vt:lpstr>
      <vt:lpstr>Question of the Day 11/15</vt:lpstr>
      <vt:lpstr>Dent/ Dont</vt:lpstr>
      <vt:lpstr>Announcements </vt:lpstr>
      <vt:lpstr>Question of the Day 11/16</vt:lpstr>
      <vt:lpstr>Derm</vt:lpstr>
      <vt:lpstr>Question of the Day 11/28</vt:lpstr>
      <vt:lpstr>Di</vt:lpstr>
      <vt:lpstr>Question of the Day 11/29</vt:lpstr>
      <vt:lpstr>Dia</vt:lpstr>
      <vt:lpstr>Question of the Day 11/30</vt:lpstr>
      <vt:lpstr>Diplo</vt:lpstr>
      <vt:lpstr>Question of the Day 11/4 </vt:lpstr>
      <vt:lpstr>Dis</vt:lpstr>
      <vt:lpstr>Dorso</vt:lpstr>
      <vt:lpstr>Echnio  (Spelled wrong on your paper</vt:lpstr>
      <vt:lpstr>Question of the Day 12/7</vt:lpstr>
      <vt:lpstr>Eco</vt:lpstr>
      <vt:lpstr>Ecto</vt:lpstr>
      <vt:lpstr>Question of the Day 12/11</vt:lpstr>
      <vt:lpstr>Ectomy </vt:lpstr>
      <vt:lpstr>Question of the Day 12/12</vt:lpstr>
      <vt:lpstr>Emia</vt:lpstr>
      <vt:lpstr>Question of the Day 12/13</vt:lpstr>
      <vt:lpstr>Endo</vt:lpstr>
      <vt:lpstr>Question of the Day 12/14</vt:lpstr>
      <vt:lpstr>PowerPoint Presentation</vt:lpstr>
      <vt:lpstr>Enter</vt:lpstr>
      <vt:lpstr>PowerPoint Presentation</vt:lpstr>
      <vt:lpstr>PowerPoint Presentation</vt:lpstr>
      <vt:lpstr>Epi</vt:lpstr>
      <vt:lpstr>PowerPoint Presentation</vt:lpstr>
      <vt:lpstr>PowerPoint Presentation</vt:lpstr>
      <vt:lpstr>QUESTION OF THE DAY 1 - 2 </vt:lpstr>
      <vt:lpstr>Erythro</vt:lpstr>
      <vt:lpstr>Question of the Day 1/4</vt:lpstr>
      <vt:lpstr>Eu</vt:lpstr>
      <vt:lpstr>Question of the Day 1-8 </vt:lpstr>
      <vt:lpstr>PowerPoint Presentation</vt:lpstr>
      <vt:lpstr>Ex</vt:lpstr>
      <vt:lpstr>PowerPoint Presentation</vt:lpstr>
      <vt:lpstr>Extra</vt:lpstr>
      <vt:lpstr>Question of the Day 1-10</vt:lpstr>
      <vt:lpstr>Mitosis Slide Assignment </vt:lpstr>
      <vt:lpstr>Fer</vt:lpstr>
      <vt:lpstr>Question of the Day 1/11</vt:lpstr>
      <vt:lpstr>Folli</vt:lpstr>
      <vt:lpstr>Question of the Day 1/16</vt:lpstr>
      <vt:lpstr>Gam</vt:lpstr>
      <vt:lpstr>Question of the Day 1/17</vt:lpstr>
      <vt:lpstr>Gamy</vt:lpstr>
      <vt:lpstr>Question of the Day 1/18</vt:lpstr>
      <vt:lpstr>Gastro</vt:lpstr>
      <vt:lpstr>Question of the Day 1/19</vt:lpstr>
      <vt:lpstr>Gen</vt:lpstr>
      <vt:lpstr>Question of the Day 1/22</vt:lpstr>
      <vt:lpstr>Geo</vt:lpstr>
      <vt:lpstr>Question of the Day 1/24</vt:lpstr>
      <vt:lpstr>Glomus</vt:lpstr>
      <vt:lpstr>Question of the Day 1/25</vt:lpstr>
      <vt:lpstr>Glycys</vt:lpstr>
      <vt:lpstr>Question of the Day 1/26</vt:lpstr>
      <vt:lpstr>Gymonos</vt:lpstr>
      <vt:lpstr>Question of the Day 1/29</vt:lpstr>
      <vt:lpstr>Meiosis Pictionary </vt:lpstr>
      <vt:lpstr>Gyn</vt:lpstr>
      <vt:lpstr>Question of the Day 1/30</vt:lpstr>
      <vt:lpstr>Haplo</vt:lpstr>
      <vt:lpstr>Question of the Day 1/31</vt:lpstr>
      <vt:lpstr>Review Project: Cell Cycle Comic</vt:lpstr>
      <vt:lpstr>Hemi</vt:lpstr>
      <vt:lpstr>Question of the Day2/1</vt:lpstr>
      <vt:lpstr>Hemo</vt:lpstr>
      <vt:lpstr>Question of the Day 2-2</vt:lpstr>
      <vt:lpstr>Hepato</vt:lpstr>
      <vt:lpstr>Question of the Day 2/5</vt:lpstr>
      <vt:lpstr>Helmis</vt:lpstr>
      <vt:lpstr>Question of the Day 2-6 </vt:lpstr>
      <vt:lpstr>Herpeto</vt:lpstr>
      <vt:lpstr>Hetero </vt:lpstr>
      <vt:lpstr>Question of the Day 2-13</vt:lpstr>
      <vt:lpstr>Horto</vt:lpstr>
      <vt:lpstr>Question of the Day 2-14</vt:lpstr>
      <vt:lpstr>Homo</vt:lpstr>
      <vt:lpstr>Question of the Day 2-15</vt:lpstr>
      <vt:lpstr>Homo</vt:lpstr>
      <vt:lpstr>Question of the Day 2/19</vt:lpstr>
      <vt:lpstr>Hydro</vt:lpstr>
      <vt:lpstr>Question of the Day 2/20</vt:lpstr>
      <vt:lpstr>Hyper</vt:lpstr>
      <vt:lpstr>Question of the Day 2/21</vt:lpstr>
      <vt:lpstr>Hypo</vt:lpstr>
      <vt:lpstr>Question of the Day 2/22</vt:lpstr>
      <vt:lpstr>ia</vt:lpstr>
      <vt:lpstr>Question of the Day 2/23</vt:lpstr>
      <vt:lpstr>Inter</vt:lpstr>
      <vt:lpstr>Question of the Day 2/26</vt:lpstr>
      <vt:lpstr>iso</vt:lpstr>
      <vt:lpstr>Question of the Day 2/27</vt:lpstr>
      <vt:lpstr>ite</vt:lpstr>
      <vt:lpstr>Question of the Day 2/28 </vt:lpstr>
      <vt:lpstr>Itis </vt:lpstr>
      <vt:lpstr>Question of the Day 3/1 </vt:lpstr>
      <vt:lpstr>intra</vt:lpstr>
      <vt:lpstr>Question of the Day 3/2</vt:lpstr>
      <vt:lpstr>Lac</vt:lpstr>
      <vt:lpstr>PowerPoint Presentation</vt:lpstr>
      <vt:lpstr>Leuko </vt:lpstr>
      <vt:lpstr>PowerPoint Presentation</vt:lpstr>
      <vt:lpstr>PowerPoint Presentation</vt:lpstr>
      <vt:lpstr>Latero</vt:lpstr>
      <vt:lpstr>PowerPoint Presentation</vt:lpstr>
      <vt:lpstr>PowerPoint Presentation</vt:lpstr>
      <vt:lpstr>Logy</vt:lpstr>
      <vt:lpstr>PowerPoint Presentation</vt:lpstr>
      <vt:lpstr>PowerPoint Presentation</vt:lpstr>
      <vt:lpstr>Lyso</vt:lpstr>
      <vt:lpstr>PowerPoint Presentation</vt:lpstr>
      <vt:lpstr>PowerPoint Presentation</vt:lpstr>
      <vt:lpstr>Mal</vt:lpstr>
      <vt:lpstr>PowerPoint Presentation</vt:lpstr>
      <vt:lpstr>PowerPoint Presentation</vt:lpstr>
      <vt:lpstr>Mega</vt:lpstr>
      <vt:lpstr>PowerPoint Presentation</vt:lpstr>
      <vt:lpstr>PowerPoint Presentation</vt:lpstr>
      <vt:lpstr>Meso</vt:lpstr>
      <vt:lpstr>PowerPoint Presentation</vt:lpstr>
      <vt:lpstr>PowerPoint Presentation</vt:lpstr>
      <vt:lpstr>Menstruus</vt:lpstr>
      <vt:lpstr>PowerPoint Presentation</vt:lpstr>
      <vt:lpstr>PowerPoint Presentation</vt:lpstr>
      <vt:lpstr>Micro</vt:lpstr>
      <vt:lpstr>PowerPoint Presentation</vt:lpstr>
      <vt:lpstr>PowerPoint Presentation</vt:lpstr>
      <vt:lpstr>Mito</vt:lpstr>
      <vt:lpstr>PowerPoint Presentation</vt:lpstr>
      <vt:lpstr>PowerPoint Presentation</vt:lpstr>
      <vt:lpstr>Molluscus</vt:lpstr>
      <vt:lpstr>PowerPoint Presentation</vt:lpstr>
      <vt:lpstr>PowerPoint Presentation</vt:lpstr>
      <vt:lpstr>Mono </vt:lpstr>
      <vt:lpstr>PowerPoint Presentation</vt:lpstr>
      <vt:lpstr>PowerPoint Presentation</vt:lpstr>
      <vt:lpstr>Morph</vt:lpstr>
      <vt:lpstr>PowerPoint Presentation</vt:lpstr>
      <vt:lpstr>PowerPoint Presentation</vt:lpstr>
      <vt:lpstr>Myo</vt:lpstr>
      <vt:lpstr>PowerPoint Presentation</vt:lpstr>
      <vt:lpstr>PowerPoint Presentation</vt:lpstr>
      <vt:lpstr>Nema </vt:lpstr>
      <vt:lpstr>PowerPoint Presentation</vt:lpstr>
      <vt:lpstr>PowerPoint Presentation</vt:lpstr>
      <vt:lpstr>Nephr</vt:lpstr>
      <vt:lpstr>PowerPoint Presentation</vt:lpstr>
      <vt:lpstr>PowerPoint Presentation</vt:lpstr>
      <vt:lpstr>Neuro </vt:lpstr>
      <vt:lpstr>PowerPoint Presentation</vt:lpstr>
      <vt:lpstr>PowerPoint Presentation</vt:lpstr>
      <vt:lpstr>Nocti</vt:lpstr>
      <vt:lpstr>PowerPoint Presentation</vt:lpstr>
      <vt:lpstr>PowerPoint Presentation</vt:lpstr>
      <vt:lpstr>Oma</vt:lpstr>
      <vt:lpstr>PowerPoint Presentation</vt:lpstr>
      <vt:lpstr>PowerPoint Presentation</vt:lpstr>
      <vt:lpstr>Omni</vt:lpstr>
      <vt:lpstr>Oo</vt:lpstr>
      <vt:lpstr>Ophth</vt:lpstr>
      <vt:lpstr>Osis</vt:lpstr>
      <vt:lpstr>Osteo</vt:lpstr>
      <vt:lpstr>Oto</vt:lpstr>
      <vt:lpstr>Ovi</vt:lpstr>
      <vt:lpstr>Ose</vt:lpstr>
      <vt:lpstr>Para</vt:lpstr>
      <vt:lpstr>Patho</vt:lpstr>
      <vt:lpstr>Ped/pod</vt:lpstr>
      <vt:lpstr>Peri</vt:lpstr>
      <vt:lpstr>Phago</vt:lpstr>
      <vt:lpstr>Phase</vt:lpstr>
      <vt:lpstr>Pheno</vt:lpstr>
      <vt:lpstr>Photo</vt:lpstr>
      <vt:lpstr>Phyll</vt:lpstr>
      <vt:lpstr>Phyto</vt:lpstr>
      <vt:lpstr>Pino</vt:lpstr>
      <vt:lpstr>Plasma</vt:lpstr>
      <vt:lpstr>Plast</vt:lpstr>
      <vt:lpstr>Platys</vt:lpstr>
      <vt:lpstr>Pneuma</vt:lpstr>
      <vt:lpstr>Poly</vt:lpstr>
      <vt:lpstr>Poro</vt:lpstr>
      <vt:lpstr>Post</vt:lpstr>
      <vt:lpstr>Pre</vt:lpstr>
      <vt:lpstr>Pri</vt:lpstr>
      <vt:lpstr>Pseudo</vt:lpstr>
      <vt:lpstr>Pulmo </vt:lpstr>
      <vt:lpstr>Re</vt:lpstr>
      <vt:lpstr>Renal</vt:lpstr>
      <vt:lpstr>Rhea</vt:lpstr>
      <vt:lpstr>Rhino</vt:lpstr>
      <vt:lpstr>Rhizo </vt:lpstr>
      <vt:lpstr>Sal</vt:lpstr>
      <vt:lpstr>Sclero</vt:lpstr>
      <vt:lpstr>Semi </vt:lpstr>
      <vt:lpstr>Soma</vt:lpstr>
      <vt:lpstr>Sperma </vt:lpstr>
      <vt:lpstr>Spirare</vt:lpstr>
      <vt:lpstr>Stoma</vt:lpstr>
      <vt:lpstr>Stasis </vt:lpstr>
      <vt:lpstr>Stat</vt:lpstr>
      <vt:lpstr>Succedere</vt:lpstr>
      <vt:lpstr>Syn</vt:lpstr>
      <vt:lpstr>Taxo</vt:lpstr>
      <vt:lpstr>Tele </vt:lpstr>
      <vt:lpstr>Tetra</vt:lpstr>
      <vt:lpstr>Therapia </vt:lpstr>
      <vt:lpstr>Therm</vt:lpstr>
      <vt:lpstr>Thrombos</vt:lpstr>
      <vt:lpstr>Tithenia </vt:lpstr>
      <vt:lpstr>Trans</vt:lpstr>
      <vt:lpstr>Tri</vt:lpstr>
      <vt:lpstr>Trop</vt:lpstr>
      <vt:lpstr>Troph</vt:lpstr>
      <vt:lpstr>Vacca </vt:lpstr>
      <vt:lpstr>Vacuus </vt:lpstr>
      <vt:lpstr>Vaso</vt:lpstr>
      <vt:lpstr>Venter </vt:lpstr>
      <vt:lpstr>Viv</vt:lpstr>
      <vt:lpstr>Vore </vt:lpstr>
      <vt:lpstr>Vertebra </vt:lpstr>
      <vt:lpstr>Xanthos </vt:lpstr>
      <vt:lpstr>Xeros </vt:lpstr>
      <vt:lpstr>Zoo</vt:lpstr>
      <vt:lpstr>Zyg</vt:lpstr>
    </vt:vector>
  </TitlesOfParts>
  <Company>McKeesport Area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A/AN</dc:title>
  <dc:creator>Bauman Matthew</dc:creator>
  <cp:lastModifiedBy>Matt Bauman</cp:lastModifiedBy>
  <cp:revision>387</cp:revision>
  <dcterms:created xsi:type="dcterms:W3CDTF">2016-08-25T10:47:03Z</dcterms:created>
  <dcterms:modified xsi:type="dcterms:W3CDTF">2018-03-06T21:43:42Z</dcterms:modified>
</cp:coreProperties>
</file>