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3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63B04E-64AE-2E48-A813-26315ECC2852}"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295994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63B04E-64AE-2E48-A813-26315ECC2852}"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420442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63B04E-64AE-2E48-A813-26315ECC2852}"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321941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63B04E-64AE-2E48-A813-26315ECC2852}"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397492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63B04E-64AE-2E48-A813-26315ECC2852}"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327040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63B04E-64AE-2E48-A813-26315ECC2852}" type="datetimeFigureOut">
              <a:rPr lang="en-US" smtClean="0"/>
              <a:t>10/17/17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125192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63B04E-64AE-2E48-A813-26315ECC2852}" type="datetimeFigureOut">
              <a:rPr lang="en-US" smtClean="0"/>
              <a:t>10/17/17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1170688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63B04E-64AE-2E48-A813-26315ECC2852}" type="datetimeFigureOut">
              <a:rPr lang="en-US" smtClean="0"/>
              <a:t>10/17/17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76978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3B04E-64AE-2E48-A813-26315ECC2852}" type="datetimeFigureOut">
              <a:rPr lang="en-US" smtClean="0"/>
              <a:t>10/17/17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424966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63B04E-64AE-2E48-A813-26315ECC2852}" type="datetimeFigureOut">
              <a:rPr lang="en-US" smtClean="0"/>
              <a:t>10/17/17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158851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63B04E-64AE-2E48-A813-26315ECC2852}" type="datetimeFigureOut">
              <a:rPr lang="en-US" smtClean="0"/>
              <a:t>10/17/17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E38C0-C2A1-834C-B412-7A03F0F8E5E5}" type="slidenum">
              <a:rPr lang="en-US" smtClean="0"/>
              <a:t>‹#›</a:t>
            </a:fld>
            <a:endParaRPr lang="en-US"/>
          </a:p>
        </p:txBody>
      </p:sp>
    </p:spTree>
    <p:extLst>
      <p:ext uri="{BB962C8B-B14F-4D97-AF65-F5344CB8AC3E}">
        <p14:creationId xmlns:p14="http://schemas.microsoft.com/office/powerpoint/2010/main" val="10370315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3B04E-64AE-2E48-A813-26315ECC2852}" type="datetimeFigureOut">
              <a:rPr lang="en-US" smtClean="0"/>
              <a:t>10/17/17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E38C0-C2A1-834C-B412-7A03F0F8E5E5}" type="slidenum">
              <a:rPr lang="en-US" smtClean="0"/>
              <a:t>‹#›</a:t>
            </a:fld>
            <a:endParaRPr lang="en-US"/>
          </a:p>
        </p:txBody>
      </p:sp>
    </p:spTree>
    <p:extLst>
      <p:ext uri="{BB962C8B-B14F-4D97-AF65-F5344CB8AC3E}">
        <p14:creationId xmlns:p14="http://schemas.microsoft.com/office/powerpoint/2010/main" val="2324413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OUTLINING TIPS AND TECHNIQUES FOR CLASS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Adapted from the Georgetown Univ. Law Center </a:t>
            </a:r>
            <a:endParaRPr lang="en-US" dirty="0"/>
          </a:p>
        </p:txBody>
      </p:sp>
    </p:spTree>
    <p:extLst>
      <p:ext uri="{BB962C8B-B14F-4D97-AF65-F5344CB8AC3E}">
        <p14:creationId xmlns:p14="http://schemas.microsoft.com/office/powerpoint/2010/main" val="716070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6062"/>
            <a:ext cx="8229600" cy="1143000"/>
          </a:xfrm>
        </p:spPr>
        <p:txBody>
          <a:bodyPr>
            <a:noAutofit/>
          </a:bodyPr>
          <a:lstStyle/>
          <a:p>
            <a:r>
              <a:rPr lang="en-US" sz="6600" baseline="30000" dirty="0" smtClean="0"/>
              <a:t>B)      Organize Your Framework</a:t>
            </a:r>
            <a:br>
              <a:rPr lang="en-US" sz="6600" baseline="30000" dirty="0" smtClean="0"/>
            </a:br>
            <a:endParaRPr lang="en-US" sz="6600" dirty="0"/>
          </a:p>
        </p:txBody>
      </p:sp>
      <p:sp>
        <p:nvSpPr>
          <p:cNvPr id="3" name="Content Placeholder 2"/>
          <p:cNvSpPr>
            <a:spLocks noGrp="1"/>
          </p:cNvSpPr>
          <p:nvPr>
            <p:ph idx="1"/>
          </p:nvPr>
        </p:nvSpPr>
        <p:spPr>
          <a:xfrm>
            <a:off x="457200" y="686062"/>
            <a:ext cx="8229600" cy="5440101"/>
          </a:xfrm>
        </p:spPr>
        <p:txBody>
          <a:bodyPr>
            <a:normAutofit lnSpcReduction="10000"/>
          </a:bodyPr>
          <a:lstStyle/>
          <a:p>
            <a:endParaRPr lang="en-US" baseline="30000" dirty="0"/>
          </a:p>
          <a:p>
            <a:r>
              <a:rPr lang="en-US" sz="5400" baseline="30000" dirty="0" smtClean="0"/>
              <a:t>Feel </a:t>
            </a:r>
            <a:r>
              <a:rPr lang="en-US" sz="5400" baseline="30000" dirty="0"/>
              <a:t>free to reorganize the main points in your framework so that the material for the course makes sense to you. </a:t>
            </a:r>
            <a:endParaRPr lang="en-US" sz="5400" baseline="30000" dirty="0" smtClean="0"/>
          </a:p>
          <a:p>
            <a:endParaRPr lang="en-US" sz="5400" baseline="30000" dirty="0"/>
          </a:p>
          <a:p>
            <a:r>
              <a:rPr lang="en-US" sz="5400" baseline="30000" dirty="0" smtClean="0"/>
              <a:t>The </a:t>
            </a:r>
            <a:r>
              <a:rPr lang="en-US" sz="5400" baseline="30000" dirty="0"/>
              <a:t>organization in your syllabus, textbook, or model outlines might not be well organized, so you should be sure to come up with the organization that works for you. </a:t>
            </a:r>
            <a:endParaRPr lang="en-US" sz="5400" baseline="30000" dirty="0" smtClean="0"/>
          </a:p>
          <a:p>
            <a:endParaRPr lang="en-US" baseline="30000" dirty="0"/>
          </a:p>
        </p:txBody>
      </p:sp>
    </p:spTree>
    <p:extLst>
      <p:ext uri="{BB962C8B-B14F-4D97-AF65-F5344CB8AC3E}">
        <p14:creationId xmlns:p14="http://schemas.microsoft.com/office/powerpoint/2010/main" val="2215935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950"/>
            <a:ext cx="8229600" cy="1143000"/>
          </a:xfrm>
        </p:spPr>
        <p:txBody>
          <a:bodyPr>
            <a:noAutofit/>
          </a:bodyPr>
          <a:lstStyle/>
          <a:p>
            <a:r>
              <a:rPr lang="en-US" sz="5400" baseline="30000" dirty="0" smtClean="0"/>
              <a:t>C)       Chose the Most Appropriate Outline Format for You</a:t>
            </a:r>
            <a:br>
              <a:rPr lang="en-US" sz="5400" baseline="30000" dirty="0" smtClean="0"/>
            </a:br>
            <a:endParaRPr lang="en-US" sz="5400" dirty="0"/>
          </a:p>
        </p:txBody>
      </p:sp>
      <p:sp>
        <p:nvSpPr>
          <p:cNvPr id="3" name="Content Placeholder 2"/>
          <p:cNvSpPr>
            <a:spLocks noGrp="1"/>
          </p:cNvSpPr>
          <p:nvPr>
            <p:ph idx="1"/>
          </p:nvPr>
        </p:nvSpPr>
        <p:spPr/>
        <p:txBody>
          <a:bodyPr>
            <a:noAutofit/>
          </a:bodyPr>
          <a:lstStyle/>
          <a:p>
            <a:r>
              <a:rPr lang="en-US" sz="4800" baseline="30000" dirty="0"/>
              <a:t>C</a:t>
            </a:r>
            <a:r>
              <a:rPr lang="en-US" sz="4800" baseline="30000" dirty="0" smtClean="0"/>
              <a:t>hoose </a:t>
            </a:r>
            <a:r>
              <a:rPr lang="en-US" sz="4800" baseline="30000" dirty="0"/>
              <a:t>an outline format that is right for your learning style. There is no one format to use when outlining; there are a number of different styles. </a:t>
            </a:r>
            <a:endParaRPr lang="en-US" sz="4800" baseline="30000" dirty="0" smtClean="0"/>
          </a:p>
          <a:p>
            <a:endParaRPr lang="en-US" sz="4800" baseline="30000" dirty="0"/>
          </a:p>
          <a:p>
            <a:r>
              <a:rPr lang="en-US" sz="4800" baseline="30000" dirty="0" smtClean="0"/>
              <a:t>While </a:t>
            </a:r>
            <a:r>
              <a:rPr lang="en-US" sz="4800" baseline="30000" dirty="0"/>
              <a:t>you may be most familiar with the traditional outline format (e.g. a Roman numeral numbered list), do not be afraid to try other formats like charts, diagrams, or flash cards. </a:t>
            </a:r>
            <a:endParaRPr lang="en-US" sz="4800" baseline="30000" dirty="0" smtClean="0"/>
          </a:p>
        </p:txBody>
      </p:sp>
    </p:spTree>
    <p:extLst>
      <p:ext uri="{BB962C8B-B14F-4D97-AF65-F5344CB8AC3E}">
        <p14:creationId xmlns:p14="http://schemas.microsoft.com/office/powerpoint/2010/main" val="609320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310"/>
            <a:ext cx="8229600" cy="1143000"/>
          </a:xfrm>
        </p:spPr>
        <p:txBody>
          <a:bodyPr>
            <a:normAutofit fontScale="90000"/>
          </a:bodyPr>
          <a:lstStyle/>
          <a:p>
            <a:r>
              <a:rPr lang="en-US" sz="6000" b="1" dirty="0" smtClean="0"/>
              <a:t>Filling in the Details </a:t>
            </a:r>
            <a:r>
              <a:rPr lang="en-US" sz="6000" dirty="0" smtClean="0"/>
              <a:t/>
            </a:r>
            <a:br>
              <a:rPr lang="en-US" sz="6000" dirty="0" smtClean="0"/>
            </a:br>
            <a:endParaRPr lang="en-US" dirty="0"/>
          </a:p>
        </p:txBody>
      </p:sp>
      <p:sp>
        <p:nvSpPr>
          <p:cNvPr id="3" name="Content Placeholder 2"/>
          <p:cNvSpPr>
            <a:spLocks noGrp="1"/>
          </p:cNvSpPr>
          <p:nvPr>
            <p:ph idx="1"/>
          </p:nvPr>
        </p:nvSpPr>
        <p:spPr>
          <a:xfrm>
            <a:off x="457200" y="876536"/>
            <a:ext cx="8229600" cy="5249627"/>
          </a:xfrm>
        </p:spPr>
        <p:txBody>
          <a:bodyPr>
            <a:normAutofit fontScale="77500" lnSpcReduction="20000"/>
          </a:bodyPr>
          <a:lstStyle/>
          <a:p>
            <a:r>
              <a:rPr lang="en-US" dirty="0"/>
              <a:t>T</a:t>
            </a:r>
            <a:r>
              <a:rPr lang="en-US" dirty="0" smtClean="0"/>
              <a:t>hink </a:t>
            </a:r>
            <a:r>
              <a:rPr lang="en-US" dirty="0"/>
              <a:t>about any overarching themes that tie your main points </a:t>
            </a:r>
            <a:r>
              <a:rPr lang="en-US" dirty="0" smtClean="0"/>
              <a:t>together</a:t>
            </a:r>
          </a:p>
          <a:p>
            <a:endParaRPr lang="en-US" dirty="0"/>
          </a:p>
          <a:p>
            <a:r>
              <a:rPr lang="en-US" dirty="0" smtClean="0"/>
              <a:t>Use </a:t>
            </a:r>
            <a:r>
              <a:rPr lang="en-US" dirty="0"/>
              <a:t>your book, notes, study aids, and other materials for assistance. Your professor’s old exams can be useful tools because it can help you to focus on the material that your professor might test. </a:t>
            </a:r>
            <a:endParaRPr lang="en-US" dirty="0" smtClean="0"/>
          </a:p>
          <a:p>
            <a:endParaRPr lang="en-US" dirty="0"/>
          </a:p>
          <a:p>
            <a:r>
              <a:rPr lang="en-US" dirty="0" smtClean="0"/>
              <a:t>Give </a:t>
            </a:r>
            <a:r>
              <a:rPr lang="en-US" dirty="0"/>
              <a:t>yourself time to really think about all of this information because this is the part of the outlining process where most of your learning takes place. </a:t>
            </a:r>
            <a:endParaRPr lang="en-US" dirty="0" smtClean="0"/>
          </a:p>
          <a:p>
            <a:endParaRPr lang="en-US" dirty="0"/>
          </a:p>
          <a:p>
            <a:r>
              <a:rPr lang="en-US" dirty="0" smtClean="0"/>
              <a:t>From </a:t>
            </a:r>
            <a:r>
              <a:rPr lang="en-US" dirty="0"/>
              <a:t>the major sections, you can continue to put information in your outline that gets more and more specific. </a:t>
            </a:r>
            <a:endParaRPr lang="en-US" dirty="0" smtClean="0"/>
          </a:p>
          <a:p>
            <a:endParaRPr lang="en-US" dirty="0"/>
          </a:p>
        </p:txBody>
      </p:sp>
    </p:spTree>
    <p:extLst>
      <p:ext uri="{BB962C8B-B14F-4D97-AF65-F5344CB8AC3E}">
        <p14:creationId xmlns:p14="http://schemas.microsoft.com/office/powerpoint/2010/main" val="1713293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baseline="30000" dirty="0"/>
              <a:t>Using Your Finished Outline</a:t>
            </a:r>
          </a:p>
        </p:txBody>
      </p:sp>
      <p:sp>
        <p:nvSpPr>
          <p:cNvPr id="3" name="Content Placeholder 2"/>
          <p:cNvSpPr>
            <a:spLocks noGrp="1"/>
          </p:cNvSpPr>
          <p:nvPr>
            <p:ph idx="1"/>
          </p:nvPr>
        </p:nvSpPr>
        <p:spPr/>
        <p:txBody>
          <a:bodyPr>
            <a:normAutofit fontScale="85000" lnSpcReduction="20000"/>
          </a:bodyPr>
          <a:lstStyle/>
          <a:p>
            <a:r>
              <a:rPr lang="en-US" dirty="0"/>
              <a:t>If your exam is </a:t>
            </a:r>
            <a:r>
              <a:rPr lang="en-US" b="1" i="1" dirty="0"/>
              <a:t>closed book</a:t>
            </a:r>
            <a:r>
              <a:rPr lang="en-US" dirty="0"/>
              <a:t>, it is even more imperative that you know your outline. </a:t>
            </a:r>
            <a:endParaRPr lang="en-US" dirty="0" smtClean="0"/>
          </a:p>
          <a:p>
            <a:endParaRPr lang="en-US" dirty="0"/>
          </a:p>
          <a:p>
            <a:r>
              <a:rPr lang="en-US" dirty="0"/>
              <a:t>O</a:t>
            </a:r>
            <a:r>
              <a:rPr lang="en-US" dirty="0" smtClean="0"/>
              <a:t>utlining </a:t>
            </a:r>
            <a:r>
              <a:rPr lang="en-US" dirty="0"/>
              <a:t>for a course where you will have a closed book exam is useful because outlining is a learning tool. </a:t>
            </a:r>
            <a:endParaRPr lang="en-US" dirty="0" smtClean="0"/>
          </a:p>
          <a:p>
            <a:endParaRPr lang="en-US" dirty="0"/>
          </a:p>
          <a:p>
            <a:r>
              <a:rPr lang="en-US" dirty="0" smtClean="0"/>
              <a:t>Try </a:t>
            </a:r>
            <a:r>
              <a:rPr lang="en-US" dirty="0"/>
              <a:t>to read your outline over until you feel comfortable that you understand and have internalized all of the points. </a:t>
            </a:r>
            <a:endParaRPr lang="en-US" dirty="0" smtClean="0"/>
          </a:p>
          <a:p>
            <a:r>
              <a:rPr lang="en-US" dirty="0" smtClean="0"/>
              <a:t>Use </a:t>
            </a:r>
            <a:r>
              <a:rPr lang="en-US" dirty="0"/>
              <a:t>your outline to take some practice exams, but be sure to take at least one practice exam without it. </a:t>
            </a:r>
            <a:endParaRPr lang="en-US" dirty="0" smtClean="0"/>
          </a:p>
          <a:p>
            <a:endParaRPr lang="en-US" dirty="0"/>
          </a:p>
        </p:txBody>
      </p:sp>
    </p:spTree>
    <p:extLst>
      <p:ext uri="{BB962C8B-B14F-4D97-AF65-F5344CB8AC3E}">
        <p14:creationId xmlns:p14="http://schemas.microsoft.com/office/powerpoint/2010/main" val="3268807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6622"/>
            <a:ext cx="8229600" cy="1143000"/>
          </a:xfrm>
        </p:spPr>
        <p:txBody>
          <a:bodyPr>
            <a:normAutofit fontScale="90000"/>
          </a:bodyPr>
          <a:lstStyle/>
          <a:p>
            <a:r>
              <a:rPr lang="en-US" sz="7300" baseline="30000" dirty="0" smtClean="0"/>
              <a:t>Should you outline?</a:t>
            </a:r>
            <a:br>
              <a:rPr lang="en-US" sz="7300" baseline="30000" dirty="0" smtClean="0"/>
            </a:br>
            <a:endParaRPr lang="en-US" dirty="0"/>
          </a:p>
        </p:txBody>
      </p:sp>
      <p:sp>
        <p:nvSpPr>
          <p:cNvPr id="3" name="Content Placeholder 2"/>
          <p:cNvSpPr>
            <a:spLocks noGrp="1"/>
          </p:cNvSpPr>
          <p:nvPr>
            <p:ph idx="1"/>
          </p:nvPr>
        </p:nvSpPr>
        <p:spPr/>
        <p:txBody>
          <a:bodyPr>
            <a:noAutofit/>
          </a:bodyPr>
          <a:lstStyle/>
          <a:p>
            <a:r>
              <a:rPr lang="en-US" sz="5400" baseline="30000" dirty="0" smtClean="0"/>
              <a:t>For </a:t>
            </a:r>
            <a:r>
              <a:rPr lang="en-US" sz="5400" baseline="30000" dirty="0"/>
              <a:t>some students, learning comes from the act of retyping their class notes or by rereading notes from class and reflecting on the class discussion. </a:t>
            </a:r>
            <a:endParaRPr lang="en-US" sz="5400" baseline="30000" dirty="0" smtClean="0"/>
          </a:p>
          <a:p>
            <a:endParaRPr lang="en-US" sz="5400" baseline="30000" dirty="0"/>
          </a:p>
          <a:p>
            <a:r>
              <a:rPr lang="en-US" sz="5400" baseline="30000" dirty="0" smtClean="0"/>
              <a:t>You </a:t>
            </a:r>
            <a:r>
              <a:rPr lang="en-US" sz="5400" baseline="30000" dirty="0"/>
              <a:t>should assess your own learning style and decide whether outlining will be helpful for you.</a:t>
            </a:r>
          </a:p>
        </p:txBody>
      </p:sp>
    </p:spTree>
    <p:extLst>
      <p:ext uri="{BB962C8B-B14F-4D97-AF65-F5344CB8AC3E}">
        <p14:creationId xmlns:p14="http://schemas.microsoft.com/office/powerpoint/2010/main" val="414950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0846"/>
            <a:ext cx="8229600" cy="1143000"/>
          </a:xfrm>
        </p:spPr>
        <p:txBody>
          <a:bodyPr>
            <a:normAutofit fontScale="90000"/>
          </a:bodyPr>
          <a:lstStyle/>
          <a:p>
            <a:r>
              <a:rPr lang="en-US" sz="7300" baseline="30000" dirty="0" smtClean="0"/>
              <a:t>When should you start outlining?</a:t>
            </a:r>
            <a:br>
              <a:rPr lang="en-US" sz="7300" baseline="30000" dirty="0" smtClean="0"/>
            </a:br>
            <a:endParaRPr lang="en-US" dirty="0"/>
          </a:p>
        </p:txBody>
      </p:sp>
      <p:sp>
        <p:nvSpPr>
          <p:cNvPr id="3" name="Content Placeholder 2"/>
          <p:cNvSpPr>
            <a:spLocks noGrp="1"/>
          </p:cNvSpPr>
          <p:nvPr>
            <p:ph idx="1"/>
          </p:nvPr>
        </p:nvSpPr>
        <p:spPr>
          <a:xfrm>
            <a:off x="457200" y="876536"/>
            <a:ext cx="8229600" cy="5249627"/>
          </a:xfrm>
        </p:spPr>
        <p:txBody>
          <a:bodyPr>
            <a:normAutofit fontScale="92500"/>
          </a:bodyPr>
          <a:lstStyle/>
          <a:p>
            <a:r>
              <a:rPr lang="en-US" baseline="30000" dirty="0" smtClean="0"/>
              <a:t>Some </a:t>
            </a:r>
            <a:r>
              <a:rPr lang="en-US" baseline="30000" dirty="0"/>
              <a:t>students like to start outlining at the beginning of the semester as a method of review. They may begin outlining once the professor has finished discussing one section of the course syllabus. Other students begin once they are able to see the big picture </a:t>
            </a:r>
            <a:r>
              <a:rPr lang="en-US" baseline="30000" dirty="0" smtClean="0"/>
              <a:t>concepts </a:t>
            </a:r>
            <a:r>
              <a:rPr lang="en-US" baseline="30000" dirty="0"/>
              <a:t>of the course, which may cause them to begin outlining later in the course</a:t>
            </a:r>
            <a:r>
              <a:rPr lang="en-US" baseline="30000" dirty="0" smtClean="0"/>
              <a:t>.</a:t>
            </a:r>
          </a:p>
          <a:p>
            <a:endParaRPr lang="en-US" baseline="30000" dirty="0"/>
          </a:p>
          <a:p>
            <a:r>
              <a:rPr lang="en-US" baseline="30000" dirty="0" smtClean="0"/>
              <a:t> </a:t>
            </a:r>
            <a:r>
              <a:rPr lang="en-US" baseline="30000" dirty="0"/>
              <a:t>They begin once they can predict where the course is going or once they have a sound understanding of what the course has already covered. Some students use the outlining process as a comparison tool; they begin outlining at the beginning of the semester and look at their reading notes and draft portions of their outline before class to compare their outline with what is covered in class</a:t>
            </a:r>
            <a:r>
              <a:rPr lang="en-US" baseline="30000" dirty="0" smtClean="0"/>
              <a:t>.</a:t>
            </a:r>
          </a:p>
          <a:p>
            <a:endParaRPr lang="en-US" baseline="30000" dirty="0"/>
          </a:p>
          <a:p>
            <a:r>
              <a:rPr lang="en-US" baseline="30000" dirty="0"/>
              <a:t>When deciding when to begin outlining, you should consider how many exams you have to prepare for and whether you will be outlining for each. Your time constraints may guide </a:t>
            </a:r>
            <a:r>
              <a:rPr lang="en-US" baseline="30000" dirty="0" smtClean="0"/>
              <a:t>your</a:t>
            </a:r>
            <a:endParaRPr lang="en-US" dirty="0"/>
          </a:p>
        </p:txBody>
      </p:sp>
    </p:spTree>
    <p:extLst>
      <p:ext uri="{BB962C8B-B14F-4D97-AF65-F5344CB8AC3E}">
        <p14:creationId xmlns:p14="http://schemas.microsoft.com/office/powerpoint/2010/main" val="1321082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966"/>
            <a:ext cx="8229600" cy="1143000"/>
          </a:xfrm>
        </p:spPr>
        <p:txBody>
          <a:bodyPr>
            <a:normAutofit fontScale="90000"/>
          </a:bodyPr>
          <a:lstStyle/>
          <a:p>
            <a:r>
              <a:rPr lang="en-US" dirty="0" smtClean="0"/>
              <a:t>How long should your outline be and how long should it take?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Your </a:t>
            </a:r>
            <a:r>
              <a:rPr lang="en-US" dirty="0"/>
              <a:t>outline should be long enough to convey all of the information that you should know for the exam. </a:t>
            </a:r>
            <a:endParaRPr lang="en-US" dirty="0" smtClean="0"/>
          </a:p>
          <a:p>
            <a:endParaRPr lang="en-US" dirty="0"/>
          </a:p>
          <a:p>
            <a:r>
              <a:rPr lang="en-US" dirty="0" smtClean="0"/>
              <a:t>The </a:t>
            </a:r>
            <a:r>
              <a:rPr lang="en-US" dirty="0"/>
              <a:t>depth of the information that you should include in your outline should mirror the amount of information that your professor has covered in class or assigned in reading. When you are filling in information on a particular topic in your outline, you might consider how much time your professor devoted to covering that material. </a:t>
            </a:r>
            <a:endParaRPr lang="en-US" dirty="0" smtClean="0"/>
          </a:p>
          <a:p>
            <a:endParaRPr lang="en-US" dirty="0"/>
          </a:p>
          <a:p>
            <a:r>
              <a:rPr lang="en-US" dirty="0" smtClean="0"/>
              <a:t>Preparing </a:t>
            </a:r>
            <a:r>
              <a:rPr lang="en-US" dirty="0"/>
              <a:t>your outline should take you as long as it takes to learn all of that information. You may be able prepare an outline in one day by using a model outline and typing information from it. And while you may learn by reviewing just that, you will likely learn much more if spend a week or two preparing your outline and carefully considering and reviewing each piece of information that you include in it. </a:t>
            </a:r>
            <a:endParaRPr lang="en-US" dirty="0" smtClean="0"/>
          </a:p>
          <a:p>
            <a:endParaRPr lang="en-US" dirty="0"/>
          </a:p>
        </p:txBody>
      </p:sp>
    </p:spTree>
    <p:extLst>
      <p:ext uri="{BB962C8B-B14F-4D97-AF65-F5344CB8AC3E}">
        <p14:creationId xmlns:p14="http://schemas.microsoft.com/office/powerpoint/2010/main" val="4277822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518"/>
            <a:ext cx="8229600" cy="1143000"/>
          </a:xfrm>
        </p:spPr>
        <p:txBody>
          <a:bodyPr>
            <a:normAutofit fontScale="90000"/>
          </a:bodyPr>
          <a:lstStyle/>
          <a:p>
            <a:r>
              <a:rPr lang="en-US" dirty="0" smtClean="0"/>
              <a:t>When should you be done and how do you know when you are done?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t>
            </a:r>
            <a:r>
              <a:rPr lang="en-US" dirty="0"/>
              <a:t>is no magical day to be done with the outline; you are done outlining when you have carefully considered and sifted all of the information that relates to each of your main point headings</a:t>
            </a:r>
            <a:r>
              <a:rPr lang="en-US" dirty="0" smtClean="0"/>
              <a:t>.</a:t>
            </a:r>
          </a:p>
          <a:p>
            <a:endParaRPr lang="en-US"/>
          </a:p>
          <a:p>
            <a:r>
              <a:rPr lang="en-US" smtClean="0"/>
              <a:t> </a:t>
            </a:r>
            <a:r>
              <a:rPr lang="en-US" dirty="0"/>
              <a:t>Some students will be outlining right up until the day of the exam. Ideally, you will want to finish outlining with enough time that you can read over your outline a couple of times, create a shorter outline, and take a few practice exams using your outlines. </a:t>
            </a:r>
            <a:endParaRPr lang="en-US" dirty="0" smtClean="0"/>
          </a:p>
          <a:p>
            <a:endParaRPr lang="en-US" dirty="0"/>
          </a:p>
        </p:txBody>
      </p:sp>
    </p:spTree>
    <p:extLst>
      <p:ext uri="{BB962C8B-B14F-4D97-AF65-F5344CB8AC3E}">
        <p14:creationId xmlns:p14="http://schemas.microsoft.com/office/powerpoint/2010/main" val="387078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Outlining? </a:t>
            </a:r>
            <a:endParaRPr lang="en-US" dirty="0"/>
          </a:p>
        </p:txBody>
      </p:sp>
      <p:sp>
        <p:nvSpPr>
          <p:cNvPr id="3" name="Content Placeholder 2"/>
          <p:cNvSpPr>
            <a:spLocks noGrp="1"/>
          </p:cNvSpPr>
          <p:nvPr>
            <p:ph idx="1"/>
          </p:nvPr>
        </p:nvSpPr>
        <p:spPr>
          <a:xfrm>
            <a:off x="457200" y="1216418"/>
            <a:ext cx="8229600" cy="4909746"/>
          </a:xfrm>
        </p:spPr>
        <p:txBody>
          <a:bodyPr>
            <a:normAutofit lnSpcReduction="10000"/>
          </a:bodyPr>
          <a:lstStyle/>
          <a:p>
            <a:r>
              <a:rPr lang="en-US" baseline="30000" dirty="0" smtClean="0"/>
              <a:t> </a:t>
            </a:r>
            <a:r>
              <a:rPr lang="en-US" sz="4000" baseline="30000" dirty="0" smtClean="0"/>
              <a:t>Ensure </a:t>
            </a:r>
            <a:r>
              <a:rPr lang="en-US" sz="4000" baseline="30000" dirty="0"/>
              <a:t>that you review </a:t>
            </a:r>
            <a:r>
              <a:rPr lang="en-US" sz="4000" baseline="30000" dirty="0" smtClean="0"/>
              <a:t> </a:t>
            </a:r>
            <a:r>
              <a:rPr lang="en-US" sz="4000" baseline="30000" dirty="0"/>
              <a:t>material from the entire semester</a:t>
            </a:r>
            <a:r>
              <a:rPr lang="en-US" sz="4000" baseline="30000" dirty="0" smtClean="0"/>
              <a:t>.</a:t>
            </a:r>
          </a:p>
          <a:p>
            <a:endParaRPr lang="en-US" sz="4000" baseline="30000" dirty="0"/>
          </a:p>
          <a:p>
            <a:r>
              <a:rPr lang="en-US" sz="4000" baseline="30000" dirty="0" smtClean="0"/>
              <a:t> Highlights gaps </a:t>
            </a:r>
            <a:r>
              <a:rPr lang="en-US" sz="4000" baseline="30000" dirty="0"/>
              <a:t>in your class notes or weaknesses in your grasp of </a:t>
            </a:r>
            <a:r>
              <a:rPr lang="en-US" sz="4000" baseline="30000" dirty="0" smtClean="0"/>
              <a:t>concepts.</a:t>
            </a:r>
          </a:p>
          <a:p>
            <a:endParaRPr lang="en-US" sz="4000" baseline="30000" dirty="0"/>
          </a:p>
          <a:p>
            <a:r>
              <a:rPr lang="en-US" sz="4000" baseline="30000" dirty="0" smtClean="0"/>
              <a:t> Enables </a:t>
            </a:r>
            <a:r>
              <a:rPr lang="en-US" sz="4000" baseline="30000" dirty="0"/>
              <a:t>you to see the “big picture” of </a:t>
            </a:r>
            <a:r>
              <a:rPr lang="en-US" sz="4000" baseline="30000" dirty="0" smtClean="0"/>
              <a:t>the</a:t>
            </a:r>
          </a:p>
          <a:p>
            <a:endParaRPr lang="en-US" sz="4000" baseline="30000" dirty="0"/>
          </a:p>
          <a:p>
            <a:r>
              <a:rPr lang="en-US" sz="4000" baseline="30000" dirty="0"/>
              <a:t>P</a:t>
            </a:r>
            <a:r>
              <a:rPr lang="en-US" sz="4000" baseline="30000" dirty="0" smtClean="0"/>
              <a:t>ersonal outlines </a:t>
            </a:r>
            <a:r>
              <a:rPr lang="en-US" sz="4000" baseline="30000" dirty="0"/>
              <a:t>offer you the chance to “own” the material and organize it in the manner most accessible to you.</a:t>
            </a:r>
          </a:p>
        </p:txBody>
      </p:sp>
    </p:spTree>
    <p:extLst>
      <p:ext uri="{BB962C8B-B14F-4D97-AF65-F5344CB8AC3E}">
        <p14:creationId xmlns:p14="http://schemas.microsoft.com/office/powerpoint/2010/main" val="21464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4814"/>
            <a:ext cx="8229600" cy="530344"/>
          </a:xfrm>
        </p:spPr>
        <p:txBody>
          <a:bodyPr>
            <a:noAutofit/>
          </a:bodyPr>
          <a:lstStyle/>
          <a:p>
            <a:r>
              <a:rPr lang="en-US" sz="6600" b="1" baseline="30000" dirty="0" smtClean="0"/>
              <a:t>Getting Started</a:t>
            </a:r>
            <a:br>
              <a:rPr lang="en-US" sz="6600" b="1" baseline="30000" dirty="0" smtClean="0"/>
            </a:br>
            <a:r>
              <a:rPr lang="en-US" sz="6600" b="1" baseline="30000" dirty="0" smtClean="0"/>
              <a:t/>
            </a:r>
            <a:br>
              <a:rPr lang="en-US" sz="6600" b="1" baseline="30000" dirty="0" smtClean="0"/>
            </a:br>
            <a:endParaRPr lang="en-US" sz="6600" dirty="0"/>
          </a:p>
        </p:txBody>
      </p:sp>
      <p:sp>
        <p:nvSpPr>
          <p:cNvPr id="3" name="Content Placeholder 2"/>
          <p:cNvSpPr>
            <a:spLocks noGrp="1"/>
          </p:cNvSpPr>
          <p:nvPr>
            <p:ph idx="1"/>
          </p:nvPr>
        </p:nvSpPr>
        <p:spPr/>
        <p:txBody>
          <a:bodyPr/>
          <a:lstStyle/>
          <a:p>
            <a:r>
              <a:rPr lang="en-US" baseline="30000" dirty="0" smtClean="0"/>
              <a:t>Choose the right materials to help you</a:t>
            </a:r>
          </a:p>
          <a:p>
            <a:pPr marL="0" indent="0">
              <a:buNone/>
            </a:pPr>
            <a:endParaRPr lang="en-US" baseline="30000" dirty="0" smtClean="0"/>
          </a:p>
          <a:p>
            <a:r>
              <a:rPr lang="en-US" baseline="30000" dirty="0" smtClean="0"/>
              <a:t> Begin by gathering all of your course materials. </a:t>
            </a:r>
          </a:p>
          <a:p>
            <a:endParaRPr lang="en-US" baseline="30000" dirty="0"/>
          </a:p>
          <a:p>
            <a:r>
              <a:rPr lang="en-US" baseline="30000" dirty="0"/>
              <a:t>S</a:t>
            </a:r>
            <a:r>
              <a:rPr lang="en-US" baseline="30000" dirty="0" smtClean="0"/>
              <a:t>hould </a:t>
            </a:r>
            <a:r>
              <a:rPr lang="en-US" baseline="30000" dirty="0"/>
              <a:t>include your course book and your notes from reading and class. </a:t>
            </a:r>
          </a:p>
          <a:p>
            <a:endParaRPr lang="en-US" baseline="30000" dirty="0" smtClean="0"/>
          </a:p>
          <a:p>
            <a:r>
              <a:rPr lang="en-US" baseline="30000" dirty="0" smtClean="0"/>
              <a:t>May also </a:t>
            </a:r>
            <a:r>
              <a:rPr lang="en-US" baseline="30000" dirty="0"/>
              <a:t>include other materials like your professor’s handouts, commercial study aids, and model outlines.</a:t>
            </a:r>
          </a:p>
        </p:txBody>
      </p:sp>
    </p:spTree>
    <p:extLst>
      <p:ext uri="{BB962C8B-B14F-4D97-AF65-F5344CB8AC3E}">
        <p14:creationId xmlns:p14="http://schemas.microsoft.com/office/powerpoint/2010/main" val="3419121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Outlines </a:t>
            </a:r>
            <a:endParaRPr lang="en-US" dirty="0"/>
          </a:p>
        </p:txBody>
      </p:sp>
      <p:sp>
        <p:nvSpPr>
          <p:cNvPr id="3" name="Content Placeholder 2"/>
          <p:cNvSpPr>
            <a:spLocks noGrp="1"/>
          </p:cNvSpPr>
          <p:nvPr>
            <p:ph idx="1"/>
          </p:nvPr>
        </p:nvSpPr>
        <p:spPr/>
        <p:txBody>
          <a:bodyPr/>
          <a:lstStyle/>
          <a:p>
            <a:r>
              <a:rPr lang="en-US" dirty="0"/>
              <a:t>A model outline is an outline that someone else made for the same class and the same professor, in a previous year. </a:t>
            </a:r>
            <a:endParaRPr lang="en-US" dirty="0" smtClean="0"/>
          </a:p>
          <a:p>
            <a:endParaRPr lang="en-US" dirty="0"/>
          </a:p>
          <a:p>
            <a:r>
              <a:rPr lang="en-US" dirty="0" smtClean="0"/>
              <a:t>To </a:t>
            </a:r>
            <a:r>
              <a:rPr lang="en-US" dirty="0"/>
              <a:t>find a model outline, use your resources; on campus, contact friends, peer </a:t>
            </a:r>
            <a:r>
              <a:rPr lang="en-US" dirty="0" smtClean="0"/>
              <a:t>advisors.</a:t>
            </a:r>
            <a:endParaRPr lang="en-US" dirty="0"/>
          </a:p>
        </p:txBody>
      </p:sp>
    </p:spTree>
    <p:extLst>
      <p:ext uri="{BB962C8B-B14F-4D97-AF65-F5344CB8AC3E}">
        <p14:creationId xmlns:p14="http://schemas.microsoft.com/office/powerpoint/2010/main" val="414835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4510"/>
            <a:ext cx="8229600" cy="1143000"/>
          </a:xfrm>
        </p:spPr>
        <p:txBody>
          <a:bodyPr>
            <a:normAutofit fontScale="90000"/>
          </a:bodyPr>
          <a:lstStyle/>
          <a:p>
            <a:r>
              <a:rPr lang="en-US" sz="6700" baseline="30000" dirty="0" smtClean="0"/>
              <a:t> Create the Framework for Your Outline</a:t>
            </a:r>
            <a:br>
              <a:rPr lang="en-US" sz="6700" baseline="30000" dirty="0" smtClean="0"/>
            </a:br>
            <a:endParaRPr lang="en-US" dirty="0"/>
          </a:p>
        </p:txBody>
      </p:sp>
      <p:sp>
        <p:nvSpPr>
          <p:cNvPr id="3" name="Content Placeholder 2"/>
          <p:cNvSpPr>
            <a:spLocks noGrp="1"/>
          </p:cNvSpPr>
          <p:nvPr>
            <p:ph idx="1"/>
          </p:nvPr>
        </p:nvSpPr>
        <p:spPr>
          <a:xfrm>
            <a:off x="457200" y="1287968"/>
            <a:ext cx="8229600" cy="4981300"/>
          </a:xfrm>
        </p:spPr>
        <p:txBody>
          <a:bodyPr>
            <a:noAutofit/>
          </a:bodyPr>
          <a:lstStyle/>
          <a:p>
            <a:r>
              <a:rPr lang="en-US" sz="4000" baseline="30000" dirty="0" smtClean="0"/>
              <a:t>Organizing </a:t>
            </a:r>
            <a:r>
              <a:rPr lang="en-US" sz="4000" baseline="30000" dirty="0"/>
              <a:t>a structure before you begin to write may help you to see the big picture of the course and to discover any class notes you may be missing. </a:t>
            </a:r>
            <a:endParaRPr lang="en-US" sz="4000" baseline="30000" dirty="0" smtClean="0"/>
          </a:p>
          <a:p>
            <a:endParaRPr lang="en-US" sz="4000" baseline="30000" dirty="0"/>
          </a:p>
          <a:p>
            <a:r>
              <a:rPr lang="en-US" sz="4000" baseline="30000" dirty="0"/>
              <a:t>W</a:t>
            </a:r>
            <a:r>
              <a:rPr lang="en-US" sz="4000" baseline="30000" dirty="0" smtClean="0"/>
              <a:t>rite </a:t>
            </a:r>
            <a:r>
              <a:rPr lang="en-US" sz="4000" baseline="30000" dirty="0"/>
              <a:t>down the main points or sections of your outline before filling in any detail from your notes. Your main points should be broad, general points</a:t>
            </a:r>
            <a:r>
              <a:rPr lang="en-US" sz="4000" baseline="30000" dirty="0" smtClean="0"/>
              <a:t>.</a:t>
            </a:r>
          </a:p>
          <a:p>
            <a:endParaRPr lang="en-US" sz="4000" baseline="30000" dirty="0"/>
          </a:p>
          <a:p>
            <a:r>
              <a:rPr lang="en-US" sz="4000" baseline="30000" dirty="0"/>
              <a:t>C</a:t>
            </a:r>
            <a:r>
              <a:rPr lang="en-US" sz="4000" baseline="30000" dirty="0" smtClean="0"/>
              <a:t>an </a:t>
            </a:r>
            <a:r>
              <a:rPr lang="en-US" sz="4000" baseline="30000" dirty="0"/>
              <a:t>be ordered in a variety of ways, such as: your understanding of the material, the manner in which the material was presented, or any other order that makes sense to you.</a:t>
            </a:r>
            <a:endParaRPr lang="en-US" sz="4000" dirty="0"/>
          </a:p>
        </p:txBody>
      </p:sp>
    </p:spTree>
    <p:extLst>
      <p:ext uri="{BB962C8B-B14F-4D97-AF65-F5344CB8AC3E}">
        <p14:creationId xmlns:p14="http://schemas.microsoft.com/office/powerpoint/2010/main" val="2780565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518"/>
            <a:ext cx="8229600" cy="1143000"/>
          </a:xfrm>
        </p:spPr>
        <p:txBody>
          <a:bodyPr>
            <a:normAutofit fontScale="90000"/>
          </a:bodyPr>
          <a:lstStyle/>
          <a:p>
            <a:r>
              <a:rPr lang="en-US" dirty="0" smtClean="0"/>
              <a:t>A)   Determine the Main Points of Your Framework </a:t>
            </a:r>
            <a:br>
              <a:rPr lang="en-US" dirty="0" smtClean="0"/>
            </a:br>
            <a:endParaRPr lang="en-US" dirty="0"/>
          </a:p>
        </p:txBody>
      </p:sp>
      <p:sp>
        <p:nvSpPr>
          <p:cNvPr id="3" name="Content Placeholder 2"/>
          <p:cNvSpPr>
            <a:spLocks noGrp="1"/>
          </p:cNvSpPr>
          <p:nvPr>
            <p:ph idx="1"/>
          </p:nvPr>
        </p:nvSpPr>
        <p:spPr/>
        <p:txBody>
          <a:bodyPr>
            <a:normAutofit/>
          </a:bodyPr>
          <a:lstStyle/>
          <a:p>
            <a:r>
              <a:rPr lang="en-US" sz="4000" dirty="0" smtClean="0"/>
              <a:t>You </a:t>
            </a:r>
            <a:r>
              <a:rPr lang="en-US" sz="4000" dirty="0"/>
              <a:t>can determine the main points that will become the framework of the outline by using different methods. </a:t>
            </a:r>
            <a:endParaRPr lang="en-US" sz="4000" dirty="0" smtClean="0"/>
          </a:p>
          <a:p>
            <a:pPr marL="0" indent="0">
              <a:buNone/>
            </a:pPr>
            <a:endParaRPr lang="en-US" dirty="0" smtClean="0"/>
          </a:p>
          <a:p>
            <a:endParaRPr lang="en-US" dirty="0"/>
          </a:p>
        </p:txBody>
      </p:sp>
    </p:spTree>
    <p:extLst>
      <p:ext uri="{BB962C8B-B14F-4D97-AF65-F5344CB8AC3E}">
        <p14:creationId xmlns:p14="http://schemas.microsoft.com/office/powerpoint/2010/main" val="86342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1</a:t>
            </a:r>
            <a:br>
              <a:rPr lang="en-US" dirty="0" smtClean="0"/>
            </a:br>
            <a:r>
              <a:rPr lang="en-US" b="1" i="1" dirty="0" smtClean="0"/>
              <a:t>use your course syllabus </a:t>
            </a:r>
            <a:endParaRPr lang="en-US" dirty="0"/>
          </a:p>
        </p:txBody>
      </p:sp>
      <p:sp>
        <p:nvSpPr>
          <p:cNvPr id="3" name="Content Placeholder 2"/>
          <p:cNvSpPr>
            <a:spLocks noGrp="1"/>
          </p:cNvSpPr>
          <p:nvPr>
            <p:ph idx="1"/>
          </p:nvPr>
        </p:nvSpPr>
        <p:spPr/>
        <p:txBody>
          <a:bodyPr/>
          <a:lstStyle/>
          <a:p>
            <a:r>
              <a:rPr lang="en-US" dirty="0" smtClean="0"/>
              <a:t>Some professors give a syllabi organized in the exact manner that you learned the material.</a:t>
            </a:r>
          </a:p>
          <a:p>
            <a:endParaRPr lang="en-US" dirty="0"/>
          </a:p>
          <a:p>
            <a:r>
              <a:rPr lang="en-US" dirty="0" smtClean="0"/>
              <a:t> </a:t>
            </a:r>
            <a:r>
              <a:rPr lang="en-US" dirty="0"/>
              <a:t>I</a:t>
            </a:r>
            <a:r>
              <a:rPr lang="en-US" dirty="0" smtClean="0"/>
              <a:t>f the way the material was presented in class seems awkward to you, feel free to use another approach. </a:t>
            </a:r>
          </a:p>
          <a:p>
            <a:pPr marL="0" indent="0">
              <a:buNone/>
            </a:pPr>
            <a:endParaRPr lang="en-US" dirty="0"/>
          </a:p>
        </p:txBody>
      </p:sp>
    </p:spTree>
    <p:extLst>
      <p:ext uri="{BB962C8B-B14F-4D97-AF65-F5344CB8AC3E}">
        <p14:creationId xmlns:p14="http://schemas.microsoft.com/office/powerpoint/2010/main" val="2488223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4510"/>
            <a:ext cx="8229600" cy="1143000"/>
          </a:xfrm>
        </p:spPr>
        <p:txBody>
          <a:bodyPr>
            <a:noAutofit/>
          </a:bodyPr>
          <a:lstStyle/>
          <a:p>
            <a:r>
              <a:rPr lang="en-US" sz="5400" dirty="0" smtClean="0"/>
              <a:t>Method 2</a:t>
            </a:r>
            <a:br>
              <a:rPr lang="en-US" sz="5400" dirty="0" smtClean="0"/>
            </a:br>
            <a:r>
              <a:rPr lang="en-US" sz="5400" b="1" i="1" baseline="30000" dirty="0" smtClean="0"/>
              <a:t>use your textbook</a:t>
            </a:r>
            <a:r>
              <a:rPr lang="en-US" sz="5400" dirty="0" smtClean="0"/>
              <a:t/>
            </a:r>
            <a:br>
              <a:rPr lang="en-US" sz="5400" dirty="0" smtClean="0"/>
            </a:br>
            <a:endParaRPr lang="en-US" sz="5400" dirty="0"/>
          </a:p>
        </p:txBody>
      </p:sp>
      <p:sp>
        <p:nvSpPr>
          <p:cNvPr id="3" name="Content Placeholder 2"/>
          <p:cNvSpPr>
            <a:spLocks noGrp="1"/>
          </p:cNvSpPr>
          <p:nvPr>
            <p:ph idx="1"/>
          </p:nvPr>
        </p:nvSpPr>
        <p:spPr>
          <a:xfrm>
            <a:off x="457200" y="1868520"/>
            <a:ext cx="8229600" cy="4525963"/>
          </a:xfrm>
        </p:spPr>
        <p:txBody>
          <a:bodyPr>
            <a:normAutofit/>
          </a:bodyPr>
          <a:lstStyle/>
          <a:p>
            <a:r>
              <a:rPr lang="en-US" sz="5400" baseline="30000" dirty="0" smtClean="0"/>
              <a:t>. </a:t>
            </a:r>
            <a:r>
              <a:rPr lang="en-US" sz="5400" baseline="30000" dirty="0"/>
              <a:t>You can use the table of contents of your book and use those main headings that you discussed in class or were assigned for reading to fill in your framework.</a:t>
            </a:r>
            <a:endParaRPr lang="en-US" sz="5400" dirty="0"/>
          </a:p>
        </p:txBody>
      </p:sp>
    </p:spTree>
    <p:extLst>
      <p:ext uri="{BB962C8B-B14F-4D97-AF65-F5344CB8AC3E}">
        <p14:creationId xmlns:p14="http://schemas.microsoft.com/office/powerpoint/2010/main" val="60190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12453" cy="709229"/>
          </a:xfrm>
        </p:spPr>
        <p:txBody>
          <a:bodyPr>
            <a:normAutofit fontScale="90000"/>
          </a:bodyPr>
          <a:lstStyle/>
          <a:p>
            <a:r>
              <a:rPr lang="en-US" dirty="0" smtClean="0"/>
              <a:t>Method 3</a:t>
            </a:r>
            <a:br>
              <a:rPr lang="en-US" dirty="0" smtClean="0"/>
            </a:br>
            <a:r>
              <a:rPr lang="en-US" b="1" i="1" dirty="0" smtClean="0"/>
              <a:t>use your brain</a:t>
            </a:r>
            <a:endParaRPr lang="en-US" dirty="0"/>
          </a:p>
        </p:txBody>
      </p:sp>
      <p:sp>
        <p:nvSpPr>
          <p:cNvPr id="3" name="Content Placeholder 2"/>
          <p:cNvSpPr>
            <a:spLocks noGrp="1"/>
          </p:cNvSpPr>
          <p:nvPr>
            <p:ph idx="1"/>
          </p:nvPr>
        </p:nvSpPr>
        <p:spPr>
          <a:xfrm>
            <a:off x="160970" y="644000"/>
            <a:ext cx="8817588" cy="5731024"/>
          </a:xfrm>
        </p:spPr>
        <p:txBody>
          <a:bodyPr>
            <a:normAutofit fontScale="92500" lnSpcReduction="20000"/>
          </a:bodyPr>
          <a:lstStyle/>
          <a:p>
            <a:endParaRPr lang="en-US" dirty="0"/>
          </a:p>
          <a:p>
            <a:r>
              <a:rPr lang="en-US" dirty="0" smtClean="0"/>
              <a:t>Your </a:t>
            </a:r>
            <a:r>
              <a:rPr lang="en-US" dirty="0"/>
              <a:t>own knowledge and understanding is the best tool to help create your outline. Think about the course material, and determine how it makes the most sense to you. </a:t>
            </a:r>
            <a:endParaRPr lang="en-US" dirty="0" smtClean="0"/>
          </a:p>
          <a:p>
            <a:endParaRPr lang="en-US" dirty="0"/>
          </a:p>
          <a:p>
            <a:r>
              <a:rPr lang="en-US" dirty="0" smtClean="0"/>
              <a:t>This </a:t>
            </a:r>
            <a:r>
              <a:rPr lang="en-US" dirty="0"/>
              <a:t>method is </a:t>
            </a:r>
            <a:r>
              <a:rPr lang="en-US" dirty="0" smtClean="0"/>
              <a:t>the </a:t>
            </a:r>
            <a:r>
              <a:rPr lang="en-US" dirty="0"/>
              <a:t>best way for you to internalize and process all of the material during your review, but it may take the longest time. </a:t>
            </a:r>
            <a:endParaRPr lang="en-US" dirty="0" smtClean="0"/>
          </a:p>
          <a:p>
            <a:pPr marL="0" indent="0">
              <a:buNone/>
            </a:pPr>
            <a:endParaRPr lang="en-US" dirty="0" smtClean="0"/>
          </a:p>
          <a:p>
            <a:r>
              <a:rPr lang="en-US" dirty="0" smtClean="0"/>
              <a:t>If you </a:t>
            </a:r>
            <a:r>
              <a:rPr lang="en-US" dirty="0"/>
              <a:t>find that you are suffering from writer’s block </a:t>
            </a:r>
            <a:r>
              <a:rPr lang="en-US" dirty="0" smtClean="0"/>
              <a:t>try </a:t>
            </a:r>
            <a:r>
              <a:rPr lang="en-US" dirty="0"/>
              <a:t>one of the other methods so that you can get started. </a:t>
            </a:r>
            <a:endParaRPr lang="en-US" dirty="0" smtClean="0"/>
          </a:p>
          <a:p>
            <a:endParaRPr lang="en-US" dirty="0"/>
          </a:p>
        </p:txBody>
      </p:sp>
    </p:spTree>
    <p:extLst>
      <p:ext uri="{BB962C8B-B14F-4D97-AF65-F5344CB8AC3E}">
        <p14:creationId xmlns:p14="http://schemas.microsoft.com/office/powerpoint/2010/main" val="868605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TotalTime>
  <Words>1288</Words>
  <Application>Microsoft Macintosh PowerPoint</Application>
  <PresentationFormat>On-screen Show (4:3)</PresentationFormat>
  <Paragraphs>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OUTLINING TIPS AND TECHNIQUES FOR CLASS  </vt:lpstr>
      <vt:lpstr>Why Outlining? </vt:lpstr>
      <vt:lpstr>Getting Started  </vt:lpstr>
      <vt:lpstr>Model Outlines </vt:lpstr>
      <vt:lpstr> Create the Framework for Your Outline </vt:lpstr>
      <vt:lpstr>A)   Determine the Main Points of Your Framework  </vt:lpstr>
      <vt:lpstr>Method 1 use your course syllabus </vt:lpstr>
      <vt:lpstr>Method 2 use your textbook </vt:lpstr>
      <vt:lpstr>Method 3 use your brain</vt:lpstr>
      <vt:lpstr>B)      Organize Your Framework </vt:lpstr>
      <vt:lpstr>C)       Chose the Most Appropriate Outline Format for You </vt:lpstr>
      <vt:lpstr>Filling in the Details  </vt:lpstr>
      <vt:lpstr>Using Your Finished Outline</vt:lpstr>
      <vt:lpstr>Should you outline? </vt:lpstr>
      <vt:lpstr>When should you start outlining? </vt:lpstr>
      <vt:lpstr>How long should your outline be and how long should it take?  </vt:lpstr>
      <vt:lpstr>When should you be done and how do you know when you are done?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OUTLINING TIPS AND TECHNIQUES FOR CLASS  </dc:title>
  <dc:creator>Matt Bauman</dc:creator>
  <cp:lastModifiedBy>Matt Bauman</cp:lastModifiedBy>
  <cp:revision>6</cp:revision>
  <dcterms:created xsi:type="dcterms:W3CDTF">2017-10-18T01:49:43Z</dcterms:created>
  <dcterms:modified xsi:type="dcterms:W3CDTF">2017-10-18T02:52:35Z</dcterms:modified>
</cp:coreProperties>
</file>