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6" r:id="rId3"/>
    <p:sldId id="316" r:id="rId4"/>
    <p:sldId id="298" r:id="rId5"/>
    <p:sldId id="300" r:id="rId6"/>
    <p:sldId id="301" r:id="rId7"/>
    <p:sldId id="299" r:id="rId8"/>
    <p:sldId id="302" r:id="rId9"/>
    <p:sldId id="303" r:id="rId10"/>
    <p:sldId id="304" r:id="rId11"/>
    <p:sldId id="305" r:id="rId12"/>
    <p:sldId id="315" r:id="rId13"/>
    <p:sldId id="306" r:id="rId14"/>
    <p:sldId id="307" r:id="rId15"/>
    <p:sldId id="308" r:id="rId16"/>
    <p:sldId id="309" r:id="rId17"/>
    <p:sldId id="310" r:id="rId18"/>
    <p:sldId id="311" r:id="rId19"/>
    <p:sldId id="312" r:id="rId20"/>
    <p:sldId id="313" r:id="rId21"/>
    <p:sldId id="314" r:id="rId22"/>
    <p:sldId id="317" r:id="rId23"/>
    <p:sldId id="318" r:id="rId24"/>
    <p:sldId id="319" r:id="rId25"/>
    <p:sldId id="320" r:id="rId26"/>
    <p:sldId id="32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5274" autoAdjust="0"/>
  </p:normalViewPr>
  <p:slideViewPr>
    <p:cSldViewPr snapToGrid="0">
      <p:cViewPr varScale="1">
        <p:scale>
          <a:sx n="76" d="100"/>
          <a:sy n="76" d="100"/>
        </p:scale>
        <p:origin x="-304" y="-104"/>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9/20/17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9/20/17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9/20/17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9/20/17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9/20/17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9/20/17</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5" Type="http://schemas.openxmlformats.org/officeDocument/2006/relationships/image" Target="../media/image1.png"/><Relationship Id="rId1" Type="http://schemas.microsoft.com/office/2007/relationships/media" Target="file:///\\SH\VOL1\USERS\TEACHERS\HAYESM\Music\The%2520Simpsons%2520-%2520The%2520Simpsons%2520Theme%2520Song.mp3" TargetMode="External"/><Relationship Id="rId2" Type="http://schemas.openxmlformats.org/officeDocument/2006/relationships/audio" Target="file:///\\SH\VOL1\USERS\TEACHERS\HAYESM\Music\The%2520Simpsons%2520-%2520The%2520Simpsons%2520Theme%2520Song.mp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1</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Common Assessment Review</a:t>
            </a:r>
          </a:p>
          <a:p>
            <a:r>
              <a:rPr lang="en-US" dirty="0" smtClean="0"/>
              <a:t>Basic Biological Principles</a:t>
            </a:r>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Prokaryotic &amp; Eukaryotic Cells</a:t>
            </a:r>
            <a:endParaRPr lang="en-US" b="1" dirty="0">
              <a:latin typeface="Comic Sans MS" panose="030F0702030302020204" pitchFamily="66" charset="0"/>
            </a:endParaRPr>
          </a:p>
        </p:txBody>
      </p:sp>
      <p:sp>
        <p:nvSpPr>
          <p:cNvPr id="3" name="Content Placeholder 2"/>
          <p:cNvSpPr>
            <a:spLocks noGrp="1"/>
          </p:cNvSpPr>
          <p:nvPr>
            <p:ph sz="half" idx="1"/>
          </p:nvPr>
        </p:nvSpPr>
        <p:spPr/>
        <p:txBody>
          <a:bodyPr>
            <a:normAutofit lnSpcReduction="10000"/>
          </a:bodyPr>
          <a:lstStyle/>
          <a:p>
            <a:r>
              <a:rPr lang="en-US" sz="2400" b="1" dirty="0" smtClean="0">
                <a:latin typeface="Comic Sans MS" panose="030F0702030302020204" pitchFamily="66" charset="0"/>
              </a:rPr>
              <a:t>Prokaryotic</a:t>
            </a:r>
          </a:p>
          <a:p>
            <a:pPr lvl="1"/>
            <a:r>
              <a:rPr lang="en-US" sz="2400" dirty="0" smtClean="0">
                <a:latin typeface="Comic Sans MS" panose="030F0702030302020204" pitchFamily="66" charset="0"/>
              </a:rPr>
              <a:t>Contains no nucleus</a:t>
            </a:r>
          </a:p>
          <a:p>
            <a:pPr lvl="1"/>
            <a:r>
              <a:rPr lang="en-US" sz="2400" dirty="0" smtClean="0">
                <a:latin typeface="Comic Sans MS" panose="030F0702030302020204" pitchFamily="66" charset="0"/>
              </a:rPr>
              <a:t>Simple</a:t>
            </a:r>
          </a:p>
          <a:p>
            <a:pPr lvl="1"/>
            <a:r>
              <a:rPr lang="en-US" sz="2400" dirty="0" smtClean="0">
                <a:latin typeface="Comic Sans MS" panose="030F0702030302020204" pitchFamily="66" charset="0"/>
              </a:rPr>
              <a:t>Smaller</a:t>
            </a:r>
          </a:p>
          <a:p>
            <a:pPr lvl="1"/>
            <a:r>
              <a:rPr lang="en-US" sz="2400" dirty="0" smtClean="0">
                <a:latin typeface="Comic Sans MS" panose="030F0702030302020204" pitchFamily="66" charset="0"/>
              </a:rPr>
              <a:t>Does not have membrane bound organelles</a:t>
            </a:r>
          </a:p>
          <a:p>
            <a:pPr lvl="1"/>
            <a:r>
              <a:rPr lang="en-US" sz="2400" dirty="0" smtClean="0">
                <a:latin typeface="Comic Sans MS" panose="030F0702030302020204" pitchFamily="66" charset="0"/>
              </a:rPr>
              <a:t>Divides by binary fission</a:t>
            </a:r>
          </a:p>
          <a:p>
            <a:pPr lvl="1"/>
            <a:r>
              <a:rPr lang="en-US" sz="2400" dirty="0" smtClean="0">
                <a:latin typeface="Comic Sans MS" panose="030F0702030302020204" pitchFamily="66" charset="0"/>
              </a:rPr>
              <a:t>Uses 1 step to make energy</a:t>
            </a:r>
            <a:endParaRPr lang="en-US" sz="2400" dirty="0">
              <a:latin typeface="Comic Sans MS" panose="030F0702030302020204" pitchFamily="66" charset="0"/>
            </a:endParaRPr>
          </a:p>
        </p:txBody>
      </p:sp>
      <p:sp>
        <p:nvSpPr>
          <p:cNvPr id="4" name="Content Placeholder 3"/>
          <p:cNvSpPr>
            <a:spLocks noGrp="1"/>
          </p:cNvSpPr>
          <p:nvPr>
            <p:ph sz="half" idx="2"/>
          </p:nvPr>
        </p:nvSpPr>
        <p:spPr/>
        <p:txBody>
          <a:bodyPr>
            <a:normAutofit lnSpcReduction="10000"/>
          </a:bodyPr>
          <a:lstStyle/>
          <a:p>
            <a:r>
              <a:rPr lang="en-US" sz="2400" b="1" dirty="0" smtClean="0">
                <a:latin typeface="Comic Sans MS" panose="030F0702030302020204" pitchFamily="66" charset="0"/>
              </a:rPr>
              <a:t>Eukaryotic</a:t>
            </a:r>
          </a:p>
          <a:p>
            <a:pPr lvl="1"/>
            <a:r>
              <a:rPr lang="en-US" sz="2400" dirty="0" smtClean="0">
                <a:latin typeface="Comic Sans MS" panose="030F0702030302020204" pitchFamily="66" charset="0"/>
              </a:rPr>
              <a:t>Contains a nucleus</a:t>
            </a:r>
          </a:p>
          <a:p>
            <a:pPr lvl="1"/>
            <a:r>
              <a:rPr lang="en-US" sz="2400" dirty="0" smtClean="0">
                <a:latin typeface="Comic Sans MS" panose="030F0702030302020204" pitchFamily="66" charset="0"/>
              </a:rPr>
              <a:t>Complex</a:t>
            </a:r>
          </a:p>
          <a:p>
            <a:pPr lvl="1"/>
            <a:r>
              <a:rPr lang="en-US" sz="2400" dirty="0" smtClean="0">
                <a:latin typeface="Comic Sans MS" panose="030F0702030302020204" pitchFamily="66" charset="0"/>
              </a:rPr>
              <a:t>Larger</a:t>
            </a:r>
          </a:p>
          <a:p>
            <a:pPr lvl="1"/>
            <a:r>
              <a:rPr lang="en-US" sz="2400" dirty="0" smtClean="0">
                <a:latin typeface="Comic Sans MS" panose="030F0702030302020204" pitchFamily="66" charset="0"/>
              </a:rPr>
              <a:t>Has membrane bound organelles</a:t>
            </a:r>
          </a:p>
          <a:p>
            <a:pPr lvl="1"/>
            <a:r>
              <a:rPr lang="en-US" sz="2400" dirty="0" smtClean="0">
                <a:latin typeface="Comic Sans MS" panose="030F0702030302020204" pitchFamily="66" charset="0"/>
              </a:rPr>
              <a:t>Divides by mitosis</a:t>
            </a:r>
          </a:p>
          <a:p>
            <a:pPr lvl="1"/>
            <a:r>
              <a:rPr lang="en-US" sz="2400" dirty="0" smtClean="0">
                <a:latin typeface="Comic Sans MS" panose="030F0702030302020204" pitchFamily="66" charset="0"/>
              </a:rPr>
              <a:t>Uses 3 steps to make energy</a:t>
            </a:r>
            <a:endParaRPr lang="en-US" sz="2400" dirty="0">
              <a:latin typeface="Comic Sans MS" panose="030F0702030302020204" pitchFamily="66" charset="0"/>
            </a:endParaRPr>
          </a:p>
        </p:txBody>
      </p:sp>
    </p:spTree>
    <p:extLst>
      <p:ext uri="{BB962C8B-B14F-4D97-AF65-F5344CB8AC3E}">
        <p14:creationId xmlns:p14="http://schemas.microsoft.com/office/powerpoint/2010/main" val="29800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Similarities between Prokaryotic &amp; Eukaryotic Cells</a:t>
            </a:r>
            <a:endParaRPr lang="en-US"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sz="2400" dirty="0" smtClean="0">
                <a:latin typeface="Comic Sans MS" panose="030F0702030302020204" pitchFamily="66" charset="0"/>
              </a:rPr>
              <a:t>Both have ribosomes</a:t>
            </a:r>
          </a:p>
          <a:p>
            <a:r>
              <a:rPr lang="en-US" sz="2400" dirty="0" smtClean="0">
                <a:latin typeface="Comic Sans MS" panose="030F0702030302020204" pitchFamily="66" charset="0"/>
              </a:rPr>
              <a:t>Both have a cell membrane</a:t>
            </a:r>
          </a:p>
          <a:p>
            <a:r>
              <a:rPr lang="en-US" sz="2400" dirty="0" smtClean="0">
                <a:latin typeface="Comic Sans MS" panose="030F0702030302020204" pitchFamily="66" charset="0"/>
              </a:rPr>
              <a:t>Both have DNA</a:t>
            </a:r>
            <a:endParaRPr lang="en-US" sz="2400" dirty="0">
              <a:latin typeface="Comic Sans MS" panose="030F0702030302020204" pitchFamily="66" charset="0"/>
            </a:endParaRPr>
          </a:p>
        </p:txBody>
      </p:sp>
      <p:sp>
        <p:nvSpPr>
          <p:cNvPr id="4" name="Content Placeholder 3"/>
          <p:cNvSpPr>
            <a:spLocks noGrp="1"/>
          </p:cNvSpPr>
          <p:nvPr>
            <p:ph sz="half" idx="4294967295"/>
          </p:nvPr>
        </p:nvSpPr>
        <p:spPr>
          <a:xfrm>
            <a:off x="7710488" y="1485900"/>
            <a:ext cx="4481512" cy="4124325"/>
          </a:xfrm>
        </p:spPr>
        <p:txBody>
          <a:bodyPr>
            <a:normAutofit/>
          </a:bodyPr>
          <a:lstStyle/>
          <a:p>
            <a:endParaRPr lang="en-US" sz="2400" dirty="0">
              <a:latin typeface="Comic Sans MS" panose="030F0702030302020204" pitchFamily="66" charset="0"/>
            </a:endParaRPr>
          </a:p>
        </p:txBody>
      </p:sp>
      <p:sp>
        <p:nvSpPr>
          <p:cNvPr id="5" name="AutoShape 2" descr="Image result for prokaryotic &amp; eukaryotic ce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6090865" y="1312334"/>
            <a:ext cx="4995081" cy="4643155"/>
          </a:xfrm>
          <a:prstGeom prst="rect">
            <a:avLst/>
          </a:prstGeom>
        </p:spPr>
      </p:pic>
    </p:spTree>
    <p:extLst>
      <p:ext uri="{BB962C8B-B14F-4D97-AF65-F5344CB8AC3E}">
        <p14:creationId xmlns:p14="http://schemas.microsoft.com/office/powerpoint/2010/main" val="82085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omic Sans MS" panose="030F0702030302020204" pitchFamily="66" charset="0"/>
              </a:rPr>
              <a:t>ORGANELLES</a:t>
            </a:r>
            <a:endParaRPr lang="en-US" sz="4000" b="1" dirty="0">
              <a:latin typeface="Comic Sans MS" panose="030F0702030302020204" pitchFamily="66" charset="0"/>
            </a:endParaRPr>
          </a:p>
        </p:txBody>
      </p:sp>
      <p:sp>
        <p:nvSpPr>
          <p:cNvPr id="3" name="Content Placeholder 2"/>
          <p:cNvSpPr>
            <a:spLocks noGrp="1"/>
          </p:cNvSpPr>
          <p:nvPr>
            <p:ph sz="half" idx="1"/>
          </p:nvPr>
        </p:nvSpPr>
        <p:spPr/>
        <p:txBody>
          <a:bodyPr>
            <a:normAutofit fontScale="92500" lnSpcReduction="10000"/>
          </a:bodyPr>
          <a:lstStyle/>
          <a:p>
            <a:r>
              <a:rPr lang="en-US" sz="3200" dirty="0" smtClean="0">
                <a:latin typeface="Comic Sans MS" panose="030F0702030302020204" pitchFamily="66" charset="0"/>
              </a:rPr>
              <a:t>Also called “little organs”</a:t>
            </a:r>
          </a:p>
          <a:p>
            <a:r>
              <a:rPr lang="en-US" altLang="en-US" sz="3200" dirty="0">
                <a:latin typeface="Comic Sans MS" panose="030F0702030302020204" pitchFamily="66" charset="0"/>
              </a:rPr>
              <a:t>A specialized unit within a eukaryotic cell that has a specific function &amp;</a:t>
            </a:r>
            <a:br>
              <a:rPr lang="en-US" altLang="en-US" sz="3200" dirty="0">
                <a:latin typeface="Comic Sans MS" panose="030F0702030302020204" pitchFamily="66" charset="0"/>
              </a:rPr>
            </a:br>
            <a:r>
              <a:rPr lang="en-US" altLang="en-US" sz="3200" dirty="0">
                <a:latin typeface="Comic Sans MS" panose="030F0702030302020204" pitchFamily="66" charset="0"/>
              </a:rPr>
              <a:t>enclosed by lipid </a:t>
            </a:r>
            <a:r>
              <a:rPr lang="en-US" altLang="en-US" sz="3200" dirty="0" smtClean="0">
                <a:latin typeface="Comic Sans MS" panose="030F0702030302020204" pitchFamily="66" charset="0"/>
              </a:rPr>
              <a:t>membrane.</a:t>
            </a:r>
            <a:r>
              <a:rPr lang="en-US" altLang="en-US" sz="3200" dirty="0">
                <a:latin typeface="Comic Sans MS" panose="030F0702030302020204" pitchFamily="66" charset="0"/>
              </a:rPr>
              <a:t/>
            </a:r>
            <a:br>
              <a:rPr lang="en-US" altLang="en-US" sz="3200" dirty="0">
                <a:latin typeface="Comic Sans MS" panose="030F0702030302020204" pitchFamily="66" charset="0"/>
              </a:rPr>
            </a:br>
            <a:endParaRPr lang="en-US" sz="3200" dirty="0">
              <a:latin typeface="Comic Sans MS" panose="030F0702030302020204" pitchFamily="66" charset="0"/>
            </a:endParaRPr>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5" name="Picture 7" descr="organe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45749" y="1485900"/>
            <a:ext cx="4343400" cy="4495800"/>
          </a:xfrm>
          <a:prstGeom prst="rect">
            <a:avLst/>
          </a:prstGeom>
          <a:noFill/>
        </p:spPr>
      </p:pic>
    </p:spTree>
    <p:extLst>
      <p:ext uri="{BB962C8B-B14F-4D97-AF65-F5344CB8AC3E}">
        <p14:creationId xmlns:p14="http://schemas.microsoft.com/office/powerpoint/2010/main" val="18256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dirty="0" smtClean="0">
                <a:latin typeface="Comic Sans MS"/>
                <a:cs typeface="Comic Sans MS"/>
              </a:rPr>
              <a:t>8. What is the function of the Mitochondria?</a:t>
            </a:r>
          </a:p>
        </p:txBody>
      </p:sp>
      <p:sp>
        <p:nvSpPr>
          <p:cNvPr id="28675" name="Content Placeholder 4"/>
          <p:cNvSpPr>
            <a:spLocks noGrp="1"/>
          </p:cNvSpPr>
          <p:nvPr>
            <p:ph idx="1"/>
          </p:nvPr>
        </p:nvSpPr>
        <p:spPr>
          <a:xfrm>
            <a:off x="1523999" y="1485900"/>
            <a:ext cx="9134856" cy="4152901"/>
          </a:xfrm>
        </p:spPr>
        <p:txBody>
          <a:bodyPr>
            <a:normAutofit/>
          </a:bodyPr>
          <a:lstStyle/>
          <a:p>
            <a:pPr marL="514350" indent="-514350">
              <a:buFontTx/>
              <a:buAutoNum type="alphaUcPeriod"/>
            </a:pPr>
            <a:r>
              <a:rPr lang="en-US" altLang="en-US" sz="2400" dirty="0" smtClean="0">
                <a:latin typeface="Comic Sans MS" panose="030F0702030302020204" pitchFamily="66" charset="0"/>
              </a:rPr>
              <a:t>To create energy through the process of cellular respiration.</a:t>
            </a:r>
          </a:p>
          <a:p>
            <a:pPr marL="514350" indent="-514350">
              <a:buFontTx/>
              <a:buAutoNum type="alphaUcPeriod"/>
            </a:pPr>
            <a:r>
              <a:rPr lang="en-US" altLang="en-US" sz="2400" dirty="0" smtClean="0">
                <a:latin typeface="Comic Sans MS" panose="030F0702030302020204" pitchFamily="66" charset="0"/>
              </a:rPr>
              <a:t>To help transport proteins out of the cell.</a:t>
            </a:r>
          </a:p>
          <a:p>
            <a:pPr marL="514350" indent="-514350">
              <a:buFontTx/>
              <a:buAutoNum type="alphaUcPeriod"/>
            </a:pPr>
            <a:r>
              <a:rPr lang="en-US" altLang="en-US" sz="2400" dirty="0" smtClean="0">
                <a:latin typeface="Comic Sans MS" panose="030F0702030302020204" pitchFamily="66" charset="0"/>
              </a:rPr>
              <a:t>To synthesize lipids or in drug detox</a:t>
            </a:r>
          </a:p>
          <a:p>
            <a:pPr marL="514350" indent="-514350">
              <a:buFontTx/>
              <a:buAutoNum type="alphaUcPeriod"/>
            </a:pPr>
            <a:r>
              <a:rPr lang="en-US" altLang="en-US" sz="2400" dirty="0" smtClean="0">
                <a:latin typeface="Comic Sans MS" panose="030F0702030302020204" pitchFamily="66" charset="0"/>
              </a:rPr>
              <a:t>To package proteins for shipment in or out of the cell.</a:t>
            </a:r>
          </a:p>
        </p:txBody>
      </p:sp>
      <p:sp>
        <p:nvSpPr>
          <p:cNvPr id="3" name="Oval 2"/>
          <p:cNvSpPr/>
          <p:nvPr/>
        </p:nvSpPr>
        <p:spPr>
          <a:xfrm>
            <a:off x="1446660" y="1485900"/>
            <a:ext cx="454925"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0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dirty="0" smtClean="0">
                <a:latin typeface="Comic Sans MS"/>
                <a:cs typeface="Comic Sans MS"/>
              </a:rPr>
              <a:t>9. What is the function of the </a:t>
            </a:r>
            <a:r>
              <a:rPr lang="en-US" sz="3600" b="1" dirty="0" smtClean="0">
                <a:latin typeface="Comic Sans MS"/>
                <a:cs typeface="Comic Sans MS"/>
              </a:rPr>
              <a:t>Golgi apparatus (body)?</a:t>
            </a:r>
          </a:p>
        </p:txBody>
      </p:sp>
      <p:sp>
        <p:nvSpPr>
          <p:cNvPr id="29699" name="Content Placeholder 4"/>
          <p:cNvSpPr>
            <a:spLocks noGrp="1"/>
          </p:cNvSpPr>
          <p:nvPr>
            <p:ph idx="1"/>
          </p:nvPr>
        </p:nvSpPr>
        <p:spPr/>
        <p:txBody>
          <a:bodyPr>
            <a:noAutofit/>
          </a:bodyPr>
          <a:lstStyle/>
          <a:p>
            <a:pPr marL="514350" indent="-514350">
              <a:buFontTx/>
              <a:buAutoNum type="alphaUcPeriod"/>
            </a:pPr>
            <a:r>
              <a:rPr lang="en-US" altLang="en-US" sz="3600" dirty="0" smtClean="0">
                <a:latin typeface="Comic Sans MS" panose="030F0702030302020204" pitchFamily="66" charset="0"/>
              </a:rPr>
              <a:t>To create energy through the process of cellular respiration.</a:t>
            </a:r>
          </a:p>
          <a:p>
            <a:pPr marL="514350" indent="-514350">
              <a:buFontTx/>
              <a:buAutoNum type="alphaUcPeriod"/>
            </a:pPr>
            <a:r>
              <a:rPr lang="en-US" altLang="en-US" sz="3600" dirty="0" smtClean="0">
                <a:latin typeface="Comic Sans MS" panose="030F0702030302020204" pitchFamily="66" charset="0"/>
              </a:rPr>
              <a:t>To help transport proteins out of the cell.</a:t>
            </a:r>
          </a:p>
          <a:p>
            <a:pPr marL="514350" indent="-514350">
              <a:buFontTx/>
              <a:buAutoNum type="alphaUcPeriod"/>
            </a:pPr>
            <a:r>
              <a:rPr lang="en-US" altLang="en-US" sz="3600" dirty="0" smtClean="0">
                <a:latin typeface="Comic Sans MS" panose="030F0702030302020204" pitchFamily="66" charset="0"/>
              </a:rPr>
              <a:t>To synthesize lipids or in drug detox</a:t>
            </a:r>
          </a:p>
          <a:p>
            <a:pPr marL="514350" indent="-514350">
              <a:buFontTx/>
              <a:buAutoNum type="alphaUcPeriod"/>
            </a:pPr>
            <a:r>
              <a:rPr lang="en-US" altLang="en-US" sz="3600" dirty="0" smtClean="0">
                <a:latin typeface="Comic Sans MS" panose="030F0702030302020204" pitchFamily="66" charset="0"/>
              </a:rPr>
              <a:t>To package proteins for shipment in or out of the cell.</a:t>
            </a:r>
          </a:p>
        </p:txBody>
      </p:sp>
      <p:sp>
        <p:nvSpPr>
          <p:cNvPr id="4" name="Oval 3"/>
          <p:cNvSpPr/>
          <p:nvPr/>
        </p:nvSpPr>
        <p:spPr>
          <a:xfrm>
            <a:off x="1405719" y="4993374"/>
            <a:ext cx="582305"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05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dirty="0" smtClean="0">
                <a:latin typeface="Comic Sans MS"/>
                <a:cs typeface="Comic Sans MS"/>
              </a:rPr>
              <a:t>10. What is the function of the </a:t>
            </a:r>
            <a:r>
              <a:rPr lang="en-US" sz="3600" b="1" dirty="0" smtClean="0">
                <a:latin typeface="Comic Sans MS"/>
                <a:cs typeface="Comic Sans MS"/>
              </a:rPr>
              <a:t>smooth endoplasmic reticulum?</a:t>
            </a:r>
          </a:p>
        </p:txBody>
      </p:sp>
      <p:sp>
        <p:nvSpPr>
          <p:cNvPr id="30723" name="Content Placeholder 4"/>
          <p:cNvSpPr>
            <a:spLocks noGrp="1"/>
          </p:cNvSpPr>
          <p:nvPr>
            <p:ph idx="1"/>
          </p:nvPr>
        </p:nvSpPr>
        <p:spPr/>
        <p:txBody>
          <a:bodyPr>
            <a:normAutofit/>
          </a:bodyPr>
          <a:lstStyle/>
          <a:p>
            <a:pPr marL="514350" indent="-514350">
              <a:buFontTx/>
              <a:buAutoNum type="alphaUcPeriod"/>
            </a:pPr>
            <a:r>
              <a:rPr lang="en-US" altLang="en-US" sz="3200" dirty="0" smtClean="0">
                <a:latin typeface="Comic Sans MS" panose="030F0702030302020204" pitchFamily="66" charset="0"/>
              </a:rPr>
              <a:t>To create energy through the process of cellular respiration.</a:t>
            </a:r>
          </a:p>
          <a:p>
            <a:pPr marL="514350" indent="-514350">
              <a:buFontTx/>
              <a:buAutoNum type="alphaUcPeriod"/>
            </a:pPr>
            <a:r>
              <a:rPr lang="en-US" altLang="en-US" sz="3200" dirty="0" smtClean="0">
                <a:latin typeface="Comic Sans MS" panose="030F0702030302020204" pitchFamily="66" charset="0"/>
              </a:rPr>
              <a:t>To help transport proteins out of the cell.</a:t>
            </a:r>
          </a:p>
          <a:p>
            <a:pPr marL="514350" indent="-514350">
              <a:buFontTx/>
              <a:buAutoNum type="alphaUcPeriod"/>
            </a:pPr>
            <a:r>
              <a:rPr lang="en-US" altLang="en-US" sz="3200" dirty="0" smtClean="0">
                <a:latin typeface="Comic Sans MS" panose="030F0702030302020204" pitchFamily="66" charset="0"/>
              </a:rPr>
              <a:t>To synthesize lipids or in drug detox</a:t>
            </a:r>
          </a:p>
          <a:p>
            <a:pPr marL="514350" indent="-514350">
              <a:buFontTx/>
              <a:buAutoNum type="alphaUcPeriod"/>
            </a:pPr>
            <a:r>
              <a:rPr lang="en-US" altLang="en-US" sz="3200" dirty="0" smtClean="0">
                <a:latin typeface="Comic Sans MS" panose="030F0702030302020204" pitchFamily="66" charset="0"/>
              </a:rPr>
              <a:t>To package proteins for shipment in or out of the cell.</a:t>
            </a:r>
          </a:p>
        </p:txBody>
      </p:sp>
      <p:sp>
        <p:nvSpPr>
          <p:cNvPr id="4" name="Oval 3"/>
          <p:cNvSpPr/>
          <p:nvPr/>
        </p:nvSpPr>
        <p:spPr>
          <a:xfrm>
            <a:off x="1524000" y="3396586"/>
            <a:ext cx="454925"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0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dirty="0" smtClean="0">
                <a:latin typeface="Comic Sans MS"/>
                <a:cs typeface="Comic Sans MS"/>
              </a:rPr>
              <a:t>11. What is the function of the rough endoplasmic reticulum?</a:t>
            </a:r>
          </a:p>
        </p:txBody>
      </p:sp>
      <p:sp>
        <p:nvSpPr>
          <p:cNvPr id="31747" name="Content Placeholder 4"/>
          <p:cNvSpPr>
            <a:spLocks noGrp="1"/>
          </p:cNvSpPr>
          <p:nvPr>
            <p:ph idx="1"/>
          </p:nvPr>
        </p:nvSpPr>
        <p:spPr/>
        <p:txBody>
          <a:bodyPr>
            <a:normAutofit/>
          </a:bodyPr>
          <a:lstStyle/>
          <a:p>
            <a:pPr marL="514350" indent="-514350">
              <a:buFontTx/>
              <a:buAutoNum type="alphaUcPeriod"/>
            </a:pPr>
            <a:r>
              <a:rPr lang="en-US" altLang="en-US" sz="3200" dirty="0" smtClean="0">
                <a:latin typeface="Comic Sans MS" panose="030F0702030302020204" pitchFamily="66" charset="0"/>
              </a:rPr>
              <a:t>To create energy through the process of cellular respiration.</a:t>
            </a:r>
          </a:p>
          <a:p>
            <a:pPr marL="514350" indent="-514350">
              <a:buFontTx/>
              <a:buAutoNum type="alphaUcPeriod"/>
            </a:pPr>
            <a:r>
              <a:rPr lang="en-US" altLang="en-US" sz="3200" dirty="0" smtClean="0">
                <a:latin typeface="Comic Sans MS" panose="030F0702030302020204" pitchFamily="66" charset="0"/>
              </a:rPr>
              <a:t>To help transport proteins out of the cell.</a:t>
            </a:r>
          </a:p>
          <a:p>
            <a:pPr marL="514350" indent="-514350">
              <a:buFontTx/>
              <a:buAutoNum type="alphaUcPeriod"/>
            </a:pPr>
            <a:r>
              <a:rPr lang="en-US" altLang="en-US" sz="3200" dirty="0" smtClean="0">
                <a:latin typeface="Comic Sans MS" panose="030F0702030302020204" pitchFamily="66" charset="0"/>
              </a:rPr>
              <a:t>To synthesize lipids or in drug detox</a:t>
            </a:r>
          </a:p>
          <a:p>
            <a:pPr marL="514350" indent="-514350">
              <a:buFontTx/>
              <a:buAutoNum type="alphaUcPeriod"/>
            </a:pPr>
            <a:r>
              <a:rPr lang="en-US" altLang="en-US" sz="3200" dirty="0" smtClean="0">
                <a:latin typeface="Comic Sans MS" panose="030F0702030302020204" pitchFamily="66" charset="0"/>
              </a:rPr>
              <a:t>To package proteins for shipment in or out of the cell.</a:t>
            </a:r>
          </a:p>
        </p:txBody>
      </p:sp>
      <p:sp>
        <p:nvSpPr>
          <p:cNvPr id="4" name="Oval 3"/>
          <p:cNvSpPr/>
          <p:nvPr/>
        </p:nvSpPr>
        <p:spPr>
          <a:xfrm>
            <a:off x="1560394" y="2727846"/>
            <a:ext cx="454925"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32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altLang="en-US" sz="3600" dirty="0" smtClean="0">
                <a:latin typeface="Comic Sans MS" panose="030F0702030302020204" pitchFamily="66" charset="0"/>
              </a:rPr>
              <a:t>9. This organelle is known for breaking down cellular waste. </a:t>
            </a:r>
          </a:p>
        </p:txBody>
      </p:sp>
      <p:sp>
        <p:nvSpPr>
          <p:cNvPr id="40963" name="Content Placeholder 5"/>
          <p:cNvSpPr>
            <a:spLocks noGrp="1"/>
          </p:cNvSpPr>
          <p:nvPr>
            <p:ph idx="1"/>
          </p:nvPr>
        </p:nvSpPr>
        <p:spPr/>
        <p:txBody>
          <a:bodyPr>
            <a:normAutofit/>
          </a:bodyPr>
          <a:lstStyle/>
          <a:p>
            <a:pPr marL="514350" indent="-514350">
              <a:buFontTx/>
              <a:buAutoNum type="alphaUcPeriod"/>
            </a:pPr>
            <a:r>
              <a:rPr lang="en-US" altLang="en-US" sz="3200" dirty="0" smtClean="0">
                <a:latin typeface="Comic Sans MS" panose="030F0702030302020204" pitchFamily="66" charset="0"/>
              </a:rPr>
              <a:t>Lysosomes</a:t>
            </a:r>
          </a:p>
          <a:p>
            <a:pPr marL="514350" indent="-514350">
              <a:buFontTx/>
              <a:buAutoNum type="alphaUcPeriod"/>
            </a:pPr>
            <a:r>
              <a:rPr lang="en-US" altLang="en-US" sz="3200" dirty="0" smtClean="0">
                <a:latin typeface="Comic Sans MS" panose="030F0702030302020204" pitchFamily="66" charset="0"/>
              </a:rPr>
              <a:t>Vacuoles</a:t>
            </a:r>
          </a:p>
          <a:p>
            <a:pPr marL="514350" indent="-514350">
              <a:buFontTx/>
              <a:buAutoNum type="alphaUcPeriod"/>
            </a:pPr>
            <a:r>
              <a:rPr lang="en-US" altLang="en-US" sz="3200" dirty="0" smtClean="0">
                <a:latin typeface="Comic Sans MS" panose="030F0702030302020204" pitchFamily="66" charset="0"/>
              </a:rPr>
              <a:t>Nucleolus</a:t>
            </a:r>
          </a:p>
          <a:p>
            <a:pPr marL="514350" indent="-514350">
              <a:buFontTx/>
              <a:buAutoNum type="alphaUcPeriod"/>
            </a:pPr>
            <a:r>
              <a:rPr lang="en-US" altLang="en-US" sz="3200" dirty="0" smtClean="0">
                <a:latin typeface="Comic Sans MS" panose="030F0702030302020204" pitchFamily="66" charset="0"/>
              </a:rPr>
              <a:t>Ribosomes</a:t>
            </a:r>
          </a:p>
          <a:p>
            <a:pPr marL="514350" indent="-514350">
              <a:buFontTx/>
              <a:buAutoNum type="alphaUcPeriod"/>
            </a:pPr>
            <a:endParaRPr lang="en-US" altLang="en-US" sz="3200" dirty="0" smtClean="0">
              <a:latin typeface="Comic Sans MS" panose="030F0702030302020204" pitchFamily="66" charset="0"/>
            </a:endParaRPr>
          </a:p>
        </p:txBody>
      </p:sp>
      <p:sp>
        <p:nvSpPr>
          <p:cNvPr id="4" name="Oval 3"/>
          <p:cNvSpPr/>
          <p:nvPr/>
        </p:nvSpPr>
        <p:spPr>
          <a:xfrm>
            <a:off x="1524000" y="1485900"/>
            <a:ext cx="454925"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9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600" dirty="0" smtClean="0">
                <a:latin typeface="Comic Sans MS" panose="030F0702030302020204" pitchFamily="66" charset="0"/>
              </a:rPr>
              <a:t>10. This organelle is known for storing food &amp; water. </a:t>
            </a:r>
          </a:p>
        </p:txBody>
      </p:sp>
      <p:sp>
        <p:nvSpPr>
          <p:cNvPr id="41987" name="Content Placeholder 5"/>
          <p:cNvSpPr>
            <a:spLocks noGrp="1"/>
          </p:cNvSpPr>
          <p:nvPr>
            <p:ph idx="1"/>
          </p:nvPr>
        </p:nvSpPr>
        <p:spPr/>
        <p:txBody>
          <a:bodyPr>
            <a:normAutofit/>
          </a:bodyPr>
          <a:lstStyle/>
          <a:p>
            <a:pPr marL="514350" indent="-514350">
              <a:buFontTx/>
              <a:buAutoNum type="alphaUcPeriod"/>
            </a:pPr>
            <a:r>
              <a:rPr lang="en-US" altLang="en-US" sz="3600" dirty="0" smtClean="0">
                <a:latin typeface="Comic Sans MS" panose="030F0702030302020204" pitchFamily="66" charset="0"/>
              </a:rPr>
              <a:t>Lysosomes</a:t>
            </a:r>
          </a:p>
          <a:p>
            <a:pPr marL="514350" indent="-514350">
              <a:buFontTx/>
              <a:buAutoNum type="alphaUcPeriod"/>
            </a:pPr>
            <a:r>
              <a:rPr lang="en-US" altLang="en-US" sz="3600" dirty="0" smtClean="0">
                <a:latin typeface="Comic Sans MS" panose="030F0702030302020204" pitchFamily="66" charset="0"/>
              </a:rPr>
              <a:t>Vacuoles</a:t>
            </a:r>
          </a:p>
          <a:p>
            <a:pPr marL="514350" indent="-514350">
              <a:buFontTx/>
              <a:buAutoNum type="alphaUcPeriod"/>
            </a:pPr>
            <a:r>
              <a:rPr lang="en-US" altLang="en-US" sz="3600" dirty="0" smtClean="0">
                <a:latin typeface="Comic Sans MS" panose="030F0702030302020204" pitchFamily="66" charset="0"/>
              </a:rPr>
              <a:t>Nucleolus</a:t>
            </a:r>
          </a:p>
          <a:p>
            <a:pPr marL="514350" indent="-514350">
              <a:buFontTx/>
              <a:buAutoNum type="alphaUcPeriod"/>
            </a:pPr>
            <a:r>
              <a:rPr lang="en-US" altLang="en-US" sz="3600" dirty="0" smtClean="0">
                <a:latin typeface="Comic Sans MS" panose="030F0702030302020204" pitchFamily="66" charset="0"/>
              </a:rPr>
              <a:t>Ribosomes</a:t>
            </a:r>
          </a:p>
          <a:p>
            <a:pPr marL="514350" indent="-514350">
              <a:buFontTx/>
              <a:buAutoNum type="alphaUcPeriod"/>
            </a:pPr>
            <a:endParaRPr lang="en-US" altLang="en-US" sz="3600" dirty="0" smtClean="0">
              <a:latin typeface="Comic Sans MS" panose="030F0702030302020204" pitchFamily="66" charset="0"/>
            </a:endParaRPr>
          </a:p>
        </p:txBody>
      </p:sp>
      <p:sp>
        <p:nvSpPr>
          <p:cNvPr id="4" name="Oval 3"/>
          <p:cNvSpPr/>
          <p:nvPr/>
        </p:nvSpPr>
        <p:spPr>
          <a:xfrm>
            <a:off x="1419368" y="2318413"/>
            <a:ext cx="686934"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7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altLang="en-US" sz="3600" dirty="0" smtClean="0">
                <a:latin typeface="Comic Sans MS" panose="030F0702030302020204" pitchFamily="66" charset="0"/>
              </a:rPr>
              <a:t>11. This organelle is known for producing </a:t>
            </a:r>
            <a:r>
              <a:rPr lang="en-US" altLang="en-US" sz="3600" b="1" dirty="0" smtClean="0">
                <a:latin typeface="Comic Sans MS" panose="030F0702030302020204" pitchFamily="66" charset="0"/>
              </a:rPr>
              <a:t>proteins.</a:t>
            </a:r>
            <a:r>
              <a:rPr lang="en-US" altLang="en-US" sz="3600" dirty="0" smtClean="0">
                <a:latin typeface="Comic Sans MS" panose="030F0702030302020204" pitchFamily="66" charset="0"/>
              </a:rPr>
              <a:t> </a:t>
            </a:r>
          </a:p>
        </p:txBody>
      </p:sp>
      <p:sp>
        <p:nvSpPr>
          <p:cNvPr id="43011" name="Content Placeholder 5"/>
          <p:cNvSpPr>
            <a:spLocks noGrp="1"/>
          </p:cNvSpPr>
          <p:nvPr>
            <p:ph idx="1"/>
          </p:nvPr>
        </p:nvSpPr>
        <p:spPr/>
        <p:txBody>
          <a:bodyPr>
            <a:normAutofit/>
          </a:bodyPr>
          <a:lstStyle/>
          <a:p>
            <a:pPr marL="514350" indent="-514350">
              <a:buFontTx/>
              <a:buAutoNum type="alphaUcPeriod"/>
            </a:pPr>
            <a:r>
              <a:rPr lang="en-US" altLang="en-US" sz="3600" dirty="0" smtClean="0">
                <a:latin typeface="Comic Sans MS" panose="030F0702030302020204" pitchFamily="66" charset="0"/>
              </a:rPr>
              <a:t>Lysosomes</a:t>
            </a:r>
          </a:p>
          <a:p>
            <a:pPr marL="514350" indent="-514350">
              <a:buFontTx/>
              <a:buAutoNum type="alphaUcPeriod"/>
            </a:pPr>
            <a:r>
              <a:rPr lang="en-US" altLang="en-US" sz="3600" dirty="0" smtClean="0">
                <a:latin typeface="Comic Sans MS" panose="030F0702030302020204" pitchFamily="66" charset="0"/>
              </a:rPr>
              <a:t>Vacuoles</a:t>
            </a:r>
          </a:p>
          <a:p>
            <a:pPr marL="514350" indent="-514350">
              <a:buFontTx/>
              <a:buAutoNum type="alphaUcPeriod"/>
            </a:pPr>
            <a:r>
              <a:rPr lang="en-US" altLang="en-US" sz="3600" dirty="0" smtClean="0">
                <a:latin typeface="Comic Sans MS" panose="030F0702030302020204" pitchFamily="66" charset="0"/>
              </a:rPr>
              <a:t>Nucleolus</a:t>
            </a:r>
          </a:p>
          <a:p>
            <a:pPr marL="514350" indent="-514350">
              <a:buFontTx/>
              <a:buAutoNum type="alphaUcPeriod"/>
            </a:pPr>
            <a:r>
              <a:rPr lang="en-US" altLang="en-US" sz="3600" dirty="0" smtClean="0">
                <a:latin typeface="Comic Sans MS" panose="030F0702030302020204" pitchFamily="66" charset="0"/>
              </a:rPr>
              <a:t>Ribosomes</a:t>
            </a:r>
          </a:p>
          <a:p>
            <a:pPr marL="514350" indent="-514350">
              <a:buFontTx/>
              <a:buAutoNum type="alphaUcPeriod"/>
            </a:pPr>
            <a:endParaRPr lang="en-US" altLang="en-US" sz="3600" dirty="0" smtClean="0">
              <a:latin typeface="Comic Sans MS" panose="030F0702030302020204" pitchFamily="66" charset="0"/>
            </a:endParaRPr>
          </a:p>
        </p:txBody>
      </p:sp>
      <p:sp>
        <p:nvSpPr>
          <p:cNvPr id="4" name="Oval 3"/>
          <p:cNvSpPr/>
          <p:nvPr/>
        </p:nvSpPr>
        <p:spPr>
          <a:xfrm>
            <a:off x="1524000" y="3821374"/>
            <a:ext cx="536812" cy="6414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2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omic Sans MS" panose="030F0702030302020204" pitchFamily="66" charset="0"/>
              </a:rPr>
              <a:t>What are the steps to the scientific method?</a:t>
            </a:r>
            <a:endParaRPr lang="en-US" b="1" dirty="0">
              <a:latin typeface="Comic Sans MS" panose="030F0702030302020204" pitchFamily="66" charset="0"/>
            </a:endParaRPr>
          </a:p>
        </p:txBody>
      </p:sp>
      <p:sp>
        <p:nvSpPr>
          <p:cNvPr id="3" name="Content Placeholder 2"/>
          <p:cNvSpPr>
            <a:spLocks noGrp="1"/>
          </p:cNvSpPr>
          <p:nvPr>
            <p:ph sz="half" idx="1"/>
          </p:nvPr>
        </p:nvSpPr>
        <p:spPr/>
        <p:txBody>
          <a:bodyPr/>
          <a:lstStyle/>
          <a:p>
            <a:r>
              <a:rPr lang="en-US" dirty="0" smtClean="0">
                <a:latin typeface="Comic Sans MS" panose="030F0702030302020204" pitchFamily="66" charset="0"/>
              </a:rPr>
              <a:t>State the problem</a:t>
            </a:r>
          </a:p>
          <a:p>
            <a:r>
              <a:rPr lang="en-US" dirty="0" smtClean="0">
                <a:latin typeface="Comic Sans MS" panose="030F0702030302020204" pitchFamily="66" charset="0"/>
              </a:rPr>
              <a:t>Collect</a:t>
            </a:r>
            <a:r>
              <a:rPr lang="en-US" dirty="0">
                <a:latin typeface="Comic Sans MS" panose="030F0702030302020204" pitchFamily="66" charset="0"/>
              </a:rPr>
              <a:t> </a:t>
            </a:r>
            <a:r>
              <a:rPr lang="en-US" dirty="0" smtClean="0">
                <a:latin typeface="Comic Sans MS" panose="030F0702030302020204" pitchFamily="66" charset="0"/>
              </a:rPr>
              <a:t>data</a:t>
            </a:r>
          </a:p>
          <a:p>
            <a:r>
              <a:rPr lang="en-US" dirty="0" smtClean="0">
                <a:latin typeface="Comic Sans MS" panose="030F0702030302020204" pitchFamily="66" charset="0"/>
              </a:rPr>
              <a:t>Form a </a:t>
            </a:r>
            <a:r>
              <a:rPr lang="en-US" b="1" dirty="0" smtClean="0">
                <a:latin typeface="Comic Sans MS" panose="030F0702030302020204" pitchFamily="66" charset="0"/>
              </a:rPr>
              <a:t>hypothesis</a:t>
            </a:r>
          </a:p>
          <a:p>
            <a:r>
              <a:rPr lang="en-US" dirty="0" smtClean="0">
                <a:latin typeface="Comic Sans MS" panose="030F0702030302020204" pitchFamily="66" charset="0"/>
              </a:rPr>
              <a:t>Test the hypothesis</a:t>
            </a:r>
          </a:p>
          <a:p>
            <a:r>
              <a:rPr lang="en-US" dirty="0" smtClean="0">
                <a:latin typeface="Comic Sans MS" panose="030F0702030302020204" pitchFamily="66" charset="0"/>
              </a:rPr>
              <a:t>Draw a conclusion</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009132" y="1312334"/>
            <a:ext cx="4648597" cy="4638090"/>
          </a:xfrm>
          <a:prstGeom prst="rect">
            <a:avLst/>
          </a:prstGeom>
        </p:spPr>
      </p:pic>
    </p:spTree>
    <p:extLst>
      <p:ext uri="{BB962C8B-B14F-4D97-AF65-F5344CB8AC3E}">
        <p14:creationId xmlns:p14="http://schemas.microsoft.com/office/powerpoint/2010/main" val="136245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en-US" sz="3600" dirty="0" smtClean="0">
                <a:latin typeface="Comic Sans MS" panose="030F0702030302020204" pitchFamily="66" charset="0"/>
              </a:rPr>
              <a:t>12. This organelle is known for synthesizing ribosomes. </a:t>
            </a:r>
          </a:p>
        </p:txBody>
      </p:sp>
      <p:sp>
        <p:nvSpPr>
          <p:cNvPr id="44035" name="Content Placeholder 5"/>
          <p:cNvSpPr>
            <a:spLocks noGrp="1"/>
          </p:cNvSpPr>
          <p:nvPr>
            <p:ph idx="1"/>
          </p:nvPr>
        </p:nvSpPr>
        <p:spPr/>
        <p:txBody>
          <a:bodyPr>
            <a:normAutofit/>
          </a:bodyPr>
          <a:lstStyle/>
          <a:p>
            <a:pPr marL="514350" indent="-514350">
              <a:buFontTx/>
              <a:buAutoNum type="alphaUcPeriod"/>
            </a:pPr>
            <a:r>
              <a:rPr lang="en-US" altLang="en-US" sz="3600" dirty="0" smtClean="0">
                <a:latin typeface="Comic Sans MS" panose="030F0702030302020204" pitchFamily="66" charset="0"/>
              </a:rPr>
              <a:t>Lysosomes</a:t>
            </a:r>
          </a:p>
          <a:p>
            <a:pPr marL="514350" indent="-514350">
              <a:buFontTx/>
              <a:buAutoNum type="alphaUcPeriod"/>
            </a:pPr>
            <a:r>
              <a:rPr lang="en-US" altLang="en-US" sz="3600" dirty="0" smtClean="0">
                <a:latin typeface="Comic Sans MS" panose="030F0702030302020204" pitchFamily="66" charset="0"/>
              </a:rPr>
              <a:t>Vacuoles</a:t>
            </a:r>
          </a:p>
          <a:p>
            <a:pPr marL="514350" indent="-514350">
              <a:buFontTx/>
              <a:buAutoNum type="alphaUcPeriod"/>
            </a:pPr>
            <a:r>
              <a:rPr lang="en-US" altLang="en-US" sz="3600" dirty="0" smtClean="0">
                <a:latin typeface="Comic Sans MS" panose="030F0702030302020204" pitchFamily="66" charset="0"/>
              </a:rPr>
              <a:t>Nucleolus</a:t>
            </a:r>
          </a:p>
          <a:p>
            <a:pPr marL="514350" indent="-514350">
              <a:buFontTx/>
              <a:buAutoNum type="alphaUcPeriod"/>
            </a:pPr>
            <a:r>
              <a:rPr lang="en-US" altLang="en-US" sz="3600" dirty="0" smtClean="0">
                <a:latin typeface="Comic Sans MS" panose="030F0702030302020204" pitchFamily="66" charset="0"/>
              </a:rPr>
              <a:t>Ribosomes</a:t>
            </a:r>
          </a:p>
          <a:p>
            <a:pPr marL="514350" indent="-514350">
              <a:buFontTx/>
              <a:buAutoNum type="alphaUcPeriod"/>
            </a:pPr>
            <a:endParaRPr lang="en-US" altLang="en-US" sz="3600" dirty="0" smtClean="0">
              <a:latin typeface="Comic Sans MS" panose="030F0702030302020204" pitchFamily="66" charset="0"/>
            </a:endParaRPr>
          </a:p>
        </p:txBody>
      </p:sp>
      <p:sp>
        <p:nvSpPr>
          <p:cNvPr id="4" name="Oval 3"/>
          <p:cNvSpPr/>
          <p:nvPr/>
        </p:nvSpPr>
        <p:spPr>
          <a:xfrm>
            <a:off x="1574042" y="3057099"/>
            <a:ext cx="454925" cy="6141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6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anose="030F0702030302020204" pitchFamily="66" charset="0"/>
              </a:rPr>
              <a:t>13. What organelles, other than the nucleus, contain DNA?</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560070" indent="-514350">
              <a:buAutoNum type="alphaUcPeriod"/>
            </a:pPr>
            <a:r>
              <a:rPr lang="en-US" sz="3200" dirty="0" smtClean="0">
                <a:latin typeface="Comic Sans MS" panose="030F0702030302020204" pitchFamily="66" charset="0"/>
              </a:rPr>
              <a:t>Ribosomes &amp; Cell membrane</a:t>
            </a:r>
          </a:p>
          <a:p>
            <a:pPr marL="560070" indent="-514350">
              <a:buAutoNum type="alphaUcPeriod"/>
            </a:pPr>
            <a:r>
              <a:rPr lang="en-US" sz="3200" dirty="0" smtClean="0">
                <a:latin typeface="Comic Sans MS" panose="030F0702030302020204" pitchFamily="66" charset="0"/>
              </a:rPr>
              <a:t>Chloroplasts &amp; mitochondria</a:t>
            </a:r>
          </a:p>
          <a:p>
            <a:pPr marL="560070" indent="-514350">
              <a:buAutoNum type="alphaUcPeriod"/>
            </a:pPr>
            <a:r>
              <a:rPr lang="en-US" sz="3200" dirty="0" smtClean="0">
                <a:latin typeface="Comic Sans MS" panose="030F0702030302020204" pitchFamily="66" charset="0"/>
              </a:rPr>
              <a:t>Vacuoles &amp; lysosomes</a:t>
            </a:r>
          </a:p>
          <a:p>
            <a:pPr marL="560070" indent="-514350">
              <a:buAutoNum type="alphaUcPeriod"/>
            </a:pPr>
            <a:r>
              <a:rPr lang="en-US" sz="3200" dirty="0" smtClean="0">
                <a:latin typeface="Comic Sans MS" panose="030F0702030302020204" pitchFamily="66" charset="0"/>
              </a:rPr>
              <a:t>RER &amp; SER</a:t>
            </a:r>
            <a:endParaRPr lang="en-US" sz="3200" dirty="0">
              <a:latin typeface="Comic Sans MS" panose="030F0702030302020204" pitchFamily="66" charset="0"/>
            </a:endParaRPr>
          </a:p>
        </p:txBody>
      </p:sp>
      <p:sp>
        <p:nvSpPr>
          <p:cNvPr id="4" name="Oval 3"/>
          <p:cNvSpPr/>
          <p:nvPr/>
        </p:nvSpPr>
        <p:spPr>
          <a:xfrm>
            <a:off x="1524000" y="2209231"/>
            <a:ext cx="454925"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1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14. What structure converts light energy into chemical energy?</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788670" indent="-742950">
              <a:buAutoNum type="alphaUcPeriod"/>
            </a:pPr>
            <a:r>
              <a:rPr lang="en-US" sz="3600" dirty="0" smtClean="0">
                <a:latin typeface="Comic Sans MS" panose="030F0702030302020204" pitchFamily="66" charset="0"/>
              </a:rPr>
              <a:t>Peroxisomes</a:t>
            </a:r>
          </a:p>
          <a:p>
            <a:pPr marL="788670" indent="-742950">
              <a:buAutoNum type="alphaUcPeriod"/>
            </a:pPr>
            <a:r>
              <a:rPr lang="en-US" sz="3600" dirty="0" smtClean="0">
                <a:latin typeface="Comic Sans MS" panose="030F0702030302020204" pitchFamily="66" charset="0"/>
              </a:rPr>
              <a:t>Lysosomes</a:t>
            </a:r>
          </a:p>
          <a:p>
            <a:pPr marL="788670" indent="-742950">
              <a:buAutoNum type="alphaUcPeriod"/>
            </a:pPr>
            <a:r>
              <a:rPr lang="en-US" sz="3600" dirty="0" smtClean="0">
                <a:latin typeface="Comic Sans MS" panose="030F0702030302020204" pitchFamily="66" charset="0"/>
              </a:rPr>
              <a:t>Chloroplast</a:t>
            </a:r>
          </a:p>
          <a:p>
            <a:pPr marL="788670" indent="-742950">
              <a:buAutoNum type="alphaUcPeriod"/>
            </a:pPr>
            <a:r>
              <a:rPr lang="en-US" sz="3600" dirty="0" smtClean="0">
                <a:latin typeface="Comic Sans MS" panose="030F0702030302020204" pitchFamily="66" charset="0"/>
              </a:rPr>
              <a:t>Mitochondria</a:t>
            </a:r>
            <a:endParaRPr lang="en-US" sz="3600" dirty="0">
              <a:latin typeface="Comic Sans MS" panose="030F0702030302020204" pitchFamily="66" charset="0"/>
            </a:endParaRPr>
          </a:p>
        </p:txBody>
      </p:sp>
      <p:sp>
        <p:nvSpPr>
          <p:cNvPr id="4" name="Oval 3"/>
          <p:cNvSpPr/>
          <p:nvPr/>
        </p:nvSpPr>
        <p:spPr>
          <a:xfrm>
            <a:off x="1560394" y="3028381"/>
            <a:ext cx="636896" cy="6019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00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omic Sans MS" panose="030F0702030302020204" pitchFamily="66" charset="0"/>
              </a:rPr>
              <a:t>15. RER are folded sacs in the cell that transports proteins.  Which statement </a:t>
            </a:r>
            <a:r>
              <a:rPr lang="en-US" sz="2400" b="1" dirty="0" smtClean="0">
                <a:latin typeface="Comic Sans MS" panose="030F0702030302020204" pitchFamily="66" charset="0"/>
              </a:rPr>
              <a:t>BEST</a:t>
            </a:r>
            <a:r>
              <a:rPr lang="en-US" sz="2400" dirty="0" smtClean="0">
                <a:latin typeface="Comic Sans MS" panose="030F0702030302020204" pitchFamily="66" charset="0"/>
              </a:rPr>
              <a:t> describes how the structure of the RER allows the cell to function properly?</a:t>
            </a:r>
            <a:endParaRPr lang="en-US" sz="24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560070" indent="-514350">
              <a:buAutoNum type="alphaUcPeriod"/>
            </a:pPr>
            <a:r>
              <a:rPr lang="en-US" sz="2800" dirty="0" smtClean="0">
                <a:latin typeface="Comic Sans MS" panose="030F0702030302020204" pitchFamily="66" charset="0"/>
              </a:rPr>
              <a:t>They increase the volume of the cell for more air.</a:t>
            </a:r>
          </a:p>
          <a:p>
            <a:pPr marL="560070" indent="-514350">
              <a:buAutoNum type="alphaUcPeriod"/>
            </a:pPr>
            <a:r>
              <a:rPr lang="en-US" sz="2800" dirty="0" smtClean="0">
                <a:latin typeface="Comic Sans MS" panose="030F0702030302020204" pitchFamily="66" charset="0"/>
              </a:rPr>
              <a:t>They increase the amount of energy transferred within the cell.</a:t>
            </a:r>
          </a:p>
          <a:p>
            <a:pPr marL="560070" indent="-514350">
              <a:buAutoNum type="alphaUcPeriod"/>
            </a:pPr>
            <a:r>
              <a:rPr lang="en-US" sz="2800" dirty="0" smtClean="0">
                <a:latin typeface="Comic Sans MS" panose="030F0702030302020204" pitchFamily="66" charset="0"/>
              </a:rPr>
              <a:t>They increase the flexibility of the cell</a:t>
            </a:r>
          </a:p>
          <a:p>
            <a:pPr marL="560070" indent="-514350">
              <a:buAutoNum type="alphaUcPeriod"/>
            </a:pPr>
            <a:r>
              <a:rPr lang="en-US" sz="2800" dirty="0" smtClean="0">
                <a:latin typeface="Comic Sans MS" panose="030F0702030302020204" pitchFamily="66" charset="0"/>
              </a:rPr>
              <a:t>They increase the surface area of the cell, allowing for more efficient protein transport.</a:t>
            </a:r>
          </a:p>
          <a:p>
            <a:pPr marL="560070" indent="-514350">
              <a:buAutoNum type="alphaUcPeriod"/>
            </a:pPr>
            <a:endParaRPr lang="en-US" sz="2800" dirty="0">
              <a:latin typeface="Comic Sans MS" panose="030F0702030302020204" pitchFamily="66" charset="0"/>
            </a:endParaRPr>
          </a:p>
        </p:txBody>
      </p:sp>
      <p:sp>
        <p:nvSpPr>
          <p:cNvPr id="4" name="Oval 3"/>
          <p:cNvSpPr/>
          <p:nvPr/>
        </p:nvSpPr>
        <p:spPr>
          <a:xfrm>
            <a:off x="1524000" y="3860610"/>
            <a:ext cx="454925" cy="5339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5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Why would prokaryotes be able to reproduce more quickly?</a:t>
            </a:r>
            <a:endParaRPr lang="en-US"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45720" indent="0">
              <a:buNone/>
            </a:pPr>
            <a:r>
              <a:rPr lang="en-US" sz="3200" dirty="0" smtClean="0">
                <a:latin typeface="Comic Sans MS" panose="030F0702030302020204" pitchFamily="66" charset="0"/>
              </a:rPr>
              <a:t>* Short reproduction process</a:t>
            </a:r>
          </a:p>
          <a:p>
            <a:pPr marL="45720" indent="0">
              <a:buNone/>
            </a:pPr>
            <a:r>
              <a:rPr lang="en-US" sz="3200" dirty="0" smtClean="0">
                <a:latin typeface="Comic Sans MS" panose="030F0702030302020204" pitchFamily="66" charset="0"/>
              </a:rPr>
              <a:t>* Smaller size cells</a:t>
            </a:r>
          </a:p>
          <a:p>
            <a:pPr marL="45720" indent="0">
              <a:buNone/>
            </a:pPr>
            <a:r>
              <a:rPr lang="en-US" sz="3200" dirty="0" smtClean="0">
                <a:latin typeface="Comic Sans MS" panose="030F0702030302020204" pitchFamily="66" charset="0"/>
              </a:rPr>
              <a:t>* Less complex</a:t>
            </a:r>
            <a:endParaRPr lang="en-US" sz="32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328847" y="1967980"/>
            <a:ext cx="4256253" cy="3670821"/>
          </a:xfrm>
          <a:prstGeom prst="rect">
            <a:avLst/>
          </a:prstGeom>
        </p:spPr>
      </p:pic>
    </p:spTree>
    <p:extLst>
      <p:ext uri="{BB962C8B-B14F-4D97-AF65-F5344CB8AC3E}">
        <p14:creationId xmlns:p14="http://schemas.microsoft.com/office/powerpoint/2010/main" val="70055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What is a pro and con to asexual reproduction?</a:t>
            </a:r>
            <a:endParaRPr lang="en-US" b="1"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45720" indent="0">
              <a:buNone/>
            </a:pPr>
            <a:r>
              <a:rPr lang="en-US" sz="3200" b="1" dirty="0" smtClean="0">
                <a:latin typeface="Comic Sans MS" panose="030F0702030302020204" pitchFamily="66" charset="0"/>
              </a:rPr>
              <a:t>Pros:</a:t>
            </a:r>
          </a:p>
          <a:p>
            <a:pPr marL="45720" indent="0">
              <a:buNone/>
            </a:pPr>
            <a:r>
              <a:rPr lang="en-US" sz="3200" dirty="0">
                <a:latin typeface="Comic Sans MS" panose="030F0702030302020204" pitchFamily="66" charset="0"/>
              </a:rPr>
              <a:t>	</a:t>
            </a:r>
            <a:r>
              <a:rPr lang="en-US" sz="3200" dirty="0" smtClean="0">
                <a:latin typeface="Comic Sans MS" panose="030F0702030302020204" pitchFamily="66" charset="0"/>
              </a:rPr>
              <a:t>* Quick &amp; no need for a partner</a:t>
            </a:r>
          </a:p>
          <a:p>
            <a:pPr marL="45720" indent="0">
              <a:buNone/>
            </a:pPr>
            <a:endParaRPr lang="en-US" sz="3200" dirty="0">
              <a:latin typeface="Comic Sans MS" panose="030F0702030302020204" pitchFamily="66" charset="0"/>
            </a:endParaRPr>
          </a:p>
          <a:p>
            <a:pPr marL="45720" indent="0">
              <a:buNone/>
            </a:pPr>
            <a:r>
              <a:rPr lang="en-US" sz="3200" b="1" dirty="0" smtClean="0">
                <a:latin typeface="Comic Sans MS" panose="030F0702030302020204" pitchFamily="66" charset="0"/>
              </a:rPr>
              <a:t>Cons:</a:t>
            </a:r>
          </a:p>
          <a:p>
            <a:pPr marL="45720" indent="0">
              <a:buNone/>
            </a:pPr>
            <a:r>
              <a:rPr lang="en-US" sz="3200" dirty="0">
                <a:latin typeface="Comic Sans MS" panose="030F0702030302020204" pitchFamily="66" charset="0"/>
              </a:rPr>
              <a:t>	</a:t>
            </a:r>
            <a:r>
              <a:rPr lang="en-US" sz="3200" dirty="0" smtClean="0">
                <a:latin typeface="Comic Sans MS" panose="030F0702030302020204" pitchFamily="66" charset="0"/>
              </a:rPr>
              <a:t>* All offspring are clones, lack of genetic 	variation &amp; all cells are susceptible to the 	same disease.</a:t>
            </a:r>
            <a:endParaRPr lang="en-US" sz="3200" dirty="0">
              <a:latin typeface="Comic Sans MS" panose="030F0702030302020204" pitchFamily="66" charset="0"/>
            </a:endParaRPr>
          </a:p>
        </p:txBody>
      </p:sp>
    </p:spTree>
    <p:extLst>
      <p:ext uri="{BB962C8B-B14F-4D97-AF65-F5344CB8AC3E}">
        <p14:creationId xmlns:p14="http://schemas.microsoft.com/office/powerpoint/2010/main" val="162723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mic Sans MS" pitchFamily="66" charset="0"/>
              </a:rPr>
              <a:t>Dependent vs. Independent variables</a:t>
            </a:r>
            <a:endParaRPr lang="en-US" b="1" dirty="0">
              <a:latin typeface="Comic Sans MS" pitchFamily="66" charset="0"/>
            </a:endParaRPr>
          </a:p>
        </p:txBody>
      </p:sp>
      <p:sp>
        <p:nvSpPr>
          <p:cNvPr id="3" name="Content Placeholder 2"/>
          <p:cNvSpPr>
            <a:spLocks noGrp="1"/>
          </p:cNvSpPr>
          <p:nvPr>
            <p:ph idx="1"/>
          </p:nvPr>
        </p:nvSpPr>
        <p:spPr/>
        <p:txBody>
          <a:bodyPr>
            <a:normAutofit/>
          </a:bodyPr>
          <a:lstStyle/>
          <a:p>
            <a:r>
              <a:rPr lang="en-US" sz="2800" dirty="0" smtClean="0">
                <a:latin typeface="Comic Sans MS" pitchFamily="66" charset="0"/>
              </a:rPr>
              <a:t>Independent is what we change in an experiment.</a:t>
            </a:r>
          </a:p>
          <a:p>
            <a:r>
              <a:rPr lang="en-US" sz="2800" dirty="0" smtClean="0">
                <a:latin typeface="Comic Sans MS" pitchFamily="66" charset="0"/>
              </a:rPr>
              <a:t>Dependent changes due to the independent variable.</a:t>
            </a:r>
          </a:p>
          <a:p>
            <a:endParaRPr lang="en-US" sz="2800" dirty="0">
              <a:latin typeface="Comic Sans MS" pitchFamily="66" charset="0"/>
            </a:endParaRPr>
          </a:p>
          <a:p>
            <a:r>
              <a:rPr lang="en-US" sz="2800" dirty="0" smtClean="0">
                <a:latin typeface="Comic Sans MS" pitchFamily="66" charset="0"/>
              </a:rPr>
              <a:t>A </a:t>
            </a:r>
            <a:r>
              <a:rPr lang="en-US" sz="2800" b="1" dirty="0" smtClean="0">
                <a:latin typeface="Comic Sans MS" pitchFamily="66" charset="0"/>
              </a:rPr>
              <a:t>control i</a:t>
            </a:r>
            <a:r>
              <a:rPr lang="en-US" sz="2800" dirty="0" smtClean="0">
                <a:latin typeface="Comic Sans MS" pitchFamily="66" charset="0"/>
              </a:rPr>
              <a:t>s part of the test that does not receive the experimental treatment!</a:t>
            </a:r>
            <a:endParaRPr lang="en-US" sz="2800" dirty="0">
              <a:latin typeface="Comic Sans MS" pitchFamily="66" charset="0"/>
            </a:endParaRPr>
          </a:p>
        </p:txBody>
      </p:sp>
      <p:pic>
        <p:nvPicPr>
          <p:cNvPr id="4" name="The Simpsons - The Simpsons Theme Song.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5943600" y="3276600"/>
            <a:ext cx="304800" cy="304800"/>
          </a:xfrm>
          <a:prstGeom prst="rect">
            <a:avLst/>
          </a:prstGeom>
        </p:spPr>
      </p:pic>
      <p:sp>
        <p:nvSpPr>
          <p:cNvPr id="5" name="AutoShape 2" descr="Image result for scientific meth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4254050" y="4500562"/>
            <a:ext cx="2619375" cy="1743075"/>
          </a:xfrm>
          <a:prstGeom prst="rect">
            <a:avLst/>
          </a:prstGeom>
        </p:spPr>
      </p:pic>
    </p:spTree>
    <p:extLst>
      <p:ext uri="{BB962C8B-B14F-4D97-AF65-F5344CB8AC3E}">
        <p14:creationId xmlns:p14="http://schemas.microsoft.com/office/powerpoint/2010/main" val="38872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76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omic Sans MS" pitchFamily="66" charset="0"/>
              </a:rPr>
              <a:t>QUESTION #1</a:t>
            </a:r>
            <a:endParaRPr lang="en-US" b="1" dirty="0">
              <a:latin typeface="Comic Sans MS" pitchFamily="66" charset="0"/>
            </a:endParaRPr>
          </a:p>
        </p:txBody>
      </p:sp>
      <p:sp>
        <p:nvSpPr>
          <p:cNvPr id="5" name="Content Placeholder 4"/>
          <p:cNvSpPr>
            <a:spLocks noGrp="1"/>
          </p:cNvSpPr>
          <p:nvPr>
            <p:ph idx="1"/>
          </p:nvPr>
        </p:nvSpPr>
        <p:spPr/>
        <p:txBody>
          <a:bodyPr/>
          <a:lstStyle/>
          <a:p>
            <a:pPr>
              <a:buNone/>
            </a:pPr>
            <a:r>
              <a:rPr lang="en-US" dirty="0" smtClean="0">
                <a:latin typeface="Comic Sans MS" pitchFamily="66" charset="0"/>
              </a:rPr>
              <a:t> * </a:t>
            </a:r>
            <a:r>
              <a:rPr lang="en-US" sz="2400" dirty="0" smtClean="0">
                <a:latin typeface="Comic Sans MS" pitchFamily="66" charset="0"/>
              </a:rPr>
              <a:t>Shelby thinks that seeds will grow better in acidic conditions.  She uses three seeds.  One seed she adds vinegar, the second seed  she uses water and the final seed is with hydrochloric acid.  She sees the following results:</a:t>
            </a:r>
          </a:p>
          <a:p>
            <a:pPr>
              <a:buNone/>
            </a:pPr>
            <a:endParaRPr lang="en-US" dirty="0" smtClean="0">
              <a:latin typeface="Comic Sans MS" pitchFamily="66" charset="0"/>
            </a:endParaRPr>
          </a:p>
          <a:p>
            <a:pPr>
              <a:buNone/>
            </a:pPr>
            <a:endParaRPr lang="en-US" dirty="0" smtClean="0">
              <a:latin typeface="Comic Sans MS" pitchFamily="66" charset="0"/>
            </a:endParaRPr>
          </a:p>
          <a:p>
            <a:pPr>
              <a:buNone/>
            </a:pPr>
            <a:endParaRPr lang="en-US" dirty="0">
              <a:latin typeface="Comic Sans MS" pitchFamily="66" charset="0"/>
            </a:endParaRPr>
          </a:p>
        </p:txBody>
      </p:sp>
      <p:pic>
        <p:nvPicPr>
          <p:cNvPr id="2" name="Picture 1"/>
          <p:cNvPicPr>
            <a:picLocks noChangeAspect="1"/>
          </p:cNvPicPr>
          <p:nvPr/>
        </p:nvPicPr>
        <p:blipFill>
          <a:blip r:embed="rId2"/>
          <a:stretch>
            <a:fillRect/>
          </a:stretch>
        </p:blipFill>
        <p:spPr>
          <a:xfrm>
            <a:off x="1876052" y="3223059"/>
            <a:ext cx="8429625" cy="2589308"/>
          </a:xfrm>
          <a:prstGeom prst="rect">
            <a:avLst/>
          </a:prstGeom>
        </p:spPr>
      </p:pic>
    </p:spTree>
    <p:extLst>
      <p:ext uri="{BB962C8B-B14F-4D97-AF65-F5344CB8AC3E}">
        <p14:creationId xmlns:p14="http://schemas.microsoft.com/office/powerpoint/2010/main" val="129462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itchFamily="66" charset="0"/>
              </a:rPr>
              <a:t>RESULTS</a:t>
            </a:r>
            <a:endParaRPr lang="en-US" b="1" dirty="0">
              <a:latin typeface="Comic Sans MS"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0492077"/>
              </p:ext>
            </p:extLst>
          </p:nvPr>
        </p:nvGraphicFramePr>
        <p:xfrm>
          <a:off x="1981200" y="1600200"/>
          <a:ext cx="8229600" cy="1579728"/>
        </p:xfrm>
        <a:graphic>
          <a:graphicData uri="http://schemas.openxmlformats.org/drawingml/2006/table">
            <a:tbl>
              <a:tblPr firstRow="1" bandRow="1">
                <a:tableStyleId>{5C22544A-7EE6-4342-B048-85BDC9FD1C3A}</a:tableStyleId>
              </a:tblPr>
              <a:tblGrid>
                <a:gridCol w="4114800"/>
                <a:gridCol w="4114800"/>
              </a:tblGrid>
              <a:tr h="394932">
                <a:tc>
                  <a:txBody>
                    <a:bodyPr/>
                    <a:lstStyle/>
                    <a:p>
                      <a:r>
                        <a:rPr lang="en-US" dirty="0" smtClean="0">
                          <a:latin typeface="Comic Sans MS" pitchFamily="66" charset="0"/>
                        </a:rPr>
                        <a:t>LIQUID</a:t>
                      </a:r>
                      <a:r>
                        <a:rPr lang="en-US" baseline="0" dirty="0" smtClean="0">
                          <a:latin typeface="Comic Sans MS" pitchFamily="66" charset="0"/>
                        </a:rPr>
                        <a:t> USED TO WATER</a:t>
                      </a:r>
                      <a:endParaRPr lang="en-US" dirty="0">
                        <a:latin typeface="Comic Sans MS" pitchFamily="66" charset="0"/>
                      </a:endParaRPr>
                    </a:p>
                  </a:txBody>
                  <a:tcPr/>
                </a:tc>
                <a:tc>
                  <a:txBody>
                    <a:bodyPr/>
                    <a:lstStyle/>
                    <a:p>
                      <a:r>
                        <a:rPr lang="en-US" dirty="0" smtClean="0">
                          <a:latin typeface="Comic Sans MS" pitchFamily="66" charset="0"/>
                        </a:rPr>
                        <a:t>GROWTH (Cm)</a:t>
                      </a:r>
                      <a:endParaRPr lang="en-US" dirty="0">
                        <a:latin typeface="Comic Sans MS" pitchFamily="66" charset="0"/>
                      </a:endParaRPr>
                    </a:p>
                  </a:txBody>
                  <a:tcPr/>
                </a:tc>
              </a:tr>
              <a:tr h="394932">
                <a:tc>
                  <a:txBody>
                    <a:bodyPr/>
                    <a:lstStyle/>
                    <a:p>
                      <a:r>
                        <a:rPr lang="en-US" dirty="0" smtClean="0">
                          <a:latin typeface="Comic Sans MS" pitchFamily="66" charset="0"/>
                        </a:rPr>
                        <a:t>WATER</a:t>
                      </a:r>
                      <a:endParaRPr lang="en-US" dirty="0">
                        <a:latin typeface="Comic Sans MS" pitchFamily="66" charset="0"/>
                      </a:endParaRPr>
                    </a:p>
                  </a:txBody>
                  <a:tcPr/>
                </a:tc>
                <a:tc>
                  <a:txBody>
                    <a:bodyPr/>
                    <a:lstStyle/>
                    <a:p>
                      <a:r>
                        <a:rPr lang="en-US" dirty="0" smtClean="0">
                          <a:latin typeface="Comic Sans MS" pitchFamily="66" charset="0"/>
                        </a:rPr>
                        <a:t>5.0</a:t>
                      </a:r>
                      <a:endParaRPr lang="en-US" dirty="0">
                        <a:latin typeface="Comic Sans MS" pitchFamily="66" charset="0"/>
                      </a:endParaRPr>
                    </a:p>
                  </a:txBody>
                  <a:tcPr/>
                </a:tc>
              </a:tr>
              <a:tr h="394932">
                <a:tc>
                  <a:txBody>
                    <a:bodyPr/>
                    <a:lstStyle/>
                    <a:p>
                      <a:r>
                        <a:rPr lang="en-US" dirty="0" smtClean="0">
                          <a:latin typeface="Comic Sans MS" pitchFamily="66" charset="0"/>
                        </a:rPr>
                        <a:t>VINEGAR</a:t>
                      </a:r>
                      <a:endParaRPr lang="en-US" dirty="0">
                        <a:latin typeface="Comic Sans MS" pitchFamily="66" charset="0"/>
                      </a:endParaRPr>
                    </a:p>
                  </a:txBody>
                  <a:tcPr/>
                </a:tc>
                <a:tc>
                  <a:txBody>
                    <a:bodyPr/>
                    <a:lstStyle/>
                    <a:p>
                      <a:r>
                        <a:rPr lang="en-US" dirty="0" smtClean="0">
                          <a:latin typeface="Comic Sans MS" pitchFamily="66" charset="0"/>
                        </a:rPr>
                        <a:t>4.8</a:t>
                      </a:r>
                      <a:endParaRPr lang="en-US" dirty="0">
                        <a:latin typeface="Comic Sans MS" pitchFamily="66" charset="0"/>
                      </a:endParaRPr>
                    </a:p>
                  </a:txBody>
                  <a:tcPr/>
                </a:tc>
              </a:tr>
              <a:tr h="394932">
                <a:tc>
                  <a:txBody>
                    <a:bodyPr/>
                    <a:lstStyle/>
                    <a:p>
                      <a:r>
                        <a:rPr lang="en-US" dirty="0" smtClean="0">
                          <a:latin typeface="Comic Sans MS" pitchFamily="66" charset="0"/>
                        </a:rPr>
                        <a:t>HYDROCHLORIC ACID</a:t>
                      </a:r>
                      <a:endParaRPr lang="en-US" dirty="0">
                        <a:latin typeface="Comic Sans MS" pitchFamily="66" charset="0"/>
                      </a:endParaRPr>
                    </a:p>
                  </a:txBody>
                  <a:tcPr/>
                </a:tc>
                <a:tc>
                  <a:txBody>
                    <a:bodyPr/>
                    <a:lstStyle/>
                    <a:p>
                      <a:r>
                        <a:rPr lang="en-US" dirty="0" smtClean="0">
                          <a:latin typeface="Comic Sans MS" pitchFamily="66" charset="0"/>
                        </a:rPr>
                        <a:t>0.5</a:t>
                      </a:r>
                      <a:endParaRPr lang="en-US" dirty="0">
                        <a:latin typeface="Comic Sans MS" pitchFamily="66" charset="0"/>
                      </a:endParaRPr>
                    </a:p>
                  </a:txBody>
                  <a:tcPr/>
                </a:tc>
              </a:tr>
            </a:tbl>
          </a:graphicData>
        </a:graphic>
      </p:graphicFrame>
      <p:sp>
        <p:nvSpPr>
          <p:cNvPr id="5" name="TextBox 4"/>
          <p:cNvSpPr txBox="1"/>
          <p:nvPr/>
        </p:nvSpPr>
        <p:spPr>
          <a:xfrm>
            <a:off x="1828800" y="3352801"/>
            <a:ext cx="8610600" cy="2677656"/>
          </a:xfrm>
          <a:prstGeom prst="rect">
            <a:avLst/>
          </a:prstGeom>
          <a:noFill/>
        </p:spPr>
        <p:txBody>
          <a:bodyPr wrap="square" rtlCol="0">
            <a:spAutoFit/>
          </a:bodyPr>
          <a:lstStyle/>
          <a:p>
            <a:pPr marL="342900" indent="-342900">
              <a:buAutoNum type="arabicPeriod"/>
            </a:pPr>
            <a:r>
              <a:rPr lang="en-US" sz="2400" dirty="0">
                <a:latin typeface="Comic Sans MS" pitchFamily="66" charset="0"/>
              </a:rPr>
              <a:t>What is the </a:t>
            </a:r>
            <a:r>
              <a:rPr lang="en-US" sz="2400" b="1" dirty="0">
                <a:latin typeface="Comic Sans MS" pitchFamily="66" charset="0"/>
              </a:rPr>
              <a:t>CONTROL?</a:t>
            </a:r>
          </a:p>
          <a:p>
            <a:pPr marL="342900" indent="-342900">
              <a:buAutoNum type="arabicPeriod"/>
            </a:pPr>
            <a:endParaRPr lang="en-US" sz="2400" dirty="0">
              <a:latin typeface="Comic Sans MS" pitchFamily="66" charset="0"/>
            </a:endParaRPr>
          </a:p>
          <a:p>
            <a:pPr marL="342900" indent="-342900">
              <a:buAutoNum type="arabicPeriod"/>
            </a:pPr>
            <a:r>
              <a:rPr lang="en-US" sz="2400" dirty="0">
                <a:latin typeface="Comic Sans MS" pitchFamily="66" charset="0"/>
              </a:rPr>
              <a:t>What is the </a:t>
            </a:r>
            <a:r>
              <a:rPr lang="en-US" sz="2400" b="1" dirty="0">
                <a:latin typeface="Comic Sans MS" pitchFamily="66" charset="0"/>
              </a:rPr>
              <a:t>Independent Variable</a:t>
            </a:r>
          </a:p>
          <a:p>
            <a:pPr marL="342900" indent="-342900">
              <a:buAutoNum type="arabicPeriod"/>
            </a:pPr>
            <a:endParaRPr lang="en-US" sz="2400" dirty="0">
              <a:latin typeface="Comic Sans MS" pitchFamily="66" charset="0"/>
            </a:endParaRPr>
          </a:p>
          <a:p>
            <a:pPr marL="342900" indent="-342900">
              <a:buAutoNum type="arabicPeriod"/>
            </a:pPr>
            <a:r>
              <a:rPr lang="en-US" sz="2400" dirty="0">
                <a:latin typeface="Comic Sans MS" pitchFamily="66" charset="0"/>
              </a:rPr>
              <a:t>What is the </a:t>
            </a:r>
            <a:r>
              <a:rPr lang="en-US" sz="2400" b="1" dirty="0">
                <a:latin typeface="Comic Sans MS" pitchFamily="66" charset="0"/>
              </a:rPr>
              <a:t>Dependent Variable</a:t>
            </a:r>
          </a:p>
          <a:p>
            <a:pPr marL="342900" indent="-342900">
              <a:buAutoNum type="arabicPeriod"/>
            </a:pPr>
            <a:endParaRPr lang="en-US" sz="2400" dirty="0">
              <a:latin typeface="Comic Sans MS" pitchFamily="66" charset="0"/>
            </a:endParaRPr>
          </a:p>
          <a:p>
            <a:pPr marL="342900" indent="-342900">
              <a:buAutoNum type="arabicPeriod"/>
            </a:pPr>
            <a:r>
              <a:rPr lang="en-US" sz="2400" dirty="0">
                <a:latin typeface="Comic Sans MS" pitchFamily="66" charset="0"/>
              </a:rPr>
              <a:t>Is </a:t>
            </a:r>
            <a:r>
              <a:rPr lang="en-US" sz="2400" dirty="0" smtClean="0">
                <a:latin typeface="Comic Sans MS" pitchFamily="66" charset="0"/>
              </a:rPr>
              <a:t>Shelby’s </a:t>
            </a:r>
            <a:r>
              <a:rPr lang="en-US" sz="2400" b="1" dirty="0">
                <a:latin typeface="Comic Sans MS" pitchFamily="66" charset="0"/>
              </a:rPr>
              <a:t>hypothesis </a:t>
            </a:r>
            <a:r>
              <a:rPr lang="en-US" sz="2400" dirty="0">
                <a:latin typeface="Comic Sans MS" pitchFamily="66" charset="0"/>
              </a:rPr>
              <a:t>correct?</a:t>
            </a:r>
          </a:p>
        </p:txBody>
      </p:sp>
    </p:spTree>
    <p:extLst>
      <p:ext uri="{BB962C8B-B14F-4D97-AF65-F5344CB8AC3E}">
        <p14:creationId xmlns:p14="http://schemas.microsoft.com/office/powerpoint/2010/main" val="383296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mic Sans MS" pitchFamily="66" charset="0"/>
              </a:rPr>
              <a:t>What are characteristics of all living things?</a:t>
            </a:r>
            <a:endParaRPr lang="en-US" b="1" dirty="0">
              <a:latin typeface="Comic Sans MS" pitchFamily="66" charset="0"/>
            </a:endParaRPr>
          </a:p>
        </p:txBody>
      </p:sp>
      <p:sp>
        <p:nvSpPr>
          <p:cNvPr id="3" name="Content Placeholder 2"/>
          <p:cNvSpPr>
            <a:spLocks noGrp="1"/>
          </p:cNvSpPr>
          <p:nvPr>
            <p:ph sz="half" idx="1"/>
          </p:nvPr>
        </p:nvSpPr>
        <p:spPr>
          <a:xfrm>
            <a:off x="1524000" y="1485900"/>
            <a:ext cx="4480560" cy="4123944"/>
          </a:xfrm>
        </p:spPr>
        <p:txBody>
          <a:bodyPr/>
          <a:lstStyle/>
          <a:p>
            <a:r>
              <a:rPr lang="en-US" dirty="0" smtClean="0">
                <a:latin typeface="Comic Sans MS" pitchFamily="66" charset="0"/>
              </a:rPr>
              <a:t>Made up of one or more cells</a:t>
            </a:r>
          </a:p>
          <a:p>
            <a:r>
              <a:rPr lang="en-US" dirty="0" smtClean="0">
                <a:latin typeface="Comic Sans MS" pitchFamily="66" charset="0"/>
              </a:rPr>
              <a:t>Reproduces</a:t>
            </a:r>
          </a:p>
          <a:p>
            <a:r>
              <a:rPr lang="en-US" dirty="0" smtClean="0">
                <a:latin typeface="Comic Sans MS" pitchFamily="66" charset="0"/>
              </a:rPr>
              <a:t>Growth &amp; development</a:t>
            </a:r>
          </a:p>
          <a:p>
            <a:r>
              <a:rPr lang="en-US" dirty="0" smtClean="0">
                <a:latin typeface="Comic Sans MS" pitchFamily="66" charset="0"/>
              </a:rPr>
              <a:t>Maintains balance</a:t>
            </a:r>
          </a:p>
          <a:p>
            <a:r>
              <a:rPr lang="en-US" dirty="0" smtClean="0">
                <a:latin typeface="Comic Sans MS" pitchFamily="66" charset="0"/>
              </a:rPr>
              <a:t>Organized (cell, tissue, organ, organ system)</a:t>
            </a:r>
          </a:p>
          <a:p>
            <a:r>
              <a:rPr lang="en-US" dirty="0" smtClean="0">
                <a:latin typeface="Comic Sans MS" pitchFamily="66" charset="0"/>
              </a:rPr>
              <a:t>Produces energy</a:t>
            </a:r>
          </a:p>
          <a:p>
            <a:r>
              <a:rPr lang="en-US" dirty="0" smtClean="0">
                <a:latin typeface="Comic Sans MS" pitchFamily="66" charset="0"/>
              </a:rPr>
              <a:t>Adapts and evolves</a:t>
            </a:r>
            <a:endParaRPr lang="en-US" dirty="0">
              <a:latin typeface="Comic Sans MS" pitchFamily="66" charset="0"/>
            </a:endParaRPr>
          </a:p>
        </p:txBody>
      </p:sp>
      <p:sp>
        <p:nvSpPr>
          <p:cNvPr id="4" name="Content Placeholder 3"/>
          <p:cNvSpPr>
            <a:spLocks noGrp="1"/>
          </p:cNvSpPr>
          <p:nvPr>
            <p:ph sz="half" idx="2"/>
          </p:nvPr>
        </p:nvSpPr>
        <p:spPr/>
        <p:txBody>
          <a:bodyPr/>
          <a:lstStyle/>
          <a:p>
            <a:endParaRPr lang="en-US"/>
          </a:p>
        </p:txBody>
      </p:sp>
      <p:pic>
        <p:nvPicPr>
          <p:cNvPr id="1028" name="Picture 4" descr="https://tse1.mm.bing.net/th?id=OIP.M043bb8b9d4c7646944a9f8b2a0c8e755o0&amp;pid=15.1&amp;P=0&amp;w=261&amp;h=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170" y="1485900"/>
            <a:ext cx="4480560" cy="468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Characteristics cont..</a:t>
            </a:r>
            <a:endParaRPr lang="en-US" dirty="0">
              <a:latin typeface="Comic Sans MS" pitchFamily="66" charset="0"/>
            </a:endParaRPr>
          </a:p>
        </p:txBody>
      </p:sp>
      <p:sp>
        <p:nvSpPr>
          <p:cNvPr id="3" name="Content Placeholder 2"/>
          <p:cNvSpPr>
            <a:spLocks noGrp="1"/>
          </p:cNvSpPr>
          <p:nvPr>
            <p:ph sz="half" idx="1"/>
          </p:nvPr>
        </p:nvSpPr>
        <p:spPr/>
        <p:txBody>
          <a:bodyPr/>
          <a:lstStyle/>
          <a:p>
            <a:pPr>
              <a:buFont typeface="Arial" charset="0"/>
              <a:buChar char="•"/>
            </a:pPr>
            <a:r>
              <a:rPr lang="en-US" dirty="0" smtClean="0">
                <a:latin typeface="Comic Sans MS" pitchFamily="66" charset="0"/>
              </a:rPr>
              <a:t>Organized</a:t>
            </a:r>
          </a:p>
          <a:p>
            <a:pPr>
              <a:buNone/>
            </a:pPr>
            <a:r>
              <a:rPr lang="en-US" dirty="0" smtClean="0">
                <a:latin typeface="Comic Sans MS" pitchFamily="66" charset="0"/>
              </a:rPr>
              <a:t>(Cells, tissues, </a:t>
            </a:r>
          </a:p>
          <a:p>
            <a:pPr>
              <a:buNone/>
            </a:pPr>
            <a:r>
              <a:rPr lang="en-US" dirty="0" smtClean="0">
                <a:latin typeface="Comic Sans MS" pitchFamily="66" charset="0"/>
              </a:rPr>
              <a:t>organs, </a:t>
            </a:r>
          </a:p>
          <a:p>
            <a:pPr>
              <a:buNone/>
            </a:pPr>
            <a:r>
              <a:rPr lang="en-US" dirty="0" smtClean="0">
                <a:latin typeface="Comic Sans MS" pitchFamily="66" charset="0"/>
              </a:rPr>
              <a:t>organ systems)</a:t>
            </a:r>
          </a:p>
          <a:p>
            <a:pPr marL="45720" indent="0">
              <a:buNone/>
            </a:pPr>
            <a:endParaRPr lang="en-US" dirty="0" smtClean="0">
              <a:latin typeface="Comic Sans MS" pitchFamily="66" charset="0"/>
            </a:endParaRPr>
          </a:p>
          <a:p>
            <a:pPr>
              <a:buFont typeface="Arial" charset="0"/>
              <a:buChar char="•"/>
            </a:pPr>
            <a:endParaRPr lang="en-US" dirty="0">
              <a:latin typeface="Comic Sans MS" pitchFamily="66" charset="0"/>
            </a:endParaRPr>
          </a:p>
        </p:txBody>
      </p:sp>
      <p:sp>
        <p:nvSpPr>
          <p:cNvPr id="4" name="Content Placeholder 3"/>
          <p:cNvSpPr>
            <a:spLocks noGrp="1"/>
          </p:cNvSpPr>
          <p:nvPr>
            <p:ph sz="half" idx="2"/>
          </p:nvPr>
        </p:nvSpPr>
        <p:spPr/>
        <p:txBody>
          <a:bodyPr/>
          <a:lstStyle/>
          <a:p>
            <a:endParaRPr lang="en-US"/>
          </a:p>
        </p:txBody>
      </p:sp>
      <p:pic>
        <p:nvPicPr>
          <p:cNvPr id="16386" name="Picture 2" descr="http://www.cape.k12.mo.us/cjhs/science/strom/cheek%20cells.jpg"/>
          <p:cNvPicPr>
            <a:picLocks noChangeAspect="1" noChangeArrowheads="1"/>
          </p:cNvPicPr>
          <p:nvPr/>
        </p:nvPicPr>
        <p:blipFill>
          <a:blip r:embed="rId2" cstate="print"/>
          <a:srcRect/>
          <a:stretch>
            <a:fillRect/>
          </a:stretch>
        </p:blipFill>
        <p:spPr bwMode="auto">
          <a:xfrm>
            <a:off x="6096000" y="1524000"/>
            <a:ext cx="4267200" cy="4857750"/>
          </a:xfrm>
          <a:prstGeom prst="rect">
            <a:avLst/>
          </a:prstGeom>
          <a:noFill/>
        </p:spPr>
      </p:pic>
      <p:pic>
        <p:nvPicPr>
          <p:cNvPr id="16388" name="Picture 4" descr="http://www.stegen.k12.mo.us/tchrpges/sghs/ksulkowski/images/10_Simple_Squamous_Apical_Epithelial_Tissue.jpg"/>
          <p:cNvPicPr>
            <a:picLocks noChangeAspect="1" noChangeArrowheads="1"/>
          </p:cNvPicPr>
          <p:nvPr/>
        </p:nvPicPr>
        <p:blipFill>
          <a:blip r:embed="rId3" cstate="print"/>
          <a:srcRect/>
          <a:stretch>
            <a:fillRect/>
          </a:stretch>
        </p:blipFill>
        <p:spPr bwMode="auto">
          <a:xfrm>
            <a:off x="4876800" y="1981201"/>
            <a:ext cx="5448300" cy="4448175"/>
          </a:xfrm>
          <a:prstGeom prst="rect">
            <a:avLst/>
          </a:prstGeom>
          <a:noFill/>
        </p:spPr>
      </p:pic>
      <p:pic>
        <p:nvPicPr>
          <p:cNvPr id="16390" name="Picture 6" descr="http://image.shutterstock.com/display_pic_with_logo/448066/448066,1259935801,1/stock-vector-human-organs-42165988.jpg"/>
          <p:cNvPicPr>
            <a:picLocks noChangeAspect="1" noChangeArrowheads="1"/>
          </p:cNvPicPr>
          <p:nvPr/>
        </p:nvPicPr>
        <p:blipFill>
          <a:blip r:embed="rId4" cstate="print"/>
          <a:srcRect/>
          <a:stretch>
            <a:fillRect/>
          </a:stretch>
        </p:blipFill>
        <p:spPr bwMode="auto">
          <a:xfrm>
            <a:off x="5638800" y="1524000"/>
            <a:ext cx="4286250" cy="4781550"/>
          </a:xfrm>
          <a:prstGeom prst="rect">
            <a:avLst/>
          </a:prstGeom>
          <a:noFill/>
        </p:spPr>
      </p:pic>
      <p:pic>
        <p:nvPicPr>
          <p:cNvPr id="16392" name="Picture 8" descr="http://web.jjay.cuny.edu/~acarpi/NSC/images/respiratory.jpg"/>
          <p:cNvPicPr>
            <a:picLocks noChangeAspect="1" noChangeArrowheads="1"/>
          </p:cNvPicPr>
          <p:nvPr/>
        </p:nvPicPr>
        <p:blipFill>
          <a:blip r:embed="rId5" cstate="print"/>
          <a:srcRect/>
          <a:stretch>
            <a:fillRect/>
          </a:stretch>
        </p:blipFill>
        <p:spPr bwMode="auto">
          <a:xfrm>
            <a:off x="4876800" y="1752600"/>
            <a:ext cx="5486400" cy="4800600"/>
          </a:xfrm>
          <a:prstGeom prst="rect">
            <a:avLst/>
          </a:prstGeom>
          <a:noFill/>
        </p:spPr>
      </p:pic>
    </p:spTree>
    <p:extLst>
      <p:ext uri="{BB962C8B-B14F-4D97-AF65-F5344CB8AC3E}">
        <p14:creationId xmlns:p14="http://schemas.microsoft.com/office/powerpoint/2010/main" val="120138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2000" fill="hold"/>
                                        <p:tgtEl>
                                          <p:spTgt spid="16386"/>
                                        </p:tgtEl>
                                        <p:attrNameLst>
                                          <p:attrName>ppt_x</p:attrName>
                                        </p:attrNameLst>
                                      </p:cBhvr>
                                      <p:tavLst>
                                        <p:tav tm="0">
                                          <p:val>
                                            <p:strVal val="#ppt_x"/>
                                          </p:val>
                                        </p:tav>
                                        <p:tav tm="100000">
                                          <p:val>
                                            <p:strVal val="#ppt_x"/>
                                          </p:val>
                                        </p:tav>
                                      </p:tavLst>
                                    </p:anim>
                                    <p:anim calcmode="lin" valueType="num">
                                      <p:cBhvr additive="base">
                                        <p:cTn id="8" dur="20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2000" fill="hold"/>
                                        <p:tgtEl>
                                          <p:spTgt spid="16388"/>
                                        </p:tgtEl>
                                        <p:attrNameLst>
                                          <p:attrName>ppt_x</p:attrName>
                                        </p:attrNameLst>
                                      </p:cBhvr>
                                      <p:tavLst>
                                        <p:tav tm="0">
                                          <p:val>
                                            <p:strVal val="#ppt_x"/>
                                          </p:val>
                                        </p:tav>
                                        <p:tav tm="100000">
                                          <p:val>
                                            <p:strVal val="#ppt_x"/>
                                          </p:val>
                                        </p:tav>
                                      </p:tavLst>
                                    </p:anim>
                                    <p:anim calcmode="lin" valueType="num">
                                      <p:cBhvr additive="base">
                                        <p:cTn id="14" dur="20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2000" fill="hold"/>
                                        <p:tgtEl>
                                          <p:spTgt spid="16390"/>
                                        </p:tgtEl>
                                        <p:attrNameLst>
                                          <p:attrName>ppt_x</p:attrName>
                                        </p:attrNameLst>
                                      </p:cBhvr>
                                      <p:tavLst>
                                        <p:tav tm="0">
                                          <p:val>
                                            <p:strVal val="#ppt_x"/>
                                          </p:val>
                                        </p:tav>
                                        <p:tav tm="100000">
                                          <p:val>
                                            <p:strVal val="#ppt_x"/>
                                          </p:val>
                                        </p:tav>
                                      </p:tavLst>
                                    </p:anim>
                                    <p:anim calcmode="lin" valueType="num">
                                      <p:cBhvr additive="base">
                                        <p:cTn id="20" dur="20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additive="base">
                                        <p:cTn id="25" dur="2000" fill="hold"/>
                                        <p:tgtEl>
                                          <p:spTgt spid="16392"/>
                                        </p:tgtEl>
                                        <p:attrNameLst>
                                          <p:attrName>ppt_x</p:attrName>
                                        </p:attrNameLst>
                                      </p:cBhvr>
                                      <p:tavLst>
                                        <p:tav tm="0">
                                          <p:val>
                                            <p:strVal val="#ppt_x"/>
                                          </p:val>
                                        </p:tav>
                                        <p:tav tm="100000">
                                          <p:val>
                                            <p:strVal val="#ppt_x"/>
                                          </p:val>
                                        </p:tav>
                                      </p:tavLst>
                                    </p:anim>
                                    <p:anim calcmode="lin" valueType="num">
                                      <p:cBhvr additive="base">
                                        <p:cTn id="26" dur="20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HOMEOSTATIC MECHANISMS</a:t>
            </a:r>
            <a:endParaRPr lang="en-US" b="1" dirty="0">
              <a:latin typeface="Comic Sans MS" panose="030F0702030302020204" pitchFamily="66" charset="0"/>
            </a:endParaRPr>
          </a:p>
        </p:txBody>
      </p:sp>
      <p:sp>
        <p:nvSpPr>
          <p:cNvPr id="3" name="Content Placeholder 2"/>
          <p:cNvSpPr>
            <a:spLocks noGrp="1"/>
          </p:cNvSpPr>
          <p:nvPr>
            <p:ph sz="half" idx="1"/>
          </p:nvPr>
        </p:nvSpPr>
        <p:spPr/>
        <p:txBody>
          <a:bodyPr>
            <a:normAutofit lnSpcReduction="10000"/>
          </a:bodyPr>
          <a:lstStyle/>
          <a:p>
            <a:r>
              <a:rPr lang="en-US" sz="2800" b="1" dirty="0" smtClean="0">
                <a:latin typeface="Comic Sans MS" panose="030F0702030302020204" pitchFamily="66" charset="0"/>
              </a:rPr>
              <a:t>Negative Feedback</a:t>
            </a:r>
          </a:p>
          <a:p>
            <a:pPr marL="365760" lvl="1" indent="0">
              <a:buNone/>
            </a:pPr>
            <a:r>
              <a:rPr lang="en-US" sz="2600" dirty="0">
                <a:latin typeface="Comic Sans MS" panose="030F0702030302020204" pitchFamily="66" charset="0"/>
              </a:rPr>
              <a:t>	</a:t>
            </a:r>
            <a:r>
              <a:rPr lang="en-US" sz="2600" dirty="0" smtClean="0">
                <a:latin typeface="Comic Sans MS" panose="030F0702030302020204" pitchFamily="66" charset="0"/>
              </a:rPr>
              <a:t>* Reverses the 	condition</a:t>
            </a:r>
          </a:p>
          <a:p>
            <a:pPr marL="365760" lvl="1" indent="0">
              <a:buNone/>
            </a:pPr>
            <a:endParaRPr lang="en-US" sz="2600" dirty="0" smtClean="0">
              <a:latin typeface="Comic Sans MS" panose="030F0702030302020204" pitchFamily="66" charset="0"/>
            </a:endParaRPr>
          </a:p>
          <a:p>
            <a:pPr marL="365760" lvl="1" indent="0">
              <a:buNone/>
            </a:pPr>
            <a:r>
              <a:rPr lang="en-US" sz="2600" b="1" dirty="0" smtClean="0">
                <a:latin typeface="Comic Sans MS" panose="030F0702030302020204" pitchFamily="66" charset="0"/>
              </a:rPr>
              <a:t>EXAMPLES:</a:t>
            </a:r>
          </a:p>
          <a:p>
            <a:pPr lvl="1"/>
            <a:r>
              <a:rPr lang="en-US" sz="2400" dirty="0" smtClean="0">
                <a:latin typeface="Comic Sans MS" panose="030F0702030302020204" pitchFamily="66" charset="0"/>
              </a:rPr>
              <a:t>High Blood Pressure</a:t>
            </a:r>
          </a:p>
          <a:p>
            <a:pPr lvl="1"/>
            <a:r>
              <a:rPr lang="en-US" sz="2400" dirty="0" smtClean="0">
                <a:latin typeface="Comic Sans MS" panose="030F0702030302020204" pitchFamily="66" charset="0"/>
              </a:rPr>
              <a:t>Low blood pressure</a:t>
            </a:r>
          </a:p>
          <a:p>
            <a:pPr lvl="1"/>
            <a:r>
              <a:rPr lang="en-US" sz="2400" dirty="0" smtClean="0">
                <a:latin typeface="Comic Sans MS" panose="030F0702030302020204" pitchFamily="66" charset="0"/>
              </a:rPr>
              <a:t>Sweating/Shivering</a:t>
            </a:r>
          </a:p>
          <a:p>
            <a:pPr lvl="1"/>
            <a:r>
              <a:rPr lang="en-US" sz="2400" dirty="0" smtClean="0">
                <a:latin typeface="Comic Sans MS" panose="030F0702030302020204" pitchFamily="66" charset="0"/>
              </a:rPr>
              <a:t>Breaking down glucose</a:t>
            </a:r>
            <a:endParaRPr lang="en-US" sz="2400" dirty="0">
              <a:latin typeface="Comic Sans MS" panose="030F0702030302020204" pitchFamily="66" charset="0"/>
            </a:endParaRPr>
          </a:p>
        </p:txBody>
      </p:sp>
      <p:sp>
        <p:nvSpPr>
          <p:cNvPr id="4" name="Content Placeholder 3"/>
          <p:cNvSpPr>
            <a:spLocks noGrp="1"/>
          </p:cNvSpPr>
          <p:nvPr>
            <p:ph sz="half" idx="2"/>
          </p:nvPr>
        </p:nvSpPr>
        <p:spPr/>
        <p:txBody>
          <a:bodyPr>
            <a:normAutofit lnSpcReduction="10000"/>
          </a:bodyPr>
          <a:lstStyle/>
          <a:p>
            <a:r>
              <a:rPr lang="en-US" sz="2800" b="1" dirty="0" smtClean="0">
                <a:latin typeface="Comic Sans MS" panose="030F0702030302020204" pitchFamily="66" charset="0"/>
              </a:rPr>
              <a:t>Positive Feedback</a:t>
            </a:r>
          </a:p>
          <a:p>
            <a:pPr lvl="2"/>
            <a:r>
              <a:rPr lang="en-US" sz="2800" dirty="0" smtClean="0">
                <a:latin typeface="Comic Sans MS" panose="030F0702030302020204" pitchFamily="66" charset="0"/>
              </a:rPr>
              <a:t>* Amplifies the condition</a:t>
            </a:r>
          </a:p>
          <a:p>
            <a:pPr lvl="2"/>
            <a:endParaRPr lang="en-US" sz="2400" dirty="0">
              <a:latin typeface="Comic Sans MS" panose="030F0702030302020204" pitchFamily="66" charset="0"/>
            </a:endParaRPr>
          </a:p>
          <a:p>
            <a:pPr lvl="2"/>
            <a:r>
              <a:rPr lang="en-US" sz="2800" b="1" dirty="0" smtClean="0">
                <a:latin typeface="Comic Sans MS" panose="030F0702030302020204" pitchFamily="66" charset="0"/>
              </a:rPr>
              <a:t>EXAMPLES</a:t>
            </a:r>
          </a:p>
          <a:p>
            <a:pPr lvl="2"/>
            <a:r>
              <a:rPr lang="en-US" sz="2400" dirty="0" smtClean="0">
                <a:latin typeface="Comic Sans MS" panose="030F0702030302020204" pitchFamily="66" charset="0"/>
              </a:rPr>
              <a:t>Child birth</a:t>
            </a:r>
          </a:p>
          <a:p>
            <a:pPr lvl="2"/>
            <a:r>
              <a:rPr lang="en-US" sz="2400" dirty="0" smtClean="0">
                <a:latin typeface="Comic Sans MS" panose="030F0702030302020204" pitchFamily="66" charset="0"/>
              </a:rPr>
              <a:t>Blood clotting</a:t>
            </a:r>
            <a:endParaRPr lang="en-US" sz="2400" dirty="0">
              <a:latin typeface="Comic Sans MS" panose="030F0702030302020204" pitchFamily="66" charset="0"/>
            </a:endParaRPr>
          </a:p>
        </p:txBody>
      </p:sp>
    </p:spTree>
    <p:extLst>
      <p:ext uri="{BB962C8B-B14F-4D97-AF65-F5344CB8AC3E}">
        <p14:creationId xmlns:p14="http://schemas.microsoft.com/office/powerpoint/2010/main" val="353118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http://2011physiology.wikispaces.com/file/view/f20-2a_negative_feedbac_c.jpg/201327682/f20-2a_negative_feedbac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0</TotalTime>
  <Words>710</Words>
  <Application>Microsoft Macintosh PowerPoint</Application>
  <PresentationFormat>Custom</PresentationFormat>
  <Paragraphs>148</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Back to School 16x9</vt:lpstr>
      <vt:lpstr>MODULE 1</vt:lpstr>
      <vt:lpstr>What are the steps to the scientific method?</vt:lpstr>
      <vt:lpstr>Dependent vs. Independent variables</vt:lpstr>
      <vt:lpstr>QUESTION #1</vt:lpstr>
      <vt:lpstr>RESULTS</vt:lpstr>
      <vt:lpstr>What are characteristics of all living things?</vt:lpstr>
      <vt:lpstr>Characteristics cont..</vt:lpstr>
      <vt:lpstr>HOMEOSTATIC MECHANISMS</vt:lpstr>
      <vt:lpstr>PowerPoint Presentation</vt:lpstr>
      <vt:lpstr>Prokaryotic &amp; Eukaryotic Cells</vt:lpstr>
      <vt:lpstr>Similarities between Prokaryotic &amp; Eukaryotic Cells</vt:lpstr>
      <vt:lpstr>ORGANELLES</vt:lpstr>
      <vt:lpstr>8. What is the function of the Mitochondria?</vt:lpstr>
      <vt:lpstr>9. What is the function of the Golgi apparatus (body)?</vt:lpstr>
      <vt:lpstr>10. What is the function of the smooth endoplasmic reticulum?</vt:lpstr>
      <vt:lpstr>11. What is the function of the rough endoplasmic reticulum?</vt:lpstr>
      <vt:lpstr>9. This organelle is known for breaking down cellular waste. </vt:lpstr>
      <vt:lpstr>10. This organelle is known for storing food &amp; water. </vt:lpstr>
      <vt:lpstr>11. This organelle is known for producing proteins. </vt:lpstr>
      <vt:lpstr>12. This organelle is known for synthesizing ribosomes. </vt:lpstr>
      <vt:lpstr>13. What organelles, other than the nucleus, contain DNA?</vt:lpstr>
      <vt:lpstr>14. What structure converts light energy into chemical energy?</vt:lpstr>
      <vt:lpstr>15. RER are folded sacs in the cell that transports proteins.  Which statement BEST describes how the structure of the RER allows the cell to function properly?</vt:lpstr>
      <vt:lpstr>Why would prokaryotes be able to reproduce more quickly?</vt:lpstr>
      <vt:lpstr>What is a pro and con to asexual reproduction?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2016-09-16T14:48:07Z</dcterms:created>
  <dcterms:modified xsi:type="dcterms:W3CDTF">2017-09-20T11:48:14Z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