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6858000" cx="9144000"/>
  <p:notesSz cx="7059600" cy="9344025"/>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60700" cy="468312"/>
          </a:xfrm>
          <a:prstGeom prst="rect">
            <a:avLst/>
          </a:prstGeom>
          <a:noFill/>
          <a:ln>
            <a:noFill/>
          </a:ln>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p:nvPr>
            <p:ph idx="3"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med" w="med" type="none"/>
            <a:tailEnd len="med" w="med" type="none"/>
          </a:ln>
        </p:spPr>
      </p:sp>
      <p:sp>
        <p:nvSpPr>
          <p:cNvPr id="5" name="Shape 5"/>
          <p:cNvSpPr txBox="1"/>
          <p:nvPr>
            <p:ph idx="1" type="body"/>
          </p:nvPr>
        </p:nvSpPr>
        <p:spPr>
          <a:xfrm>
            <a:off x="941387" y="4438650"/>
            <a:ext cx="5176837" cy="4205287"/>
          </a:xfrm>
          <a:prstGeom prst="rect">
            <a:avLst/>
          </a:prstGeom>
          <a:noFill/>
          <a:ln>
            <a:noFill/>
          </a:ln>
        </p:spPr>
        <p:txBody>
          <a:bodyPr anchorCtr="0" anchor="ctr" bIns="91425" lIns="91425" rIns="91425" wrap="square"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
        <p:nvSpPr>
          <p:cNvPr id="6" name="Shape 6"/>
          <p:cNvSpPr txBox="1"/>
          <p:nvPr>
            <p:ph idx="10" type="dt"/>
          </p:nvPr>
        </p:nvSpPr>
        <p:spPr>
          <a:xfrm>
            <a:off x="4000500" y="0"/>
            <a:ext cx="3059112" cy="468312"/>
          </a:xfrm>
          <a:prstGeom prst="rect">
            <a:avLst/>
          </a:prstGeom>
          <a:noFill/>
          <a:ln>
            <a:noFill/>
          </a:ln>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8875712"/>
            <a:ext cx="3060700" cy="468312"/>
          </a:xfrm>
          <a:prstGeom prst="rect">
            <a:avLst/>
          </a:prstGeom>
          <a:noFill/>
          <a:ln>
            <a:noFill/>
          </a:ln>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4000500" y="8875712"/>
            <a:ext cx="3059112" cy="468312"/>
          </a:xfrm>
          <a:prstGeom prst="rect">
            <a:avLst/>
          </a:prstGeom>
          <a:noFill/>
          <a:ln>
            <a:noFill/>
          </a:ln>
        </p:spPr>
        <p:txBody>
          <a:bodyPr anchorCtr="0" anchor="b" bIns="91425" lIns="91425" rIns="91425" wrap="square" tIns="91425">
            <a:noAutofit/>
          </a:bodyPr>
          <a:lstStyle/>
          <a:p>
            <a:pPr indent="0" lvl="0" marL="0" marR="0" rtl="0" algn="r">
              <a:spcBef>
                <a:spcPts val="0"/>
              </a:spcBef>
            </a:pPr>
            <a:r>
              <a:t/>
            </a:r>
            <a:endParaRPr b="0" i="0" sz="1200" u="none" cap="none" strike="noStrike">
              <a:latin typeface="Times New Roman"/>
              <a:ea typeface="Times New Roman"/>
              <a:cs typeface="Times New Roman"/>
              <a:sym typeface="Times New Roman"/>
            </a:endParaRPr>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65" name="Shape 65"/>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311" name="Shape 311"/>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2" name="Shape 312"/>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Shape 555"/>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556" name="Shape 556"/>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7" name="Shape 557"/>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Shape 567"/>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568" name="Shape 568"/>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Shape 575"/>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Arial"/>
              <a:buNone/>
            </a:pPr>
            <a:r>
              <a:rPr b="0" i="0" lang="en-US" sz="1200" u="none" cap="none" strike="noStrike">
                <a:latin typeface="Arial"/>
                <a:ea typeface="Arial"/>
                <a:cs typeface="Arial"/>
                <a:sym typeface="Arial"/>
              </a:rPr>
              <a:t>*</a:t>
            </a:r>
          </a:p>
        </p:txBody>
      </p:sp>
      <p:sp>
        <p:nvSpPr>
          <p:cNvPr id="576" name="Shape 576"/>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7" name="Shape 577"/>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Shape 585"/>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Arial"/>
              <a:buNone/>
            </a:pPr>
            <a:r>
              <a:rPr b="0" i="0" lang="en-US" sz="1200" u="none" cap="none" strike="noStrike">
                <a:latin typeface="Arial"/>
                <a:ea typeface="Arial"/>
                <a:cs typeface="Arial"/>
                <a:sym typeface="Arial"/>
              </a:rPr>
              <a:t>*</a:t>
            </a:r>
          </a:p>
        </p:txBody>
      </p:sp>
      <p:sp>
        <p:nvSpPr>
          <p:cNvPr id="586" name="Shape 586"/>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7" name="Shape 587"/>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Shape 594"/>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Arial"/>
              <a:buNone/>
            </a:pPr>
            <a:r>
              <a:rPr b="0" i="0" lang="en-US" sz="1200" u="none" cap="none" strike="noStrike">
                <a:latin typeface="Arial"/>
                <a:ea typeface="Arial"/>
                <a:cs typeface="Arial"/>
                <a:sym typeface="Arial"/>
              </a:rPr>
              <a:t>*</a:t>
            </a:r>
          </a:p>
        </p:txBody>
      </p:sp>
      <p:sp>
        <p:nvSpPr>
          <p:cNvPr id="595" name="Shape 595"/>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6" name="Shape 596"/>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Shape 609"/>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610" name="Shape 610"/>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1" name="Shape 611"/>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Shape 620"/>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621" name="Shape 621"/>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22" name="Shape 622"/>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indent="0" lvl="0" marL="0" marR="0" rtl="0" algn="l">
              <a:spcBef>
                <a:spcPts val="0"/>
              </a:spcBef>
              <a:buSzPct val="25000"/>
              <a:buFont typeface="Arial"/>
              <a:buNone/>
            </a:pPr>
            <a:r>
              <a:rPr b="0" i="0" lang="en-US" sz="1800" u="none" cap="none" strike="noStrike"/>
              <a:t>Centromeres are segments of DNA which have long series of tandem repeats = 100,000s of bases long. The sequence of the repeated bases is quite variable.  It has proven difficult to sequence.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Shape 670"/>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671" name="Shape 671"/>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72" name="Shape 672"/>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8" name="Shape 678"/>
        <p:cNvGrpSpPr/>
        <p:nvPr/>
      </p:nvGrpSpPr>
      <p:grpSpPr>
        <a:xfrm>
          <a:off x="0" y="0"/>
          <a:ext cx="0" cy="0"/>
          <a:chOff x="0" y="0"/>
          <a:chExt cx="0" cy="0"/>
        </a:xfrm>
      </p:grpSpPr>
      <p:sp>
        <p:nvSpPr>
          <p:cNvPr id="679" name="Shape 679"/>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680" name="Shape 680"/>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81" name="Shape 681"/>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70" name="Shape 70"/>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noFill/>
          <a:ln>
            <a:noFill/>
          </a:ln>
        </p:spPr>
      </p:sp>
      <p:sp>
        <p:nvSpPr>
          <p:cNvPr id="71" name="Shape 71"/>
          <p:cNvSpPr txBox="1"/>
          <p:nvPr>
            <p:ph idx="1" type="body"/>
          </p:nvPr>
        </p:nvSpPr>
        <p:spPr>
          <a:xfrm>
            <a:off x="941387" y="4438650"/>
            <a:ext cx="5176837" cy="4205287"/>
          </a:xfrm>
          <a:prstGeom prst="rect">
            <a:avLst/>
          </a:prstGeom>
          <a:no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Shape 690"/>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691" name="Shape 691"/>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5" name="Shape 695"/>
        <p:cNvGrpSpPr/>
        <p:nvPr/>
      </p:nvGrpSpPr>
      <p:grpSpPr>
        <a:xfrm>
          <a:off x="0" y="0"/>
          <a:ext cx="0" cy="0"/>
          <a:chOff x="0" y="0"/>
          <a:chExt cx="0" cy="0"/>
        </a:xfrm>
      </p:grpSpPr>
      <p:sp>
        <p:nvSpPr>
          <p:cNvPr id="696" name="Shape 696"/>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697" name="Shape 697"/>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98" name="Shape 698"/>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Shape 705"/>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706" name="Shape 706"/>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07" name="Shape 707"/>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Shape 715"/>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716" name="Shape 716"/>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17" name="Shape 717"/>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Shape 721"/>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722" name="Shape 722"/>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23" name="Shape 723"/>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Shape 731"/>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Arial"/>
              <a:buNone/>
            </a:pPr>
            <a:r>
              <a:rPr b="0" i="0" lang="en-US" sz="1200" u="none" cap="none" strike="noStrike">
                <a:latin typeface="Arial"/>
                <a:ea typeface="Arial"/>
                <a:cs typeface="Arial"/>
                <a:sym typeface="Arial"/>
              </a:rPr>
              <a:t>*</a:t>
            </a:r>
          </a:p>
        </p:txBody>
      </p:sp>
      <p:sp>
        <p:nvSpPr>
          <p:cNvPr id="732" name="Shape 732"/>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33" name="Shape 733"/>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Shape 757"/>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758" name="Shape 758"/>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59" name="Shape 759"/>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indent="0" lvl="0" marL="0" marR="0" rtl="0" algn="l">
              <a:spcBef>
                <a:spcPts val="0"/>
              </a:spcBef>
              <a:buSzPct val="25000"/>
              <a:buFont typeface="Arial"/>
              <a:buNone/>
            </a:pPr>
            <a:r>
              <a:rPr b="0" i="0" lang="en-US" sz="1800" u="none" cap="none" strike="noStrike"/>
              <a:t>Microtubules are </a:t>
            </a:r>
            <a:r>
              <a:rPr b="0" i="0" lang="en-US" sz="1800" u="sng" cap="none" strike="noStrike"/>
              <a:t>NOT</a:t>
            </a:r>
            <a:r>
              <a:rPr b="0" i="0" lang="en-US" sz="1800" u="none" cap="none" strike="noStrike"/>
              <a:t> reeled in to centrioles like line on a fishing rod.</a:t>
            </a:r>
          </a:p>
          <a:p>
            <a:pPr indent="0" lvl="0" marL="0" marR="0" rtl="0" algn="l">
              <a:spcBef>
                <a:spcPts val="0"/>
              </a:spcBef>
              <a:buSzPct val="25000"/>
              <a:buFont typeface="Arial"/>
              <a:buNone/>
            </a:pPr>
            <a:r>
              <a:rPr b="0" i="0" lang="en-US" sz="1800" u="none" cap="none" strike="noStrike"/>
              <a:t>The motor proteins walk along the microtubule like little hanging robots on a clothes line.</a:t>
            </a:r>
          </a:p>
          <a:p>
            <a:pPr indent="0" lvl="0" marL="0" marR="0" rtl="0" algn="l">
              <a:spcBef>
                <a:spcPts val="0"/>
              </a:spcBef>
              <a:buSzPct val="25000"/>
              <a:buFont typeface="Arial"/>
              <a:buNone/>
            </a:pPr>
            <a:r>
              <a:rPr b="0" i="0" lang="en-US" sz="1800" u="none" cap="none" strike="noStrike"/>
              <a:t>In dividing animal cells, non-kinetochore microtubules are responsible for elongating the whole cell during anaphase, readying fro cytokinesis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4" name="Shape 764"/>
        <p:cNvGrpSpPr/>
        <p:nvPr/>
      </p:nvGrpSpPr>
      <p:grpSpPr>
        <a:xfrm>
          <a:off x="0" y="0"/>
          <a:ext cx="0" cy="0"/>
          <a:chOff x="0" y="0"/>
          <a:chExt cx="0" cy="0"/>
        </a:xfrm>
      </p:grpSpPr>
      <p:sp>
        <p:nvSpPr>
          <p:cNvPr id="765" name="Shape 765"/>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766" name="Shape 766"/>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67" name="Shape 767"/>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Shape 774"/>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775" name="Shape 775"/>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76" name="Shape 776"/>
          <p:cNvSpPr txBox="1"/>
          <p:nvPr>
            <p:ph idx="1" type="body"/>
          </p:nvPr>
        </p:nvSpPr>
        <p:spPr>
          <a:xfrm>
            <a:off x="941387" y="4438650"/>
            <a:ext cx="5176837" cy="4205287"/>
          </a:xfrm>
          <a:prstGeom prst="rect">
            <a:avLst/>
          </a:prstGeom>
          <a:solidFill>
            <a:srgbClr val="FFFFFF"/>
          </a:solidFill>
          <a:ln cap="rnd" cmpd="sng" w="9525">
            <a:solidFill>
              <a:srgbClr val="000000"/>
            </a:solidFill>
            <a:prstDash val="solid"/>
            <a:miter lim="8000"/>
            <a:headEnd len="med" w="med" type="none"/>
            <a:tailEnd len="med" w="med" type="none"/>
          </a:ln>
        </p:spPr>
        <p:txBody>
          <a:bodyPr anchorCtr="0" anchor="t" bIns="46850" lIns="93725" rIns="93725" wrap="square" tIns="46850">
            <a:noAutofit/>
          </a:bodyPr>
          <a:lstStyle/>
          <a:p>
            <a:pPr indent="0" lvl="0" marL="0" marR="0" rtl="0" algn="l">
              <a:spcBef>
                <a:spcPts val="0"/>
              </a:spcBef>
              <a:buSzPct val="25000"/>
              <a:buFont typeface="Arial"/>
              <a:buNone/>
            </a:pPr>
            <a:r>
              <a:rPr b="0" i="0" lang="en-US" sz="1800" u="none" cap="none" strike="noStrike"/>
              <a:t>Division of cytoplasm happens quickly.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Shape 783"/>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784" name="Shape 784"/>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85" name="Shape 785"/>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80" name="Shape 80"/>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1" name="Shape 81"/>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Shape 790"/>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791" name="Shape 791"/>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92" name="Shape 792"/>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6" name="Shape 796"/>
        <p:cNvGrpSpPr/>
        <p:nvPr/>
      </p:nvGrpSpPr>
      <p:grpSpPr>
        <a:xfrm>
          <a:off x="0" y="0"/>
          <a:ext cx="0" cy="0"/>
          <a:chOff x="0" y="0"/>
          <a:chExt cx="0" cy="0"/>
        </a:xfrm>
      </p:grpSpPr>
      <p:sp>
        <p:nvSpPr>
          <p:cNvPr id="797" name="Shape 797"/>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798" name="Shape 798"/>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99" name="Shape 799"/>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5" name="Shape 805"/>
        <p:cNvGrpSpPr/>
        <p:nvPr/>
      </p:nvGrpSpPr>
      <p:grpSpPr>
        <a:xfrm>
          <a:off x="0" y="0"/>
          <a:ext cx="0" cy="0"/>
          <a:chOff x="0" y="0"/>
          <a:chExt cx="0" cy="0"/>
        </a:xfrm>
      </p:grpSpPr>
      <p:sp>
        <p:nvSpPr>
          <p:cNvPr id="806" name="Shape 806"/>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807" name="Shape 807"/>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08" name="Shape 808"/>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Shape 814"/>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815" name="Shape 815"/>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9" name="Shape 839"/>
        <p:cNvGrpSpPr/>
        <p:nvPr/>
      </p:nvGrpSpPr>
      <p:grpSpPr>
        <a:xfrm>
          <a:off x="0" y="0"/>
          <a:ext cx="0" cy="0"/>
          <a:chOff x="0" y="0"/>
          <a:chExt cx="0" cy="0"/>
        </a:xfrm>
      </p:grpSpPr>
      <p:sp>
        <p:nvSpPr>
          <p:cNvPr id="840" name="Shape 840"/>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841" name="Shape 841"/>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Shape 853"/>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854" name="Shape 854"/>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8" name="Shape 858"/>
        <p:cNvGrpSpPr/>
        <p:nvPr/>
      </p:nvGrpSpPr>
      <p:grpSpPr>
        <a:xfrm>
          <a:off x="0" y="0"/>
          <a:ext cx="0" cy="0"/>
          <a:chOff x="0" y="0"/>
          <a:chExt cx="0" cy="0"/>
        </a:xfrm>
      </p:grpSpPr>
      <p:sp>
        <p:nvSpPr>
          <p:cNvPr id="859" name="Shape 859"/>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860" name="Shape 860"/>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4" name="Shape 884"/>
        <p:cNvGrpSpPr/>
        <p:nvPr/>
      </p:nvGrpSpPr>
      <p:grpSpPr>
        <a:xfrm>
          <a:off x="0" y="0"/>
          <a:ext cx="0" cy="0"/>
          <a:chOff x="0" y="0"/>
          <a:chExt cx="0" cy="0"/>
        </a:xfrm>
      </p:grpSpPr>
      <p:sp>
        <p:nvSpPr>
          <p:cNvPr id="885" name="Shape 885"/>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886" name="Shape 886"/>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87" name="Shape 887"/>
          <p:cNvSpPr txBox="1"/>
          <p:nvPr>
            <p:ph idx="1" type="body"/>
          </p:nvPr>
        </p:nvSpPr>
        <p:spPr>
          <a:xfrm>
            <a:off x="941387" y="4438650"/>
            <a:ext cx="5176837" cy="4672012"/>
          </a:xfrm>
          <a:prstGeom prst="rect">
            <a:avLst/>
          </a:prstGeom>
          <a:solidFill>
            <a:srgbClr val="FFFFFF"/>
          </a:solidFill>
          <a:ln>
            <a:noFill/>
          </a:ln>
        </p:spPr>
        <p:txBody>
          <a:bodyPr anchorCtr="0" anchor="t" bIns="46850" lIns="93725" rIns="93725" wrap="square" tIns="46850">
            <a:noAutofit/>
          </a:bodyPr>
          <a:lstStyle/>
          <a:p>
            <a:pPr indent="0" lvl="0" marL="0" marR="0" rtl="0" algn="l">
              <a:spcBef>
                <a:spcPts val="0"/>
              </a:spcBef>
              <a:buSzPct val="25000"/>
              <a:buFont typeface="Arial"/>
              <a:buNone/>
            </a:pPr>
            <a:r>
              <a:rPr b="1" i="0" lang="en-US" sz="1100" u="none" cap="none" strike="noStrike"/>
              <a:t>Prokaryotes (bacteria)</a:t>
            </a:r>
          </a:p>
          <a:p>
            <a:pPr indent="0" lvl="0" marL="0" marR="0" rtl="0" algn="l">
              <a:lnSpc>
                <a:spcPct val="85000"/>
              </a:lnSpc>
              <a:spcBef>
                <a:spcPts val="0"/>
              </a:spcBef>
              <a:buSzPct val="25000"/>
              <a:buFont typeface="Arial"/>
              <a:buNone/>
            </a:pPr>
            <a:r>
              <a:rPr b="0" i="0" lang="en-US" sz="1100" u="none" cap="none" strike="noStrike">
                <a:solidFill>
                  <a:srgbClr val="000000"/>
                </a:solidFill>
              </a:rPr>
              <a:t>No nucleus; single circular chromosome. After DNA is replicated, it is partitioned in the cell. After cell elongation, FtsZ protein assembles into a ring and facilitates septation and cell division.</a:t>
            </a:r>
          </a:p>
          <a:p>
            <a:pPr lvl="0">
              <a:spcBef>
                <a:spcPts val="0"/>
              </a:spcBef>
              <a:buNone/>
            </a:pPr>
            <a:r>
              <a:t/>
            </a:r>
            <a:endParaRPr b="0" i="0" sz="1100" u="none" cap="none" strike="noStrike">
              <a:solidFill>
                <a:srgbClr val="000000"/>
              </a:solidFill>
            </a:endParaRPr>
          </a:p>
          <a:p>
            <a:pPr indent="0" lvl="0" marL="0" marR="0" rtl="0" algn="l">
              <a:lnSpc>
                <a:spcPct val="85000"/>
              </a:lnSpc>
              <a:spcBef>
                <a:spcPts val="0"/>
              </a:spcBef>
              <a:buSzPct val="25000"/>
              <a:buFont typeface="Arial"/>
              <a:buNone/>
            </a:pPr>
            <a:r>
              <a:rPr b="1" i="0" lang="en-US" sz="1100" u="none" cap="none" strike="noStrike">
                <a:solidFill>
                  <a:srgbClr val="000000"/>
                </a:solidFill>
              </a:rPr>
              <a:t>Protists (dinoflagellates)</a:t>
            </a:r>
          </a:p>
          <a:p>
            <a:pPr indent="0" lvl="0" marL="0" marR="0" rtl="0" algn="l">
              <a:lnSpc>
                <a:spcPct val="85000"/>
              </a:lnSpc>
              <a:spcBef>
                <a:spcPts val="0"/>
              </a:spcBef>
              <a:buSzPct val="25000"/>
              <a:buFont typeface="Arial"/>
              <a:buNone/>
            </a:pPr>
            <a:r>
              <a:rPr b="0" i="0" lang="en-US" sz="1100" u="none" cap="none" strike="noStrike">
                <a:solidFill>
                  <a:srgbClr val="000000"/>
                </a:solidFill>
              </a:rPr>
              <a:t>Nucleus present and nuclear envelope remains intact during cell division. Chromosomes linear. Fibers called microtubules, composed of the protein tubulin, pass through tunnels in the nuclear membrane and set up an axis for separation of replicated</a:t>
            </a:r>
          </a:p>
          <a:p>
            <a:pPr indent="0" lvl="0" marL="0" marR="0" rtl="0" algn="l">
              <a:lnSpc>
                <a:spcPct val="85000"/>
              </a:lnSpc>
              <a:spcBef>
                <a:spcPts val="0"/>
              </a:spcBef>
              <a:buSzPct val="25000"/>
              <a:buFont typeface="Arial"/>
              <a:buNone/>
            </a:pPr>
            <a:r>
              <a:rPr b="0" i="0" lang="en-US" sz="1100" u="none" cap="none" strike="noStrike">
                <a:solidFill>
                  <a:srgbClr val="000000"/>
                </a:solidFill>
              </a:rPr>
              <a:t>chromosomes, and cell division.     </a:t>
            </a:r>
          </a:p>
          <a:p>
            <a:pPr lvl="0">
              <a:spcBef>
                <a:spcPts val="0"/>
              </a:spcBef>
              <a:buNone/>
            </a:pPr>
            <a:r>
              <a:t/>
            </a:r>
            <a:endParaRPr b="0" i="0" sz="1100" u="none" cap="none" strike="noStrike">
              <a:solidFill>
                <a:srgbClr val="000000"/>
              </a:solidFill>
            </a:endParaRPr>
          </a:p>
          <a:p>
            <a:pPr indent="0" lvl="0" marL="0" marR="0" rtl="0" algn="l">
              <a:lnSpc>
                <a:spcPct val="85000"/>
              </a:lnSpc>
              <a:spcBef>
                <a:spcPts val="0"/>
              </a:spcBef>
              <a:buSzPct val="25000"/>
              <a:buFont typeface="Arial"/>
              <a:buNone/>
            </a:pPr>
            <a:r>
              <a:rPr b="1" i="0" lang="en-US" sz="1100" u="none" cap="none" strike="noStrike"/>
              <a:t>Protists (diatoms)</a:t>
            </a:r>
          </a:p>
          <a:p>
            <a:pPr indent="0" lvl="0" marL="0" marR="0" rtl="0" algn="l">
              <a:lnSpc>
                <a:spcPct val="85000"/>
              </a:lnSpc>
              <a:spcBef>
                <a:spcPts val="0"/>
              </a:spcBef>
              <a:buSzPct val="25000"/>
              <a:buFont typeface="Arial"/>
              <a:buNone/>
            </a:pPr>
            <a:r>
              <a:rPr b="0" i="0" lang="en-US" sz="1100" u="none" cap="none" strike="noStrike">
                <a:solidFill>
                  <a:srgbClr val="000000"/>
                </a:solidFill>
              </a:rPr>
              <a:t>A spindle of microtubules forms between two pairs of centrioles at </a:t>
            </a:r>
          </a:p>
          <a:p>
            <a:pPr indent="0" lvl="0" marL="0" marR="0" rtl="0" algn="l">
              <a:lnSpc>
                <a:spcPct val="85000"/>
              </a:lnSpc>
              <a:spcBef>
                <a:spcPts val="0"/>
              </a:spcBef>
              <a:buSzPct val="25000"/>
              <a:buFont typeface="Arial"/>
              <a:buNone/>
            </a:pPr>
            <a:r>
              <a:rPr b="0" i="0" lang="en-US" sz="1100" u="none" cap="none" strike="noStrike">
                <a:solidFill>
                  <a:srgbClr val="000000"/>
                </a:solidFill>
              </a:rPr>
              <a:t>opposite ends of the cell.  The spindle passes through one tunnel in the intact nuclear envelope. Kinetochore microtubules form between kinetochores on the chromosomes and the spindle </a:t>
            </a:r>
          </a:p>
          <a:p>
            <a:pPr indent="0" lvl="0" marL="0" marR="0" rtl="0" algn="l">
              <a:lnSpc>
                <a:spcPct val="85000"/>
              </a:lnSpc>
              <a:spcBef>
                <a:spcPts val="0"/>
              </a:spcBef>
              <a:buSzPct val="25000"/>
              <a:buFont typeface="Arial"/>
              <a:buNone/>
            </a:pPr>
            <a:r>
              <a:rPr b="0" i="0" lang="en-US" sz="1100" u="none" cap="none" strike="noStrike">
                <a:solidFill>
                  <a:srgbClr val="000000"/>
                </a:solidFill>
              </a:rPr>
              <a:t>poles and pull the chromosomes to each pole.</a:t>
            </a:r>
          </a:p>
          <a:p>
            <a:pPr lvl="0">
              <a:spcBef>
                <a:spcPts val="0"/>
              </a:spcBef>
              <a:buNone/>
            </a:pPr>
            <a:r>
              <a:t/>
            </a:r>
            <a:endParaRPr b="0" i="0" sz="1100" u="none" cap="none" strike="noStrike">
              <a:solidFill>
                <a:srgbClr val="000000"/>
              </a:solidFill>
            </a:endParaRPr>
          </a:p>
          <a:p>
            <a:pPr indent="0" lvl="0" marL="0" marR="0" rtl="0" algn="l">
              <a:lnSpc>
                <a:spcPct val="85000"/>
              </a:lnSpc>
              <a:spcBef>
                <a:spcPts val="0"/>
              </a:spcBef>
              <a:buSzPct val="25000"/>
              <a:buFont typeface="Arial"/>
              <a:buNone/>
            </a:pPr>
            <a:r>
              <a:rPr b="1" i="0" lang="en-US" sz="1100" u="none" cap="none" strike="noStrike"/>
              <a:t>Eukaryotes (yeast)</a:t>
            </a:r>
          </a:p>
          <a:p>
            <a:pPr indent="0" lvl="0" marL="0" marR="0" rtl="0" algn="l">
              <a:lnSpc>
                <a:spcPct val="85000"/>
              </a:lnSpc>
              <a:spcBef>
                <a:spcPts val="0"/>
              </a:spcBef>
              <a:buSzPct val="25000"/>
              <a:buFont typeface="Arial"/>
              <a:buNone/>
            </a:pPr>
            <a:r>
              <a:rPr b="0" i="0" lang="en-US" sz="1100" u="none" cap="none" strike="noStrike">
                <a:solidFill>
                  <a:srgbClr val="000000"/>
                </a:solidFill>
              </a:rPr>
              <a:t>Nuclear envelope remains intact; spindle microtubules form inside the nucleus between spindle pole bodies. A single kinetochore microtubule attaches to each chromosome and pulls each to a pole. </a:t>
            </a:r>
          </a:p>
          <a:p>
            <a:pPr lvl="0">
              <a:spcBef>
                <a:spcPts val="0"/>
              </a:spcBef>
              <a:buNone/>
            </a:pPr>
            <a:r>
              <a:t/>
            </a:r>
            <a:endParaRPr b="0" i="0" sz="1100" u="none" cap="none" strike="noStrike">
              <a:solidFill>
                <a:srgbClr val="000000"/>
              </a:solidFill>
            </a:endParaRPr>
          </a:p>
          <a:p>
            <a:pPr indent="0" lvl="0" marL="0" marR="0" rtl="0" algn="l">
              <a:lnSpc>
                <a:spcPct val="85000"/>
              </a:lnSpc>
              <a:spcBef>
                <a:spcPts val="0"/>
              </a:spcBef>
              <a:buSzPct val="25000"/>
              <a:buFont typeface="Arial"/>
              <a:buNone/>
            </a:pPr>
            <a:r>
              <a:rPr b="1" i="0" lang="en-US" sz="1100" u="none" cap="none" strike="noStrike"/>
              <a:t>Eukaryotes (animals)</a:t>
            </a:r>
          </a:p>
          <a:p>
            <a:pPr indent="0" lvl="0" marL="0" marR="0" rtl="0" algn="l">
              <a:lnSpc>
                <a:spcPct val="85000"/>
              </a:lnSpc>
              <a:spcBef>
                <a:spcPts val="0"/>
              </a:spcBef>
              <a:buSzPct val="25000"/>
              <a:buFont typeface="Arial"/>
              <a:buNone/>
            </a:pPr>
            <a:r>
              <a:rPr b="0" i="0" lang="en-US" sz="1100" u="none" cap="none" strike="noStrike">
                <a:solidFill>
                  <a:srgbClr val="000000"/>
                </a:solidFill>
              </a:rPr>
              <a:t>Spindle microtubules begin to form between centrioles outside of nucleus. As these centrioles move to the poles, the nuclear envelope breaks down, and kinetochore microtubules attach kinetochores of chromosomes to  spindle poles. Polar microtubules extend toward the center of the cell and overlap.</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8" name="Shape 898"/>
        <p:cNvGrpSpPr/>
        <p:nvPr/>
      </p:nvGrpSpPr>
      <p:grpSpPr>
        <a:xfrm>
          <a:off x="0" y="0"/>
          <a:ext cx="0" cy="0"/>
          <a:chOff x="0" y="0"/>
          <a:chExt cx="0" cy="0"/>
        </a:xfrm>
      </p:grpSpPr>
      <p:sp>
        <p:nvSpPr>
          <p:cNvPr id="899" name="Shape 899"/>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900" name="Shape 900"/>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noFill/>
          <a:ln>
            <a:noFill/>
          </a:ln>
        </p:spPr>
      </p:sp>
      <p:sp>
        <p:nvSpPr>
          <p:cNvPr id="901" name="Shape 901"/>
          <p:cNvSpPr txBox="1"/>
          <p:nvPr>
            <p:ph idx="1" type="body"/>
          </p:nvPr>
        </p:nvSpPr>
        <p:spPr>
          <a:xfrm>
            <a:off x="941387" y="4438650"/>
            <a:ext cx="5176837" cy="4205287"/>
          </a:xfrm>
          <a:prstGeom prst="rect">
            <a:avLst/>
          </a:prstGeom>
          <a:no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5" name="Shape 905"/>
        <p:cNvGrpSpPr/>
        <p:nvPr/>
      </p:nvGrpSpPr>
      <p:grpSpPr>
        <a:xfrm>
          <a:off x="0" y="0"/>
          <a:ext cx="0" cy="0"/>
          <a:chOff x="0" y="0"/>
          <a:chExt cx="0" cy="0"/>
        </a:xfrm>
      </p:grpSpPr>
      <p:sp>
        <p:nvSpPr>
          <p:cNvPr id="906" name="Shape 906"/>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907" name="Shape 907"/>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89" name="Shape 89"/>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0" name="Shape 90"/>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3" name="Shape 913"/>
        <p:cNvGrpSpPr/>
        <p:nvPr/>
      </p:nvGrpSpPr>
      <p:grpSpPr>
        <a:xfrm>
          <a:off x="0" y="0"/>
          <a:ext cx="0" cy="0"/>
          <a:chOff x="0" y="0"/>
          <a:chExt cx="0" cy="0"/>
        </a:xfrm>
      </p:grpSpPr>
      <p:sp>
        <p:nvSpPr>
          <p:cNvPr id="914" name="Shape 914"/>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Arial"/>
              <a:buNone/>
            </a:pPr>
            <a:r>
              <a:rPr b="0" i="0" lang="en-US" sz="1200" u="none" cap="none" strike="noStrike">
                <a:latin typeface="Arial"/>
                <a:ea typeface="Arial"/>
                <a:cs typeface="Arial"/>
                <a:sym typeface="Arial"/>
              </a:rPr>
              <a:t>*</a:t>
            </a:r>
          </a:p>
        </p:txBody>
      </p:sp>
      <p:sp>
        <p:nvSpPr>
          <p:cNvPr id="915" name="Shape 915"/>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16" name="Shape 916"/>
          <p:cNvSpPr txBox="1"/>
          <p:nvPr>
            <p:ph idx="1" type="body"/>
          </p:nvPr>
        </p:nvSpPr>
        <p:spPr>
          <a:xfrm>
            <a:off x="941387" y="4438650"/>
            <a:ext cx="5176837" cy="4205287"/>
          </a:xfrm>
          <a:prstGeom prst="rect">
            <a:avLst/>
          </a:prstGeom>
          <a:solidFill>
            <a:srgbClr val="FFFFFF"/>
          </a:solid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1" name="Shape 921"/>
        <p:cNvGrpSpPr/>
        <p:nvPr/>
      </p:nvGrpSpPr>
      <p:grpSpPr>
        <a:xfrm>
          <a:off x="0" y="0"/>
          <a:ext cx="0" cy="0"/>
          <a:chOff x="0" y="0"/>
          <a:chExt cx="0" cy="0"/>
        </a:xfrm>
      </p:grpSpPr>
      <p:sp>
        <p:nvSpPr>
          <p:cNvPr id="922" name="Shape 922"/>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923" name="Shape 923"/>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9" name="Shape 929"/>
        <p:cNvGrpSpPr/>
        <p:nvPr/>
      </p:nvGrpSpPr>
      <p:grpSpPr>
        <a:xfrm>
          <a:off x="0" y="0"/>
          <a:ext cx="0" cy="0"/>
          <a:chOff x="0" y="0"/>
          <a:chExt cx="0" cy="0"/>
        </a:xfrm>
      </p:grpSpPr>
      <p:sp>
        <p:nvSpPr>
          <p:cNvPr id="930" name="Shape 930"/>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931" name="Shape 931"/>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noFill/>
          <a:ln>
            <a:noFill/>
          </a:ln>
        </p:spPr>
      </p:sp>
      <p:sp>
        <p:nvSpPr>
          <p:cNvPr id="932" name="Shape 932"/>
          <p:cNvSpPr txBox="1"/>
          <p:nvPr>
            <p:ph idx="1" type="body"/>
          </p:nvPr>
        </p:nvSpPr>
        <p:spPr>
          <a:xfrm>
            <a:off x="941387" y="4514850"/>
            <a:ext cx="5176837" cy="4206875"/>
          </a:xfrm>
          <a:prstGeom prst="rect">
            <a:avLst/>
          </a:prstGeom>
          <a:noFill/>
          <a:ln cap="rnd" cmpd="sng" w="9525">
            <a:solidFill>
              <a:srgbClr val="000000"/>
            </a:solidFill>
            <a:prstDash val="solid"/>
            <a:miter lim="8000"/>
            <a:headEnd len="med" w="med" type="none"/>
            <a:tailEnd len="med" w="med" type="none"/>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8" name="Shape 938"/>
        <p:cNvGrpSpPr/>
        <p:nvPr/>
      </p:nvGrpSpPr>
      <p:grpSpPr>
        <a:xfrm>
          <a:off x="0" y="0"/>
          <a:ext cx="0" cy="0"/>
          <a:chOff x="0" y="0"/>
          <a:chExt cx="0" cy="0"/>
        </a:xfrm>
      </p:grpSpPr>
      <p:sp>
        <p:nvSpPr>
          <p:cNvPr id="939" name="Shape 939"/>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940" name="Shape 940"/>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noFill/>
          <a:ln>
            <a:noFill/>
          </a:ln>
        </p:spPr>
      </p:sp>
      <p:sp>
        <p:nvSpPr>
          <p:cNvPr id="941" name="Shape 941"/>
          <p:cNvSpPr txBox="1"/>
          <p:nvPr>
            <p:ph idx="1" type="body"/>
          </p:nvPr>
        </p:nvSpPr>
        <p:spPr>
          <a:xfrm>
            <a:off x="941387" y="4438650"/>
            <a:ext cx="5176837" cy="4205287"/>
          </a:xfrm>
          <a:prstGeom prst="rect">
            <a:avLst/>
          </a:prstGeom>
          <a:no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6" name="Shape 946"/>
        <p:cNvGrpSpPr/>
        <p:nvPr/>
      </p:nvGrpSpPr>
      <p:grpSpPr>
        <a:xfrm>
          <a:off x="0" y="0"/>
          <a:ext cx="0" cy="0"/>
          <a:chOff x="0" y="0"/>
          <a:chExt cx="0" cy="0"/>
        </a:xfrm>
      </p:grpSpPr>
      <p:sp>
        <p:nvSpPr>
          <p:cNvPr id="947" name="Shape 947"/>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948" name="Shape 948"/>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7" name="Shape 957"/>
        <p:cNvGrpSpPr/>
        <p:nvPr/>
      </p:nvGrpSpPr>
      <p:grpSpPr>
        <a:xfrm>
          <a:off x="0" y="0"/>
          <a:ext cx="0" cy="0"/>
          <a:chOff x="0" y="0"/>
          <a:chExt cx="0" cy="0"/>
        </a:xfrm>
      </p:grpSpPr>
      <p:sp>
        <p:nvSpPr>
          <p:cNvPr id="958" name="Shape 958"/>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959" name="Shape 959"/>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noFill/>
          <a:ln>
            <a:noFill/>
          </a:ln>
        </p:spPr>
      </p:sp>
      <p:sp>
        <p:nvSpPr>
          <p:cNvPr id="960" name="Shape 960"/>
          <p:cNvSpPr txBox="1"/>
          <p:nvPr>
            <p:ph idx="1" type="body"/>
          </p:nvPr>
        </p:nvSpPr>
        <p:spPr>
          <a:xfrm>
            <a:off x="941387" y="4438650"/>
            <a:ext cx="5176837" cy="4205287"/>
          </a:xfrm>
          <a:prstGeom prst="rect">
            <a:avLst/>
          </a:prstGeom>
          <a:no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4" name="Shape 964"/>
        <p:cNvGrpSpPr/>
        <p:nvPr/>
      </p:nvGrpSpPr>
      <p:grpSpPr>
        <a:xfrm>
          <a:off x="0" y="0"/>
          <a:ext cx="0" cy="0"/>
          <a:chOff x="0" y="0"/>
          <a:chExt cx="0" cy="0"/>
        </a:xfrm>
      </p:grpSpPr>
      <p:sp>
        <p:nvSpPr>
          <p:cNvPr id="965" name="Shape 965"/>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966" name="Shape 966"/>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noFill/>
          <a:ln>
            <a:noFill/>
          </a:ln>
        </p:spPr>
      </p:sp>
      <p:sp>
        <p:nvSpPr>
          <p:cNvPr id="967" name="Shape 967"/>
          <p:cNvSpPr txBox="1"/>
          <p:nvPr>
            <p:ph idx="1" type="body"/>
          </p:nvPr>
        </p:nvSpPr>
        <p:spPr>
          <a:xfrm>
            <a:off x="941387" y="4438650"/>
            <a:ext cx="5176837" cy="4205287"/>
          </a:xfrm>
          <a:prstGeom prst="rect">
            <a:avLst/>
          </a:prstGeom>
          <a:noFill/>
          <a:ln>
            <a:noFill/>
          </a:ln>
        </p:spPr>
        <p:txBody>
          <a:bodyPr anchorCtr="0" anchor="t" bIns="46850" lIns="93725" rIns="93725" wrap="square" tIns="46850">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4" name="Shape 974"/>
        <p:cNvGrpSpPr/>
        <p:nvPr/>
      </p:nvGrpSpPr>
      <p:grpSpPr>
        <a:xfrm>
          <a:off x="0" y="0"/>
          <a:ext cx="0" cy="0"/>
          <a:chOff x="0" y="0"/>
          <a:chExt cx="0" cy="0"/>
        </a:xfrm>
      </p:grpSpPr>
      <p:sp>
        <p:nvSpPr>
          <p:cNvPr id="975" name="Shape 975"/>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976" name="Shape 976"/>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268" name="Shape 268"/>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txBox="1"/>
          <p:nvPr/>
        </p:nvSpPr>
        <p:spPr>
          <a:xfrm>
            <a:off x="4000500" y="8875712"/>
            <a:ext cx="3059112" cy="468312"/>
          </a:xfrm>
          <a:prstGeom prst="rect">
            <a:avLst/>
          </a:prstGeom>
          <a:noFill/>
          <a:ln>
            <a:noFill/>
          </a:ln>
        </p:spPr>
        <p:txBody>
          <a:bodyPr anchorCtr="0" anchor="b" bIns="46850" lIns="93725" rIns="93725" wrap="square" tIns="46850">
            <a:noAutofit/>
          </a:bodyPr>
          <a:lstStyle/>
          <a:p>
            <a:pPr indent="0" lvl="0" marL="0" marR="0" rtl="0" algn="r">
              <a:spcBef>
                <a:spcPts val="0"/>
              </a:spcBef>
              <a:buSzPct val="25000"/>
              <a:buFont typeface="Times New Roman"/>
              <a:buNone/>
            </a:pPr>
            <a:r>
              <a:rPr b="0" i="0" lang="en-US" sz="1200" u="none" cap="none" strike="noStrike">
                <a:latin typeface="Times New Roman"/>
                <a:ea typeface="Times New Roman"/>
                <a:cs typeface="Times New Roman"/>
                <a:sym typeface="Times New Roman"/>
              </a:rPr>
              <a:t>*</a:t>
            </a:r>
          </a:p>
        </p:txBody>
      </p:sp>
      <p:sp>
        <p:nvSpPr>
          <p:cNvPr id="275" name="Shape 275"/>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6" name="Shape 276"/>
          <p:cNvSpPr txBox="1"/>
          <p:nvPr>
            <p:ph idx="1" type="body"/>
          </p:nvPr>
        </p:nvSpPr>
        <p:spPr>
          <a:xfrm>
            <a:off x="941387" y="4438650"/>
            <a:ext cx="5176837" cy="4205287"/>
          </a:xfrm>
          <a:prstGeom prst="rect">
            <a:avLst/>
          </a:prstGeom>
          <a:solidFill>
            <a:srgbClr val="FFFFFF"/>
          </a:solidFill>
          <a:ln cap="rnd" cmpd="sng" w="9525">
            <a:solidFill>
              <a:srgbClr val="000000"/>
            </a:solidFill>
            <a:prstDash val="solid"/>
            <a:miter lim="8000"/>
            <a:headEnd len="med" w="med" type="none"/>
            <a:tailEnd len="med" w="med" type="none"/>
          </a:ln>
        </p:spPr>
        <p:txBody>
          <a:bodyPr anchorCtr="0" anchor="t" bIns="46850" lIns="93725" rIns="93725" wrap="square" tIns="46850">
            <a:noAutofit/>
          </a:bodyPr>
          <a:lstStyle/>
          <a:p>
            <a:pPr indent="177800" lvl="0" marL="0" marR="0" rtl="0" algn="l">
              <a:spcBef>
                <a:spcPts val="0"/>
              </a:spcBef>
              <a:buSzPct val="25000"/>
              <a:buFont typeface="Arial"/>
              <a:buNone/>
            </a:pPr>
            <a:r>
              <a:rPr b="0" i="0" lang="en-US" sz="1800" u="none" cap="none" strike="noStrike"/>
              <a:t>Unicellular organisms</a:t>
            </a:r>
          </a:p>
          <a:p>
            <a:pPr indent="-288925" lvl="1" marL="288925" marR="0" rtl="0" algn="l">
              <a:spcBef>
                <a:spcPts val="0"/>
              </a:spcBef>
              <a:buSzPct val="25000"/>
              <a:buFont typeface="Arial"/>
              <a:buNone/>
            </a:pPr>
            <a:r>
              <a:rPr b="0" i="0" lang="en-US" sz="1800" u="none" cap="none" strike="noStrike"/>
              <a:t>Cell division = reproduction</a:t>
            </a:r>
          </a:p>
          <a:p>
            <a:pPr indent="161925" lvl="2" marL="650875" marR="0" rtl="0" algn="l">
              <a:spcBef>
                <a:spcPts val="0"/>
              </a:spcBef>
              <a:buSzPct val="25000"/>
              <a:buFont typeface="Arial"/>
              <a:buNone/>
            </a:pPr>
            <a:r>
              <a:rPr b="0" i="0" lang="en-US" sz="1800" u="none" cap="none" strike="noStrike"/>
              <a:t>Reproduces entire organism&amp; increase population</a:t>
            </a:r>
          </a:p>
          <a:p>
            <a:pPr indent="177800" lvl="0" marL="0" marR="0" rtl="0" algn="l">
              <a:spcBef>
                <a:spcPts val="0"/>
              </a:spcBef>
              <a:buSzPct val="25000"/>
              <a:buFont typeface="Arial"/>
              <a:buNone/>
            </a:pPr>
            <a:r>
              <a:rPr b="0" i="0" lang="en-US" sz="1800" u="none" cap="none" strike="noStrike"/>
              <a:t>Multicellular organisms</a:t>
            </a:r>
          </a:p>
          <a:p>
            <a:pPr indent="-288925" lvl="1" marL="288925" marR="0" rtl="0" algn="l">
              <a:spcBef>
                <a:spcPts val="0"/>
              </a:spcBef>
              <a:buSzPct val="25000"/>
              <a:buFont typeface="Arial"/>
              <a:buNone/>
            </a:pPr>
            <a:r>
              <a:rPr b="0" i="0" lang="en-US" sz="1800" u="none" cap="none" strike="noStrike"/>
              <a:t>Cell division provides for </a:t>
            </a:r>
            <a:r>
              <a:rPr b="0" i="0" lang="en-US" sz="1800" u="none" cap="none" strike="noStrike">
                <a:solidFill>
                  <a:srgbClr val="000000"/>
                </a:solidFill>
              </a:rPr>
              <a:t>growth &amp; development</a:t>
            </a:r>
            <a:r>
              <a:rPr b="0" i="0" lang="en-US" sz="1800" u="none" cap="none" strike="noStrike"/>
              <a:t> in a multicellular organism that begins as a fertilized egg</a:t>
            </a:r>
          </a:p>
          <a:p>
            <a:pPr indent="-288925" lvl="1" marL="288925" marR="0" rtl="0" algn="l">
              <a:spcBef>
                <a:spcPts val="0"/>
              </a:spcBef>
              <a:buSzPct val="25000"/>
              <a:buFont typeface="Arial"/>
              <a:buNone/>
            </a:pPr>
            <a:r>
              <a:rPr b="0" i="0" lang="en-US" sz="1800" u="none" cap="none" strike="noStrike"/>
              <a:t>Also use cell division to </a:t>
            </a:r>
            <a:r>
              <a:rPr b="0" i="0" lang="en-US" sz="1800" u="none" cap="none" strike="noStrike">
                <a:solidFill>
                  <a:srgbClr val="000000"/>
                </a:solidFill>
              </a:rPr>
              <a:t>repair &amp; renew</a:t>
            </a:r>
            <a:r>
              <a:rPr b="0" i="0" lang="en-US" sz="1800" u="none" cap="none" strike="noStrike"/>
              <a:t> cells that die from normal wear &amp; tear or accidents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287" name="Shape 287"/>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293" name="Shape 293"/>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941387" y="4438650"/>
            <a:ext cx="5176837" cy="4205287"/>
          </a:xfrm>
          <a:prstGeom prst="rect">
            <a:avLst/>
          </a:prstGeom>
        </p:spPr>
        <p:txBody>
          <a:bodyPr anchorCtr="0" anchor="ctr" bIns="91425" lIns="91425" rIns="91425" wrap="square" tIns="91425">
            <a:noAutofit/>
          </a:bodyPr>
          <a:lstStyle/>
          <a:p>
            <a:pPr lvl="0">
              <a:spcBef>
                <a:spcPts val="0"/>
              </a:spcBef>
              <a:buNone/>
            </a:pPr>
            <a:r>
              <a:t/>
            </a:r>
            <a:endParaRPr/>
          </a:p>
        </p:txBody>
      </p:sp>
      <p:sp>
        <p:nvSpPr>
          <p:cNvPr id="298" name="Shape 298"/>
          <p:cNvSpPr/>
          <p:nvPr>
            <p:ph idx="2" type="sldImg"/>
          </p:nvPr>
        </p:nvSpPr>
        <p:spPr>
          <a:xfrm>
            <a:off x="1195387" y="700087"/>
            <a:ext cx="4670425" cy="35036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_TITLE_AND_VERTICAL_TEXT">
    <p:spTree>
      <p:nvGrpSpPr>
        <p:cNvPr id="15" name="Shape 15"/>
        <p:cNvGrpSpPr/>
        <p:nvPr/>
      </p:nvGrpSpPr>
      <p:grpSpPr>
        <a:xfrm>
          <a:off x="0" y="0"/>
          <a:ext cx="0" cy="0"/>
          <a:chOff x="0" y="0"/>
          <a:chExt cx="0" cy="0"/>
        </a:xfrm>
      </p:grpSpPr>
      <p:sp>
        <p:nvSpPr>
          <p:cNvPr id="16" name="Shape 16"/>
          <p:cNvSpPr txBox="1"/>
          <p:nvPr>
            <p:ph type="title"/>
          </p:nvPr>
        </p:nvSpPr>
        <p:spPr>
          <a:xfrm rot="5400000">
            <a:off x="5614193" y="1167607"/>
            <a:ext cx="4316413" cy="2133600"/>
          </a:xfrm>
          <a:prstGeom prst="rect">
            <a:avLst/>
          </a:prstGeom>
          <a:noFill/>
          <a:ln>
            <a:noFill/>
          </a:ln>
        </p:spPr>
        <p:txBody>
          <a:bodyPr anchorCtr="0" anchor="t" bIns="91425" lIns="91425" rIns="91425" wrap="square" tIns="91425"/>
          <a:lstStyle>
            <a:lvl1pPr indent="0" lvl="0"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1pPr>
            <a:lvl2pPr indent="0" lvl="1"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2pPr>
            <a:lvl3pPr indent="0" lvl="2"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3pPr>
            <a:lvl4pPr indent="0" lvl="3"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4pPr>
            <a:lvl5pPr indent="0" lvl="4"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5pPr>
            <a:lvl6pPr indent="0" lvl="5" marL="5207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6pPr>
            <a:lvl7pPr indent="0" lvl="6" marL="9779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7pPr>
            <a:lvl8pPr indent="0" lvl="7" marL="14351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8pPr>
            <a:lvl9pPr indent="0" lvl="8" marL="18923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9pPr>
          </a:lstStyle>
          <a:p/>
        </p:txBody>
      </p:sp>
      <p:sp>
        <p:nvSpPr>
          <p:cNvPr id="17" name="Shape 17"/>
          <p:cNvSpPr txBox="1"/>
          <p:nvPr>
            <p:ph idx="1" type="body"/>
          </p:nvPr>
        </p:nvSpPr>
        <p:spPr>
          <a:xfrm rot="5400000">
            <a:off x="1270794" y="-889793"/>
            <a:ext cx="4316413" cy="6248400"/>
          </a:xfrm>
          <a:prstGeom prst="rect">
            <a:avLst/>
          </a:prstGeom>
          <a:noFill/>
          <a:ln>
            <a:noFill/>
          </a:ln>
        </p:spPr>
        <p:txBody>
          <a:bodyPr anchorCtr="0" anchor="t" bIns="91425" lIns="91425" rIns="91425" wrap="square" tIns="91425"/>
          <a:lstStyle>
            <a:lvl1pPr indent="-242888" lvl="0" marL="350838"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1pPr>
            <a:lvl2pPr indent="-349250" lvl="1" marL="914400"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2pPr>
            <a:lvl3pPr indent="-234950" lvl="2" marL="1371600"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3pPr>
            <a:lvl4pPr indent="-244475" lvl="3" marL="18288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4pPr>
            <a:lvl5pPr indent="-244475" lvl="4" marL="22860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5pPr>
            <a:lvl6pPr indent="-244475" lvl="5" marL="27432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6pPr>
            <a:lvl7pPr indent="-244475" lvl="6" marL="32004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7pPr>
            <a:lvl8pPr indent="-244475" lvl="7" marL="36576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8pPr>
            <a:lvl9pPr indent="-244475" lvl="8" marL="41148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OBJECT">
    <p:spTree>
      <p:nvGrpSpPr>
        <p:cNvPr id="44" name="Shape 44"/>
        <p:cNvGrpSpPr/>
        <p:nvPr/>
      </p:nvGrpSpPr>
      <p:grpSpPr>
        <a:xfrm>
          <a:off x="0" y="0"/>
          <a:ext cx="0" cy="0"/>
          <a:chOff x="0" y="0"/>
          <a:chExt cx="0" cy="0"/>
        </a:xfrm>
      </p:grpSpPr>
      <p:sp>
        <p:nvSpPr>
          <p:cNvPr id="45" name="Shape 45"/>
          <p:cNvSpPr txBox="1"/>
          <p:nvPr>
            <p:ph type="title"/>
          </p:nvPr>
        </p:nvSpPr>
        <p:spPr>
          <a:xfrm>
            <a:off x="304800" y="76200"/>
            <a:ext cx="8534400" cy="503237"/>
          </a:xfrm>
          <a:prstGeom prst="rect">
            <a:avLst/>
          </a:prstGeom>
          <a:noFill/>
          <a:ln>
            <a:noFill/>
          </a:ln>
        </p:spPr>
        <p:txBody>
          <a:bodyPr anchorCtr="0" anchor="t" bIns="91425" lIns="91425" rIns="91425" wrap="square" tIns="91425"/>
          <a:lstStyle>
            <a:lvl1pPr indent="0" lvl="0"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1pPr>
            <a:lvl2pPr indent="0" lvl="1"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2pPr>
            <a:lvl3pPr indent="0" lvl="2"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3pPr>
            <a:lvl4pPr indent="0" lvl="3"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4pPr>
            <a:lvl5pPr indent="0" lvl="4"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5pPr>
            <a:lvl6pPr indent="0" lvl="5" marL="5207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6pPr>
            <a:lvl7pPr indent="0" lvl="6" marL="9779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7pPr>
            <a:lvl8pPr indent="0" lvl="7" marL="14351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8pPr>
            <a:lvl9pPr indent="0" lvl="8" marL="18923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9pPr>
          </a:lstStyle>
          <a:p/>
        </p:txBody>
      </p:sp>
      <p:sp>
        <p:nvSpPr>
          <p:cNvPr id="46" name="Shape 46"/>
          <p:cNvSpPr txBox="1"/>
          <p:nvPr>
            <p:ph idx="1" type="body"/>
          </p:nvPr>
        </p:nvSpPr>
        <p:spPr>
          <a:xfrm>
            <a:off x="304800" y="1066800"/>
            <a:ext cx="8534400" cy="3325812"/>
          </a:xfrm>
          <a:prstGeom prst="rect">
            <a:avLst/>
          </a:prstGeom>
          <a:noFill/>
          <a:ln>
            <a:noFill/>
          </a:ln>
        </p:spPr>
        <p:txBody>
          <a:bodyPr anchorCtr="0" anchor="t" bIns="91425" lIns="91425" rIns="91425" wrap="square" tIns="91425"/>
          <a:lstStyle>
            <a:lvl1pPr indent="-242888" lvl="0" marL="350838"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1pPr>
            <a:lvl2pPr indent="-349250" lvl="1" marL="914400"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2pPr>
            <a:lvl3pPr indent="-234950" lvl="2" marL="1371600"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3pPr>
            <a:lvl4pPr indent="-244475" lvl="3" marL="18288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4pPr>
            <a:lvl5pPr indent="-244475" lvl="4" marL="22860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5pPr>
            <a:lvl6pPr indent="-244475" lvl="5" marL="27432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6pPr>
            <a:lvl7pPr indent="-244475" lvl="6" marL="32004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7pPr>
            <a:lvl8pPr indent="-244475" lvl="7" marL="36576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8pPr>
            <a:lvl9pPr indent="-244475" lvl="8" marL="41148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6" name="Shape 56"/>
        <p:cNvGrpSpPr/>
        <p:nvPr/>
      </p:nvGrpSpPr>
      <p:grpSpPr>
        <a:xfrm>
          <a:off x="0" y="0"/>
          <a:ext cx="0" cy="0"/>
          <a:chOff x="0" y="0"/>
          <a:chExt cx="0" cy="0"/>
        </a:xfrm>
      </p:grpSpPr>
      <p:sp>
        <p:nvSpPr>
          <p:cNvPr id="57" name="Shape 57"/>
          <p:cNvSpPr txBox="1"/>
          <p:nvPr>
            <p:ph idx="1" type="subTitle"/>
          </p:nvPr>
        </p:nvSpPr>
        <p:spPr>
          <a:xfrm>
            <a:off x="239713" y="1531938"/>
            <a:ext cx="8675687" cy="1752600"/>
          </a:xfrm>
          <a:prstGeom prst="rect">
            <a:avLst/>
          </a:prstGeom>
          <a:noFill/>
          <a:ln>
            <a:noFill/>
          </a:ln>
        </p:spPr>
        <p:txBody>
          <a:bodyPr anchorCtr="0" anchor="t" bIns="91425" lIns="91425" rIns="91425" wrap="square" tIns="91425"/>
          <a:lstStyle>
            <a:lvl1pPr indent="0" lvl="0" marL="0" marR="0" rtl="0" algn="l">
              <a:spcBef>
                <a:spcPts val="2295"/>
              </a:spcBef>
              <a:spcAft>
                <a:spcPts val="1020"/>
              </a:spcAft>
              <a:buClr>
                <a:schemeClr val="dk2"/>
              </a:buClr>
              <a:buFont typeface="Times New Roman"/>
              <a:buNone/>
              <a:defRPr b="0" i="0" sz="5100" u="none" cap="none" strike="noStrike">
                <a:solidFill>
                  <a:srgbClr val="990066"/>
                </a:solidFill>
                <a:latin typeface="Times New Roman"/>
                <a:ea typeface="Times New Roman"/>
                <a:cs typeface="Times New Roman"/>
                <a:sym typeface="Times New Roman"/>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8" name="Shape 58"/>
          <p:cNvSpPr txBox="1"/>
          <p:nvPr>
            <p:ph type="ctrTitle"/>
          </p:nvPr>
        </p:nvSpPr>
        <p:spPr>
          <a:xfrm>
            <a:off x="207963" y="157163"/>
            <a:ext cx="8707437" cy="1143000"/>
          </a:xfrm>
          <a:prstGeom prst="rect">
            <a:avLst/>
          </a:prstGeom>
          <a:noFill/>
          <a:ln>
            <a:noFill/>
          </a:ln>
        </p:spPr>
        <p:txBody>
          <a:bodyPr anchorCtr="0" anchor="ctr" bIns="91425" lIns="91425" rIns="91425" wrap="square" tIns="91425"/>
          <a:lstStyle>
            <a:lvl1pPr indent="63500" lvl="0" marL="0" marR="0" rtl="0" algn="l">
              <a:lnSpc>
                <a:spcPct val="90000"/>
              </a:lnSpc>
              <a:spcBef>
                <a:spcPts val="0"/>
              </a:spcBef>
              <a:spcAft>
                <a:spcPts val="0"/>
              </a:spcAft>
              <a:defRPr b="1" i="0" sz="5000" u="none" cap="none" strike="noStrike">
                <a:solidFill>
                  <a:schemeClr val="lt1"/>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9" name="Shape 59"/>
        <p:cNvGrpSpPr/>
        <p:nvPr/>
      </p:nvGrpSpPr>
      <p:grpSpPr>
        <a:xfrm>
          <a:off x="0" y="0"/>
          <a:ext cx="0" cy="0"/>
          <a:chOff x="0" y="0"/>
          <a:chExt cx="0" cy="0"/>
        </a:xfrm>
      </p:grpSpPr>
      <p:sp>
        <p:nvSpPr>
          <p:cNvPr id="60" name="Shape 60"/>
          <p:cNvSpPr txBox="1"/>
          <p:nvPr>
            <p:ph type="ctrTitle"/>
          </p:nvPr>
        </p:nvSpPr>
        <p:spPr>
          <a:xfrm>
            <a:off x="152400" y="0"/>
            <a:ext cx="4648200" cy="457200"/>
          </a:xfrm>
          <a:prstGeom prst="rect">
            <a:avLst/>
          </a:prstGeom>
          <a:noFill/>
          <a:ln>
            <a:noFill/>
          </a:ln>
        </p:spPr>
        <p:txBody>
          <a:bodyPr anchorCtr="0" anchor="ctr" bIns="91425" lIns="91425" rIns="91425" wrap="square" tIns="91425"/>
          <a:lstStyle>
            <a:lvl1pPr indent="0" lvl="0" marL="63500" marR="0" rtl="0" algn="l">
              <a:lnSpc>
                <a:spcPct val="90000"/>
              </a:lnSpc>
              <a:spcBef>
                <a:spcPts val="0"/>
              </a:spcBef>
              <a:spcAft>
                <a:spcPts val="0"/>
              </a:spcAft>
              <a:defRPr b="1" i="0" sz="3600" u="none" cap="none" strike="noStrike">
                <a:solidFill>
                  <a:schemeClr val="dk1"/>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1" name="Shape 61"/>
          <p:cNvSpPr txBox="1"/>
          <p:nvPr>
            <p:ph idx="2" type="title"/>
          </p:nvPr>
        </p:nvSpPr>
        <p:spPr>
          <a:xfrm>
            <a:off x="304800" y="76200"/>
            <a:ext cx="8534400" cy="503237"/>
          </a:xfrm>
          <a:prstGeom prst="rect">
            <a:avLst/>
          </a:prstGeom>
          <a:noFill/>
          <a:ln>
            <a:noFill/>
          </a:ln>
        </p:spPr>
        <p:txBody>
          <a:bodyPr anchorCtr="0" anchor="t" bIns="91425" lIns="91425" rIns="91425" wrap="square" tIns="91425"/>
          <a:lstStyle>
            <a:lvl1pPr indent="0" lvl="0"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1pPr>
            <a:lvl2pPr indent="0" lvl="1"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2pPr>
            <a:lvl3pPr indent="0" lvl="2"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3pPr>
            <a:lvl4pPr indent="0" lvl="3"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4pPr>
            <a:lvl5pPr indent="0" lvl="4"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5pPr>
            <a:lvl6pPr indent="0" lvl="5" marL="5207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6pPr>
            <a:lvl7pPr indent="0" lvl="6" marL="9779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7pPr>
            <a:lvl8pPr indent="0" lvl="7" marL="14351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8pPr>
            <a:lvl9pPr indent="0" lvl="8" marL="18923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9pPr>
          </a:lstStyle>
          <a:p/>
        </p:txBody>
      </p:sp>
      <p:sp>
        <p:nvSpPr>
          <p:cNvPr id="62" name="Shape 62"/>
          <p:cNvSpPr txBox="1"/>
          <p:nvPr>
            <p:ph idx="1" type="body"/>
          </p:nvPr>
        </p:nvSpPr>
        <p:spPr>
          <a:xfrm>
            <a:off x="304800" y="1066800"/>
            <a:ext cx="8534400" cy="3325812"/>
          </a:xfrm>
          <a:prstGeom prst="rect">
            <a:avLst/>
          </a:prstGeom>
          <a:noFill/>
          <a:ln>
            <a:noFill/>
          </a:ln>
        </p:spPr>
        <p:txBody>
          <a:bodyPr anchorCtr="0" anchor="t" bIns="91425" lIns="91425" rIns="91425" wrap="square" tIns="91425"/>
          <a:lstStyle>
            <a:lvl1pPr indent="-242888" lvl="0" marL="350838"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1pPr>
            <a:lvl2pPr indent="-349250" lvl="1" marL="914400"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2pPr>
            <a:lvl3pPr indent="-234950" lvl="2" marL="1371600"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3pPr>
            <a:lvl4pPr indent="-244475" lvl="3" marL="18288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4pPr>
            <a:lvl5pPr indent="-244475" lvl="4" marL="22860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5pPr>
            <a:lvl6pPr indent="-244475" lvl="5" marL="27432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6pPr>
            <a:lvl7pPr indent="-244475" lvl="6" marL="32004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7pPr>
            <a:lvl8pPr indent="-244475" lvl="7" marL="36576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8pPr>
            <a:lvl9pPr indent="-244475" lvl="8" marL="41148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VERTICAL_TEXT">
    <p:spTree>
      <p:nvGrpSpPr>
        <p:cNvPr id="18" name="Shape 18"/>
        <p:cNvGrpSpPr/>
        <p:nvPr/>
      </p:nvGrpSpPr>
      <p:grpSpPr>
        <a:xfrm>
          <a:off x="0" y="0"/>
          <a:ext cx="0" cy="0"/>
          <a:chOff x="0" y="0"/>
          <a:chExt cx="0" cy="0"/>
        </a:xfrm>
      </p:grpSpPr>
      <p:sp>
        <p:nvSpPr>
          <p:cNvPr id="19" name="Shape 19"/>
          <p:cNvSpPr txBox="1"/>
          <p:nvPr>
            <p:ph type="title"/>
          </p:nvPr>
        </p:nvSpPr>
        <p:spPr>
          <a:xfrm>
            <a:off x="304800" y="76200"/>
            <a:ext cx="8534400" cy="503237"/>
          </a:xfrm>
          <a:prstGeom prst="rect">
            <a:avLst/>
          </a:prstGeom>
          <a:noFill/>
          <a:ln>
            <a:noFill/>
          </a:ln>
        </p:spPr>
        <p:txBody>
          <a:bodyPr anchorCtr="0" anchor="t" bIns="91425" lIns="91425" rIns="91425" wrap="square" tIns="91425"/>
          <a:lstStyle>
            <a:lvl1pPr indent="0" lvl="0"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1pPr>
            <a:lvl2pPr indent="0" lvl="1"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2pPr>
            <a:lvl3pPr indent="0" lvl="2"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3pPr>
            <a:lvl4pPr indent="0" lvl="3"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4pPr>
            <a:lvl5pPr indent="0" lvl="4"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5pPr>
            <a:lvl6pPr indent="0" lvl="5" marL="5207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6pPr>
            <a:lvl7pPr indent="0" lvl="6" marL="9779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7pPr>
            <a:lvl8pPr indent="0" lvl="7" marL="14351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8pPr>
            <a:lvl9pPr indent="0" lvl="8" marL="18923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9pPr>
          </a:lstStyle>
          <a:p/>
        </p:txBody>
      </p:sp>
      <p:sp>
        <p:nvSpPr>
          <p:cNvPr id="20" name="Shape 20"/>
          <p:cNvSpPr txBox="1"/>
          <p:nvPr>
            <p:ph idx="1" type="body"/>
          </p:nvPr>
        </p:nvSpPr>
        <p:spPr>
          <a:xfrm rot="5400000">
            <a:off x="2909094" y="-1537494"/>
            <a:ext cx="3325812" cy="8534400"/>
          </a:xfrm>
          <a:prstGeom prst="rect">
            <a:avLst/>
          </a:prstGeom>
          <a:noFill/>
          <a:ln>
            <a:noFill/>
          </a:ln>
        </p:spPr>
        <p:txBody>
          <a:bodyPr anchorCtr="0" anchor="t" bIns="91425" lIns="91425" rIns="91425" wrap="square" tIns="91425"/>
          <a:lstStyle>
            <a:lvl1pPr indent="-242888" lvl="0" marL="350838"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1pPr>
            <a:lvl2pPr indent="-349250" lvl="1" marL="914400"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2pPr>
            <a:lvl3pPr indent="-234950" lvl="2" marL="1371600" rtl="0" algn="l">
              <a:spcBef>
                <a:spcPts val="1260"/>
              </a:spcBef>
              <a:spcAft>
                <a:spcPts val="560"/>
              </a:spcAft>
              <a:buClr>
                <a:schemeClr val="dk2"/>
              </a:buClr>
              <a:buFont typeface="Arial"/>
              <a:buChar char="●"/>
              <a:defRPr sz="2800">
                <a:solidFill>
                  <a:schemeClr val="dk1"/>
                </a:solidFill>
                <a:latin typeface="Arial"/>
                <a:ea typeface="Arial"/>
                <a:cs typeface="Arial"/>
                <a:sym typeface="Arial"/>
              </a:defRPr>
            </a:lvl3pPr>
            <a:lvl4pPr indent="-244475" lvl="3" marL="18288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4pPr>
            <a:lvl5pPr indent="-244475" lvl="4" marL="22860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5pPr>
            <a:lvl6pPr indent="-244475" lvl="5" marL="27432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6pPr>
            <a:lvl7pPr indent="-244475" lvl="6" marL="32004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7pPr>
            <a:lvl8pPr indent="-244475" lvl="7" marL="36576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8pPr>
            <a:lvl9pPr indent="-244475" lvl="8" marL="4114800" rtl="0" algn="l">
              <a:spcBef>
                <a:spcPts val="1170"/>
              </a:spcBef>
              <a:spcAft>
                <a:spcPts val="520"/>
              </a:spcAft>
              <a:buClr>
                <a:schemeClr val="dk2"/>
              </a:buClr>
              <a:buFont typeface="Arial"/>
              <a:buChar char="●"/>
              <a:defRPr sz="2600">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_WITH_CAPTION_TEXT">
    <p:spTree>
      <p:nvGrpSpPr>
        <p:cNvPr id="21" name="Shape 21"/>
        <p:cNvGrpSpPr/>
        <p:nvPr/>
      </p:nvGrpSpPr>
      <p:grpSpPr>
        <a:xfrm>
          <a:off x="0" y="0"/>
          <a:ext cx="0" cy="0"/>
          <a:chOff x="0" y="0"/>
          <a:chExt cx="0" cy="0"/>
        </a:xfrm>
      </p:grpSpPr>
      <p:sp>
        <p:nvSpPr>
          <p:cNvPr id="22" name="Shape 22"/>
          <p:cNvSpPr txBox="1"/>
          <p:nvPr>
            <p:ph type="title"/>
          </p:nvPr>
        </p:nvSpPr>
        <p:spPr>
          <a:xfrm>
            <a:off x="1792288" y="4800600"/>
            <a:ext cx="5486400" cy="566738"/>
          </a:xfrm>
          <a:prstGeom prst="rect">
            <a:avLst/>
          </a:prstGeom>
          <a:noFill/>
          <a:ln>
            <a:noFill/>
          </a:ln>
        </p:spPr>
        <p:txBody>
          <a:bodyPr anchorCtr="0" anchor="b" bIns="91425" lIns="91425" rIns="91425" wrap="square" tIns="91425"/>
          <a:lstStyle>
            <a:lvl1pPr lvl="0" rtl="0" algn="l">
              <a:spcBef>
                <a:spcPts val="0"/>
              </a:spcBef>
              <a:defRPr b="1" sz="20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1792288" y="5367338"/>
            <a:ext cx="5486400" cy="804862"/>
          </a:xfrm>
          <a:prstGeom prst="rect">
            <a:avLst/>
          </a:prstGeom>
          <a:noFill/>
          <a:ln>
            <a:noFill/>
          </a:ln>
        </p:spPr>
        <p:txBody>
          <a:bodyPr anchorCtr="0" anchor="t" bIns="91425" lIns="91425" rIns="91425" wrap="square" tIns="91425"/>
          <a:lstStyle>
            <a:lvl1pPr indent="0" lvl="0" marL="0" rtl="0">
              <a:spcBef>
                <a:spcPts val="0"/>
              </a:spcBef>
              <a:buFont typeface="Arial"/>
              <a:buNone/>
              <a:defRPr sz="1400"/>
            </a:lvl1pPr>
            <a:lvl2pPr indent="0" lvl="1" marL="457200" rtl="0">
              <a:spcBef>
                <a:spcPts val="0"/>
              </a:spcBef>
              <a:buFont typeface="Arial"/>
              <a:buNone/>
              <a:defRPr sz="1200"/>
            </a:lvl2pPr>
            <a:lvl3pPr indent="0" lvl="2" marL="914400" rtl="0">
              <a:spcBef>
                <a:spcPts val="0"/>
              </a:spcBef>
              <a:buFont typeface="Arial"/>
              <a:buNone/>
              <a:defRPr sz="1000"/>
            </a:lvl3pPr>
            <a:lvl4pPr indent="0" lvl="3" marL="1371600" rtl="0">
              <a:spcBef>
                <a:spcPts val="0"/>
              </a:spcBef>
              <a:buFont typeface="Arial"/>
              <a:buNone/>
              <a:defRPr sz="900"/>
            </a:lvl4pPr>
            <a:lvl5pPr indent="0" lvl="4" marL="1828800" rtl="0">
              <a:spcBef>
                <a:spcPts val="0"/>
              </a:spcBef>
              <a:buFont typeface="Arial"/>
              <a:buNone/>
              <a:defRPr sz="900"/>
            </a:lvl5pPr>
            <a:lvl6pPr indent="0" lvl="5" marL="2286000" rtl="0">
              <a:spcBef>
                <a:spcPts val="0"/>
              </a:spcBef>
              <a:buFont typeface="Arial"/>
              <a:buNone/>
              <a:defRPr sz="900"/>
            </a:lvl6pPr>
            <a:lvl7pPr indent="0" lvl="6" marL="2743200" rtl="0">
              <a:spcBef>
                <a:spcPts val="0"/>
              </a:spcBef>
              <a:buFont typeface="Arial"/>
              <a:buNone/>
              <a:defRPr sz="900"/>
            </a:lvl7pPr>
            <a:lvl8pPr indent="0" lvl="7" marL="3200400" rtl="0">
              <a:spcBef>
                <a:spcPts val="0"/>
              </a:spcBef>
              <a:buFont typeface="Arial"/>
              <a:buNone/>
              <a:defRPr sz="900"/>
            </a:lvl8pPr>
            <a:lvl9pPr indent="0" lvl="8" marL="3657600" rtl="0">
              <a:spcBef>
                <a:spcPts val="0"/>
              </a:spcBef>
              <a:buFont typeface="Arial"/>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OBJECT_WITH_CAPTION_TEXT">
    <p:spTree>
      <p:nvGrpSpPr>
        <p:cNvPr id="24" name="Shape 24"/>
        <p:cNvGrpSpPr/>
        <p:nvPr/>
      </p:nvGrpSpPr>
      <p:grpSpPr>
        <a:xfrm>
          <a:off x="0" y="0"/>
          <a:ext cx="0" cy="0"/>
          <a:chOff x="0" y="0"/>
          <a:chExt cx="0" cy="0"/>
        </a:xfrm>
      </p:grpSpPr>
      <p:sp>
        <p:nvSpPr>
          <p:cNvPr id="25" name="Shape 25"/>
          <p:cNvSpPr txBox="1"/>
          <p:nvPr>
            <p:ph type="title"/>
          </p:nvPr>
        </p:nvSpPr>
        <p:spPr>
          <a:xfrm>
            <a:off x="457200" y="273050"/>
            <a:ext cx="3008313" cy="1162050"/>
          </a:xfrm>
          <a:prstGeom prst="rect">
            <a:avLst/>
          </a:prstGeom>
          <a:noFill/>
          <a:ln>
            <a:noFill/>
          </a:ln>
        </p:spPr>
        <p:txBody>
          <a:bodyPr anchorCtr="0" anchor="b" bIns="91425" lIns="91425" rIns="91425" wrap="square" tIns="91425"/>
          <a:lstStyle>
            <a:lvl1pPr lvl="0" rtl="0" algn="l">
              <a:spcBef>
                <a:spcPts val="0"/>
              </a:spcBef>
              <a:defRPr b="1" sz="20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575050" y="273050"/>
            <a:ext cx="5111750" cy="5853113"/>
          </a:xfrm>
          <a:prstGeom prst="rect">
            <a:avLst/>
          </a:prstGeom>
          <a:noFill/>
          <a:ln>
            <a:noFill/>
          </a:ln>
        </p:spPr>
        <p:txBody>
          <a:bodyPr anchorCtr="0" anchor="t" bIns="91425" lIns="91425" rIns="91425" wrap="square"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27" name="Shape 27"/>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rtl="0">
              <a:spcBef>
                <a:spcPts val="0"/>
              </a:spcBef>
              <a:buFont typeface="Arial"/>
              <a:buNone/>
              <a:defRPr sz="1400"/>
            </a:lvl1pPr>
            <a:lvl2pPr indent="0" lvl="1" marL="457200" rtl="0">
              <a:spcBef>
                <a:spcPts val="0"/>
              </a:spcBef>
              <a:buFont typeface="Arial"/>
              <a:buNone/>
              <a:defRPr sz="1200"/>
            </a:lvl2pPr>
            <a:lvl3pPr indent="0" lvl="2" marL="914400" rtl="0">
              <a:spcBef>
                <a:spcPts val="0"/>
              </a:spcBef>
              <a:buFont typeface="Arial"/>
              <a:buNone/>
              <a:defRPr sz="1000"/>
            </a:lvl3pPr>
            <a:lvl4pPr indent="0" lvl="3" marL="1371600" rtl="0">
              <a:spcBef>
                <a:spcPts val="0"/>
              </a:spcBef>
              <a:buFont typeface="Arial"/>
              <a:buNone/>
              <a:defRPr sz="900"/>
            </a:lvl4pPr>
            <a:lvl5pPr indent="0" lvl="4" marL="1828800" rtl="0">
              <a:spcBef>
                <a:spcPts val="0"/>
              </a:spcBef>
              <a:buFont typeface="Arial"/>
              <a:buNone/>
              <a:defRPr sz="900"/>
            </a:lvl5pPr>
            <a:lvl6pPr indent="0" lvl="5" marL="2286000" rtl="0">
              <a:spcBef>
                <a:spcPts val="0"/>
              </a:spcBef>
              <a:buFont typeface="Arial"/>
              <a:buNone/>
              <a:defRPr sz="900"/>
            </a:lvl6pPr>
            <a:lvl7pPr indent="0" lvl="6" marL="2743200" rtl="0">
              <a:spcBef>
                <a:spcPts val="0"/>
              </a:spcBef>
              <a:buFont typeface="Arial"/>
              <a:buNone/>
              <a:defRPr sz="900"/>
            </a:lvl7pPr>
            <a:lvl8pPr indent="0" lvl="7" marL="3200400" rtl="0">
              <a:spcBef>
                <a:spcPts val="0"/>
              </a:spcBef>
              <a:buFont typeface="Arial"/>
              <a:buNone/>
              <a:defRPr sz="900"/>
            </a:lvl8pPr>
            <a:lvl9pPr indent="0" lvl="8" marL="3657600" rtl="0">
              <a:spcBef>
                <a:spcPts val="0"/>
              </a:spcBef>
              <a:buFont typeface="Arial"/>
              <a:buNone/>
              <a:defRPr sz="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04800" y="76200"/>
            <a:ext cx="8534400" cy="503237"/>
          </a:xfrm>
          <a:prstGeom prst="rect">
            <a:avLst/>
          </a:prstGeom>
          <a:noFill/>
          <a:ln>
            <a:noFill/>
          </a:ln>
        </p:spPr>
        <p:txBody>
          <a:bodyPr anchorCtr="0" anchor="t" bIns="91425" lIns="91425" rIns="91425" wrap="square" tIns="91425"/>
          <a:lstStyle>
            <a:lvl1pPr indent="0" lvl="0"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1pPr>
            <a:lvl2pPr indent="0" lvl="1"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2pPr>
            <a:lvl3pPr indent="0" lvl="2"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3pPr>
            <a:lvl4pPr indent="0" lvl="3"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4pPr>
            <a:lvl5pPr indent="0" lvl="4"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5pPr>
            <a:lvl6pPr indent="0" lvl="5" marL="5207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6pPr>
            <a:lvl7pPr indent="0" lvl="6" marL="9779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7pPr>
            <a:lvl8pPr indent="0" lvl="7" marL="14351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8pPr>
            <a:lvl9pPr indent="0" lvl="8" marL="18923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TWO_OBJECTS_WITH_TEXT">
    <p:spTree>
      <p:nvGrpSpPr>
        <p:cNvPr id="31" name="Shape 31"/>
        <p:cNvGrpSpPr/>
        <p:nvPr/>
      </p:nvGrpSpPr>
      <p:grpSpPr>
        <a:xfrm>
          <a:off x="0" y="0"/>
          <a:ext cx="0" cy="0"/>
          <a:chOff x="0" y="0"/>
          <a:chExt cx="0" cy="0"/>
        </a:xfrm>
      </p:grpSpPr>
      <p:sp>
        <p:nvSpPr>
          <p:cNvPr id="32" name="Shape 32"/>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lvl="0"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rtl="0">
              <a:spcBef>
                <a:spcPts val="0"/>
              </a:spcBef>
              <a:buFont typeface="Arial"/>
              <a:buNone/>
              <a:defRPr b="1" sz="2400"/>
            </a:lvl1pPr>
            <a:lvl2pPr indent="0" lvl="1" marL="457200" rtl="0">
              <a:spcBef>
                <a:spcPts val="0"/>
              </a:spcBef>
              <a:buFont typeface="Arial"/>
              <a:buNone/>
              <a:defRPr b="1" sz="2000"/>
            </a:lvl2pPr>
            <a:lvl3pPr indent="0" lvl="2" marL="914400" rtl="0">
              <a:spcBef>
                <a:spcPts val="0"/>
              </a:spcBef>
              <a:buFont typeface="Arial"/>
              <a:buNone/>
              <a:defRPr b="1" sz="1800"/>
            </a:lvl3pPr>
            <a:lvl4pPr indent="0" lvl="3" marL="1371600" rtl="0">
              <a:spcBef>
                <a:spcPts val="0"/>
              </a:spcBef>
              <a:buFont typeface="Arial"/>
              <a:buNone/>
              <a:defRPr b="1" sz="1600"/>
            </a:lvl4pPr>
            <a:lvl5pPr indent="0" lvl="4" marL="1828800" rtl="0">
              <a:spcBef>
                <a:spcPts val="0"/>
              </a:spcBef>
              <a:buFont typeface="Arial"/>
              <a:buNone/>
              <a:defRPr b="1" sz="1600"/>
            </a:lvl5pPr>
            <a:lvl6pPr indent="0" lvl="5" marL="2286000" rtl="0">
              <a:spcBef>
                <a:spcPts val="0"/>
              </a:spcBef>
              <a:buFont typeface="Arial"/>
              <a:buNone/>
              <a:defRPr b="1" sz="1600"/>
            </a:lvl6pPr>
            <a:lvl7pPr indent="0" lvl="6" marL="2743200" rtl="0">
              <a:spcBef>
                <a:spcPts val="0"/>
              </a:spcBef>
              <a:buFont typeface="Arial"/>
              <a:buNone/>
              <a:defRPr b="1" sz="1600"/>
            </a:lvl7pPr>
            <a:lvl8pPr indent="0" lvl="7" marL="3200400" rtl="0">
              <a:spcBef>
                <a:spcPts val="0"/>
              </a:spcBef>
              <a:buFont typeface="Arial"/>
              <a:buNone/>
              <a:defRPr b="1" sz="1600"/>
            </a:lvl8pPr>
            <a:lvl9pPr indent="0" lvl="8" marL="3657600" rtl="0">
              <a:spcBef>
                <a:spcPts val="0"/>
              </a:spcBef>
              <a:buFont typeface="Arial"/>
              <a:buNone/>
              <a:defRPr b="1" sz="1600"/>
            </a:lvl9pPr>
          </a:lstStyle>
          <a:p/>
        </p:txBody>
      </p:sp>
      <p:sp>
        <p:nvSpPr>
          <p:cNvPr id="34" name="Shape 34"/>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35" name="Shape 35"/>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rtl="0">
              <a:spcBef>
                <a:spcPts val="0"/>
              </a:spcBef>
              <a:buFont typeface="Arial"/>
              <a:buNone/>
              <a:defRPr b="1" sz="2400"/>
            </a:lvl1pPr>
            <a:lvl2pPr indent="0" lvl="1" marL="457200" rtl="0">
              <a:spcBef>
                <a:spcPts val="0"/>
              </a:spcBef>
              <a:buFont typeface="Arial"/>
              <a:buNone/>
              <a:defRPr b="1" sz="2000"/>
            </a:lvl2pPr>
            <a:lvl3pPr indent="0" lvl="2" marL="914400" rtl="0">
              <a:spcBef>
                <a:spcPts val="0"/>
              </a:spcBef>
              <a:buFont typeface="Arial"/>
              <a:buNone/>
              <a:defRPr b="1" sz="1800"/>
            </a:lvl3pPr>
            <a:lvl4pPr indent="0" lvl="3" marL="1371600" rtl="0">
              <a:spcBef>
                <a:spcPts val="0"/>
              </a:spcBef>
              <a:buFont typeface="Arial"/>
              <a:buNone/>
              <a:defRPr b="1" sz="1600"/>
            </a:lvl4pPr>
            <a:lvl5pPr indent="0" lvl="4" marL="1828800" rtl="0">
              <a:spcBef>
                <a:spcPts val="0"/>
              </a:spcBef>
              <a:buFont typeface="Arial"/>
              <a:buNone/>
              <a:defRPr b="1" sz="1600"/>
            </a:lvl5pPr>
            <a:lvl6pPr indent="0" lvl="5" marL="2286000" rtl="0">
              <a:spcBef>
                <a:spcPts val="0"/>
              </a:spcBef>
              <a:buFont typeface="Arial"/>
              <a:buNone/>
              <a:defRPr b="1" sz="1600"/>
            </a:lvl6pPr>
            <a:lvl7pPr indent="0" lvl="6" marL="2743200" rtl="0">
              <a:spcBef>
                <a:spcPts val="0"/>
              </a:spcBef>
              <a:buFont typeface="Arial"/>
              <a:buNone/>
              <a:defRPr b="1" sz="1600"/>
            </a:lvl7pPr>
            <a:lvl8pPr indent="0" lvl="7" marL="3200400" rtl="0">
              <a:spcBef>
                <a:spcPts val="0"/>
              </a:spcBef>
              <a:buFont typeface="Arial"/>
              <a:buNone/>
              <a:defRPr b="1" sz="1600"/>
            </a:lvl8pPr>
            <a:lvl9pPr indent="0" lvl="8" marL="3657600" rtl="0">
              <a:spcBef>
                <a:spcPts val="0"/>
              </a:spcBef>
              <a:buFont typeface="Arial"/>
              <a:buNone/>
              <a:defRPr b="1" sz="1600"/>
            </a:lvl9pPr>
          </a:lstStyle>
          <a:p/>
        </p:txBody>
      </p:sp>
      <p:sp>
        <p:nvSpPr>
          <p:cNvPr id="36" name="Shape 36"/>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_OBJECTS">
    <p:spTree>
      <p:nvGrpSpPr>
        <p:cNvPr id="37" name="Shape 37"/>
        <p:cNvGrpSpPr/>
        <p:nvPr/>
      </p:nvGrpSpPr>
      <p:grpSpPr>
        <a:xfrm>
          <a:off x="0" y="0"/>
          <a:ext cx="0" cy="0"/>
          <a:chOff x="0" y="0"/>
          <a:chExt cx="0" cy="0"/>
        </a:xfrm>
      </p:grpSpPr>
      <p:sp>
        <p:nvSpPr>
          <p:cNvPr id="38" name="Shape 38"/>
          <p:cNvSpPr txBox="1"/>
          <p:nvPr>
            <p:ph type="title"/>
          </p:nvPr>
        </p:nvSpPr>
        <p:spPr>
          <a:xfrm>
            <a:off x="304800" y="76200"/>
            <a:ext cx="8534400" cy="503237"/>
          </a:xfrm>
          <a:prstGeom prst="rect">
            <a:avLst/>
          </a:prstGeom>
          <a:noFill/>
          <a:ln>
            <a:noFill/>
          </a:ln>
        </p:spPr>
        <p:txBody>
          <a:bodyPr anchorCtr="0" anchor="t" bIns="91425" lIns="91425" rIns="91425" wrap="square" tIns="91425"/>
          <a:lstStyle>
            <a:lvl1pPr indent="0" lvl="0"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1pPr>
            <a:lvl2pPr indent="0" lvl="1"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2pPr>
            <a:lvl3pPr indent="0" lvl="2"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3pPr>
            <a:lvl4pPr indent="0" lvl="3"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4pPr>
            <a:lvl5pPr indent="0" lvl="4" marL="635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5pPr>
            <a:lvl6pPr indent="0" lvl="5" marL="5207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6pPr>
            <a:lvl7pPr indent="0" lvl="6" marL="9779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7pPr>
            <a:lvl8pPr indent="0" lvl="7" marL="14351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8pPr>
            <a:lvl9pPr indent="0" lvl="8" marL="1892300" rtl="0" algn="l">
              <a:lnSpc>
                <a:spcPct val="90000"/>
              </a:lnSpc>
              <a:spcBef>
                <a:spcPts val="0"/>
              </a:spcBef>
              <a:spcAft>
                <a:spcPts val="0"/>
              </a:spcAft>
              <a:defRPr b="1" sz="3000">
                <a:solidFill>
                  <a:schemeClr val="dk2"/>
                </a:solidFill>
                <a:latin typeface="Times New Roman"/>
                <a:ea typeface="Times New Roman"/>
                <a:cs typeface="Times New Roman"/>
                <a:sym typeface="Times New Roman"/>
              </a:defRPr>
            </a:lvl9pPr>
          </a:lstStyle>
          <a:p/>
        </p:txBody>
      </p:sp>
      <p:sp>
        <p:nvSpPr>
          <p:cNvPr id="39" name="Shape 39"/>
          <p:cNvSpPr txBox="1"/>
          <p:nvPr>
            <p:ph idx="1" type="body"/>
          </p:nvPr>
        </p:nvSpPr>
        <p:spPr>
          <a:xfrm>
            <a:off x="304800" y="1066800"/>
            <a:ext cx="4191000" cy="3325813"/>
          </a:xfrm>
          <a:prstGeom prst="rect">
            <a:avLst/>
          </a:prstGeom>
          <a:noFill/>
          <a:ln>
            <a:noFill/>
          </a:ln>
        </p:spPr>
        <p:txBody>
          <a:bodyPr anchorCtr="0" anchor="t" bIns="91425" lIns="91425" rIns="91425" wrap="square"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40" name="Shape 40"/>
          <p:cNvSpPr txBox="1"/>
          <p:nvPr>
            <p:ph idx="2" type="body"/>
          </p:nvPr>
        </p:nvSpPr>
        <p:spPr>
          <a:xfrm>
            <a:off x="4648200" y="1066800"/>
            <a:ext cx="4191000" cy="3325813"/>
          </a:xfrm>
          <a:prstGeom prst="rect">
            <a:avLst/>
          </a:prstGeom>
          <a:noFill/>
          <a:ln>
            <a:noFill/>
          </a:ln>
        </p:spPr>
        <p:txBody>
          <a:bodyPr anchorCtr="0" anchor="t" bIns="91425" lIns="91425" rIns="91425" wrap="square"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3" y="4406900"/>
            <a:ext cx="7772400" cy="1362075"/>
          </a:xfrm>
          <a:prstGeom prst="rect">
            <a:avLst/>
          </a:prstGeom>
          <a:noFill/>
          <a:ln>
            <a:noFill/>
          </a:ln>
        </p:spPr>
        <p:txBody>
          <a:bodyPr anchorCtr="0" anchor="t" bIns="91425" lIns="91425" rIns="91425" wrap="square" tIns="91425"/>
          <a:lstStyle>
            <a:lvl1pPr lvl="0" rtl="0" algn="l">
              <a:spcBef>
                <a:spcPts val="0"/>
              </a:spcBef>
              <a:defRPr b="1" sz="4000" cap="small"/>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3" name="Shape 43"/>
          <p:cNvSpPr txBox="1"/>
          <p:nvPr>
            <p:ph idx="1" type="body"/>
          </p:nvPr>
        </p:nvSpPr>
        <p:spPr>
          <a:xfrm>
            <a:off x="722313" y="2906713"/>
            <a:ext cx="7772400" cy="1500187"/>
          </a:xfrm>
          <a:prstGeom prst="rect">
            <a:avLst/>
          </a:prstGeom>
          <a:noFill/>
          <a:ln>
            <a:noFill/>
          </a:ln>
        </p:spPr>
        <p:txBody>
          <a:bodyPr anchorCtr="0" anchor="b" bIns="91425" lIns="91425" rIns="91425" wrap="square" tIns="91425"/>
          <a:lstStyle>
            <a:lvl1pPr indent="0" lvl="0" marL="0" rtl="0">
              <a:spcBef>
                <a:spcPts val="0"/>
              </a:spcBef>
              <a:buFont typeface="Arial"/>
              <a:buNone/>
              <a:defRPr sz="2000"/>
            </a:lvl1pPr>
            <a:lvl2pPr indent="0" lvl="1" marL="457200" rtl="0">
              <a:spcBef>
                <a:spcPts val="0"/>
              </a:spcBef>
              <a:buFont typeface="Arial"/>
              <a:buNone/>
              <a:defRPr sz="1800"/>
            </a:lvl2pPr>
            <a:lvl3pPr indent="0" lvl="2" marL="914400" rtl="0">
              <a:spcBef>
                <a:spcPts val="0"/>
              </a:spcBef>
              <a:buFont typeface="Arial"/>
              <a:buNone/>
              <a:defRPr sz="1600"/>
            </a:lvl3pPr>
            <a:lvl4pPr indent="0" lvl="3" marL="1371600" rtl="0">
              <a:spcBef>
                <a:spcPts val="0"/>
              </a:spcBef>
              <a:buFont typeface="Arial"/>
              <a:buNone/>
              <a:defRPr sz="1400"/>
            </a:lvl4pPr>
            <a:lvl5pPr indent="0" lvl="4" marL="1828800" rtl="0">
              <a:spcBef>
                <a:spcPts val="0"/>
              </a:spcBef>
              <a:buFont typeface="Arial"/>
              <a:buNone/>
              <a:defRPr sz="1400"/>
            </a:lvl5pPr>
            <a:lvl6pPr indent="0" lvl="5" marL="2286000" rtl="0">
              <a:spcBef>
                <a:spcPts val="0"/>
              </a:spcBef>
              <a:buFont typeface="Arial"/>
              <a:buNone/>
              <a:defRPr sz="1400"/>
            </a:lvl6pPr>
            <a:lvl7pPr indent="0" lvl="6" marL="2743200" rtl="0">
              <a:spcBef>
                <a:spcPts val="0"/>
              </a:spcBef>
              <a:buFont typeface="Arial"/>
              <a:buNone/>
              <a:defRPr sz="1400"/>
            </a:lvl7pPr>
            <a:lvl8pPr indent="0" lvl="7" marL="3200400" rtl="0">
              <a:spcBef>
                <a:spcPts val="0"/>
              </a:spcBef>
              <a:buFont typeface="Arial"/>
              <a:buNone/>
              <a:defRPr sz="1400"/>
            </a:lvl8pPr>
            <a:lvl9pPr indent="0" lvl="8" marL="3657600" rtl="0">
              <a:spcBef>
                <a:spcPts val="0"/>
              </a:spcBef>
              <a:buFont typeface="Arial"/>
              <a:buNone/>
              <a:defRPr sz="1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04800" y="76200"/>
            <a:ext cx="8534400" cy="503237"/>
          </a:xfrm>
          <a:prstGeom prst="rect">
            <a:avLst/>
          </a:prstGeom>
          <a:noFill/>
          <a:ln>
            <a:noFill/>
          </a:ln>
        </p:spPr>
        <p:txBody>
          <a:bodyPr anchorCtr="0" anchor="t" bIns="91425" lIns="91425" rIns="91425" wrap="square" tIns="91425"/>
          <a:lstStyle>
            <a:lvl1pPr indent="0" lvl="0" marL="635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1pPr>
            <a:lvl2pPr indent="0" lvl="1" marL="635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2pPr>
            <a:lvl3pPr indent="0" lvl="2" marL="635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3pPr>
            <a:lvl4pPr indent="0" lvl="3" marL="635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4pPr>
            <a:lvl5pPr indent="0" lvl="4" marL="635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5pPr>
            <a:lvl6pPr indent="0" lvl="5" marL="5207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6pPr>
            <a:lvl7pPr indent="0" lvl="6" marL="9779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7pPr>
            <a:lvl8pPr indent="0" lvl="7" marL="14351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8pPr>
            <a:lvl9pPr indent="0" lvl="8" marL="18923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9pPr>
          </a:lstStyle>
          <a:p/>
        </p:txBody>
      </p:sp>
      <p:sp>
        <p:nvSpPr>
          <p:cNvPr id="11" name="Shape 11"/>
          <p:cNvSpPr txBox="1"/>
          <p:nvPr>
            <p:ph idx="1" type="body"/>
          </p:nvPr>
        </p:nvSpPr>
        <p:spPr>
          <a:xfrm>
            <a:off x="304800" y="1066800"/>
            <a:ext cx="8534400" cy="3325812"/>
          </a:xfrm>
          <a:prstGeom prst="rect">
            <a:avLst/>
          </a:prstGeom>
          <a:noFill/>
          <a:ln>
            <a:noFill/>
          </a:ln>
        </p:spPr>
        <p:txBody>
          <a:bodyPr anchorCtr="0" anchor="t" bIns="91425" lIns="91425" rIns="91425" wrap="square" tIns="91425"/>
          <a:lstStyle>
            <a:lvl1pPr indent="-242888" lvl="0" marL="350838" marR="0" rtl="0" algn="l">
              <a:spcBef>
                <a:spcPts val="1260"/>
              </a:spcBef>
              <a:spcAft>
                <a:spcPts val="560"/>
              </a:spcAft>
              <a:buClr>
                <a:schemeClr val="dk2"/>
              </a:buClr>
              <a:buFont typeface="Arial"/>
              <a:buChar char="●"/>
              <a:defRPr b="0" i="0" sz="2800" u="none" cap="none" strike="noStrike">
                <a:solidFill>
                  <a:schemeClr val="dk1"/>
                </a:solidFill>
                <a:latin typeface="Arial"/>
                <a:ea typeface="Arial"/>
                <a:cs typeface="Arial"/>
                <a:sym typeface="Arial"/>
              </a:defRPr>
            </a:lvl1pPr>
            <a:lvl2pPr indent="-349250" lvl="1" marL="914400" marR="0" rtl="0" algn="l">
              <a:spcBef>
                <a:spcPts val="1260"/>
              </a:spcBef>
              <a:spcAft>
                <a:spcPts val="560"/>
              </a:spcAft>
              <a:buClr>
                <a:schemeClr val="dk2"/>
              </a:buClr>
              <a:buFont typeface="Arial"/>
              <a:buChar char="●"/>
              <a:defRPr b="0" i="0" sz="2800" u="none" cap="none" strike="noStrike">
                <a:solidFill>
                  <a:schemeClr val="dk1"/>
                </a:solidFill>
                <a:latin typeface="Arial"/>
                <a:ea typeface="Arial"/>
                <a:cs typeface="Arial"/>
                <a:sym typeface="Arial"/>
              </a:defRPr>
            </a:lvl2pPr>
            <a:lvl3pPr indent="-234950" lvl="2" marL="1371600" marR="0" rtl="0" algn="l">
              <a:spcBef>
                <a:spcPts val="1260"/>
              </a:spcBef>
              <a:spcAft>
                <a:spcPts val="560"/>
              </a:spcAft>
              <a:buClr>
                <a:schemeClr val="dk2"/>
              </a:buClr>
              <a:buFont typeface="Arial"/>
              <a:buChar char="●"/>
              <a:defRPr b="0" i="0" sz="2800" u="none" cap="none" strike="noStrike">
                <a:solidFill>
                  <a:schemeClr val="dk1"/>
                </a:solidFill>
                <a:latin typeface="Arial"/>
                <a:ea typeface="Arial"/>
                <a:cs typeface="Arial"/>
                <a:sym typeface="Arial"/>
              </a:defRPr>
            </a:lvl3pPr>
            <a:lvl4pPr indent="-244475" lvl="3" marL="18288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4pPr>
            <a:lvl5pPr indent="-244475" lvl="4" marL="22860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5pPr>
            <a:lvl6pPr indent="-244475" lvl="5" marL="27432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6pPr>
            <a:lvl7pPr indent="-244475" lvl="6" marL="32004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7pPr>
            <a:lvl8pPr indent="-244475" lvl="7" marL="36576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8pPr>
            <a:lvl9pPr indent="-244475" lvl="8" marL="41148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9pPr>
          </a:lstStyle>
          <a:p/>
        </p:txBody>
      </p:sp>
      <p:sp>
        <p:nvSpPr>
          <p:cNvPr id="12" name="Shape 12"/>
          <p:cNvSpPr txBox="1"/>
          <p:nvPr/>
        </p:nvSpPr>
        <p:spPr>
          <a:xfrm>
            <a:off x="228600" y="6537325"/>
            <a:ext cx="4246562" cy="244475"/>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Times New Roman"/>
              <a:buNone/>
            </a:pPr>
            <a:r>
              <a:rPr b="0" i="0" lang="en-US" sz="1000" u="none" cap="none" strike="noStrike">
                <a:solidFill>
                  <a:schemeClr val="dk1"/>
                </a:solidFill>
                <a:latin typeface="Times New Roman"/>
                <a:ea typeface="Times New Roman"/>
                <a:cs typeface="Times New Roman"/>
                <a:sym typeface="Times New Roman"/>
              </a:rPr>
              <a:t>Copyright © 2005 Pearson Education, Inc. publishing as Benjamin Cummings</a:t>
            </a:r>
          </a:p>
        </p:txBody>
      </p:sp>
      <p:cxnSp>
        <p:nvCxnSpPr>
          <p:cNvPr id="13" name="Shape 13"/>
          <p:cNvCxnSpPr/>
          <p:nvPr/>
        </p:nvCxnSpPr>
        <p:spPr>
          <a:xfrm>
            <a:off x="304800" y="6553200"/>
            <a:ext cx="8534400" cy="0"/>
          </a:xfrm>
          <a:prstGeom prst="straightConnector1">
            <a:avLst/>
          </a:prstGeom>
          <a:noFill/>
          <a:ln cap="rnd" cmpd="sng" w="25400">
            <a:solidFill>
              <a:schemeClr val="hlink"/>
            </a:solidFill>
            <a:prstDash val="solid"/>
            <a:miter lim="8000"/>
            <a:headEnd len="med" w="med" type="none"/>
            <a:tailEnd len="med" w="med" type="none"/>
          </a:ln>
        </p:spPr>
      </p:cxnSp>
      <p:cxnSp>
        <p:nvCxnSpPr>
          <p:cNvPr id="14" name="Shape 14"/>
          <p:cNvCxnSpPr/>
          <p:nvPr/>
        </p:nvCxnSpPr>
        <p:spPr>
          <a:xfrm>
            <a:off x="304800" y="990600"/>
            <a:ext cx="8534400" cy="0"/>
          </a:xfrm>
          <a:prstGeom prst="straightConnector1">
            <a:avLst/>
          </a:prstGeom>
          <a:noFill/>
          <a:ln cap="rnd" cmpd="sng" w="50800">
            <a:solidFill>
              <a:schemeClr val="hlink"/>
            </a:solidFill>
            <a:prstDash val="solid"/>
            <a:miter lim="8000"/>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 name="Shape 47"/>
        <p:cNvGrpSpPr/>
        <p:nvPr/>
      </p:nvGrpSpPr>
      <p:grpSpPr>
        <a:xfrm>
          <a:off x="0" y="0"/>
          <a:ext cx="0" cy="0"/>
          <a:chOff x="0" y="0"/>
          <a:chExt cx="0" cy="0"/>
        </a:xfrm>
      </p:grpSpPr>
      <p:sp>
        <p:nvSpPr>
          <p:cNvPr id="48" name="Shape 48"/>
          <p:cNvSpPr txBox="1"/>
          <p:nvPr/>
        </p:nvSpPr>
        <p:spPr>
          <a:xfrm>
            <a:off x="0" y="6110287"/>
            <a:ext cx="9144000" cy="762000"/>
          </a:xfrm>
          <a:prstGeom prst="rect">
            <a:avLst/>
          </a:prstGeom>
          <a:solidFill>
            <a:srgbClr val="B7DAB8"/>
          </a:solidFill>
          <a:ln>
            <a:noFill/>
          </a:ln>
        </p:spPr>
        <p:txBody>
          <a:bodyPr anchorCtr="0" anchor="ctr" bIns="45700" lIns="91425" rIns="91425" wrap="square" tIns="45700">
            <a:noAutofit/>
          </a:bodyPr>
          <a:lstStyle/>
          <a:p>
            <a:pPr lvl="0">
              <a:spcBef>
                <a:spcPts val="0"/>
              </a:spcBef>
              <a:buNone/>
            </a:pPr>
            <a:r>
              <a:t/>
            </a:r>
            <a:endParaRPr/>
          </a:p>
        </p:txBody>
      </p:sp>
      <p:sp>
        <p:nvSpPr>
          <p:cNvPr id="49" name="Shape 49"/>
          <p:cNvSpPr txBox="1"/>
          <p:nvPr/>
        </p:nvSpPr>
        <p:spPr>
          <a:xfrm>
            <a:off x="0" y="0"/>
            <a:ext cx="9144000" cy="1524000"/>
          </a:xfrm>
          <a:prstGeom prst="rect">
            <a:avLst/>
          </a:prstGeom>
          <a:solidFill>
            <a:srgbClr val="008D91"/>
          </a:solidFill>
          <a:ln>
            <a:noFill/>
          </a:ln>
        </p:spPr>
        <p:txBody>
          <a:bodyPr anchorCtr="0" anchor="ctr" bIns="45700" lIns="91425" rIns="91425" wrap="square" tIns="45700">
            <a:noAutofit/>
          </a:bodyPr>
          <a:lstStyle/>
          <a:p>
            <a:pPr lvl="0">
              <a:spcBef>
                <a:spcPts val="0"/>
              </a:spcBef>
              <a:buNone/>
            </a:pPr>
            <a:r>
              <a:t/>
            </a:r>
            <a:endParaRPr/>
          </a:p>
        </p:txBody>
      </p:sp>
      <p:sp>
        <p:nvSpPr>
          <p:cNvPr id="50" name="Shape 50"/>
          <p:cNvSpPr txBox="1"/>
          <p:nvPr/>
        </p:nvSpPr>
        <p:spPr>
          <a:xfrm>
            <a:off x="277812" y="6537325"/>
            <a:ext cx="4171950" cy="244475"/>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Times New Roman"/>
              <a:buNone/>
            </a:pPr>
            <a:r>
              <a:rPr b="0" i="0" lang="en-US" sz="1000" u="none" cap="none" strike="noStrike">
                <a:solidFill>
                  <a:schemeClr val="dk1"/>
                </a:solidFill>
                <a:latin typeface="Times New Roman"/>
                <a:ea typeface="Times New Roman"/>
                <a:cs typeface="Times New Roman"/>
                <a:sym typeface="Times New Roman"/>
              </a:rPr>
              <a:t>Copyright © 2005 Pearson Education, Inc. publishing as Benjamin Cummings</a:t>
            </a:r>
          </a:p>
        </p:txBody>
      </p:sp>
      <p:sp>
        <p:nvSpPr>
          <p:cNvPr id="51" name="Shape 51"/>
          <p:cNvSpPr txBox="1"/>
          <p:nvPr/>
        </p:nvSpPr>
        <p:spPr>
          <a:xfrm>
            <a:off x="260350" y="4648200"/>
            <a:ext cx="8686800" cy="695325"/>
          </a:xfrm>
          <a:prstGeom prst="rect">
            <a:avLst/>
          </a:prstGeom>
          <a:noFill/>
          <a:ln>
            <a:noFill/>
          </a:ln>
        </p:spPr>
        <p:txBody>
          <a:bodyPr anchorCtr="0" anchor="t" bIns="45700" lIns="91425" rIns="91425" wrap="square" tIns="45700">
            <a:noAutofit/>
          </a:bodyPr>
          <a:lstStyle/>
          <a:p>
            <a:pPr indent="0" lvl="0" marL="0" marR="0" rtl="0" algn="l">
              <a:lnSpc>
                <a:spcPct val="110000"/>
              </a:lnSpc>
              <a:spcBef>
                <a:spcPts val="0"/>
              </a:spcBef>
              <a:buClr>
                <a:schemeClr val="dk1"/>
              </a:buClr>
              <a:buSzPct val="25000"/>
              <a:buFont typeface="Arial"/>
              <a:buNone/>
            </a:pPr>
            <a:r>
              <a:rPr b="0" i="0" lang="en-US" sz="1800" u="none" cap="none" strike="noStrike">
                <a:solidFill>
                  <a:srgbClr val="006699"/>
                </a:solidFill>
                <a:latin typeface="Arial"/>
                <a:ea typeface="Arial"/>
                <a:cs typeface="Arial"/>
                <a:sym typeface="Arial"/>
              </a:rPr>
              <a:t>PowerPoint Lectures for </a:t>
            </a:r>
            <a:br>
              <a:rPr b="0" i="0" lang="en-US" sz="1800" u="none" cap="none" strike="noStrike">
                <a:solidFill>
                  <a:srgbClr val="006699"/>
                </a:solidFill>
                <a:latin typeface="Arial"/>
                <a:ea typeface="Arial"/>
                <a:cs typeface="Arial"/>
                <a:sym typeface="Arial"/>
              </a:rPr>
            </a:br>
            <a:r>
              <a:rPr b="1" i="1" lang="en-US" sz="1800" u="none" cap="none" strike="noStrike">
                <a:solidFill>
                  <a:srgbClr val="006699"/>
                </a:solidFill>
                <a:latin typeface="Arial"/>
                <a:ea typeface="Arial"/>
                <a:cs typeface="Arial"/>
                <a:sym typeface="Arial"/>
              </a:rPr>
              <a:t>Biology, Seventh Edition</a:t>
            </a:r>
          </a:p>
        </p:txBody>
      </p:sp>
      <p:sp>
        <p:nvSpPr>
          <p:cNvPr id="52" name="Shape 52"/>
          <p:cNvSpPr txBox="1"/>
          <p:nvPr/>
        </p:nvSpPr>
        <p:spPr>
          <a:xfrm>
            <a:off x="685800" y="5273675"/>
            <a:ext cx="2760662" cy="336550"/>
          </a:xfrm>
          <a:prstGeom prst="rect">
            <a:avLst/>
          </a:prstGeom>
          <a:noFill/>
          <a:ln>
            <a:noFill/>
          </a:ln>
        </p:spPr>
        <p:txBody>
          <a:bodyPr anchorCtr="0" anchor="t" bIns="45700" lIns="91425" rIns="91425" wrap="square" tIns="45700">
            <a:noAutofit/>
          </a:bodyPr>
          <a:lstStyle/>
          <a:p>
            <a:pPr indent="0" lvl="0" marL="0" marR="0" rtl="0" algn="r">
              <a:spcBef>
                <a:spcPts val="0"/>
              </a:spcBef>
              <a:buClr>
                <a:schemeClr val="dk1"/>
              </a:buClr>
              <a:buSzPct val="25000"/>
              <a:buFont typeface="Times New Roman"/>
              <a:buNone/>
            </a:pPr>
            <a:r>
              <a:rPr b="1" i="1" lang="en-US" sz="1600" u="none" cap="none" strike="noStrike">
                <a:solidFill>
                  <a:srgbClr val="990066"/>
                </a:solidFill>
                <a:latin typeface="Times New Roman"/>
                <a:ea typeface="Times New Roman"/>
                <a:cs typeface="Times New Roman"/>
                <a:sym typeface="Times New Roman"/>
              </a:rPr>
              <a:t>Neil Campbell and Jane Reece</a:t>
            </a:r>
          </a:p>
        </p:txBody>
      </p:sp>
      <p:sp>
        <p:nvSpPr>
          <p:cNvPr id="53" name="Shape 53"/>
          <p:cNvSpPr txBox="1"/>
          <p:nvPr/>
        </p:nvSpPr>
        <p:spPr>
          <a:xfrm>
            <a:off x="236537" y="6096000"/>
            <a:ext cx="2781300" cy="366712"/>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Times New Roman"/>
              <a:buNone/>
            </a:pPr>
            <a:r>
              <a:rPr b="1" i="0" lang="en-US" sz="1800" u="none" cap="none" strike="noStrike">
                <a:solidFill>
                  <a:srgbClr val="990066"/>
                </a:solidFill>
                <a:latin typeface="Times New Roman"/>
                <a:ea typeface="Times New Roman"/>
                <a:cs typeface="Times New Roman"/>
                <a:sym typeface="Times New Roman"/>
              </a:rPr>
              <a:t>Lectures by Chris Romero</a:t>
            </a:r>
          </a:p>
        </p:txBody>
      </p:sp>
      <p:sp>
        <p:nvSpPr>
          <p:cNvPr id="54" name="Shape 54"/>
          <p:cNvSpPr txBox="1"/>
          <p:nvPr>
            <p:ph type="title"/>
          </p:nvPr>
        </p:nvSpPr>
        <p:spPr>
          <a:xfrm>
            <a:off x="304800" y="76200"/>
            <a:ext cx="8534400" cy="503237"/>
          </a:xfrm>
          <a:prstGeom prst="rect">
            <a:avLst/>
          </a:prstGeom>
          <a:noFill/>
          <a:ln>
            <a:noFill/>
          </a:ln>
        </p:spPr>
        <p:txBody>
          <a:bodyPr anchorCtr="0" anchor="t" bIns="91425" lIns="91425" rIns="91425" wrap="square" tIns="91425"/>
          <a:lstStyle>
            <a:lvl1pPr indent="0" lvl="0" marL="635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1pPr>
            <a:lvl2pPr indent="0" lvl="1" marL="635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2pPr>
            <a:lvl3pPr indent="0" lvl="2" marL="635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3pPr>
            <a:lvl4pPr indent="0" lvl="3" marL="635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4pPr>
            <a:lvl5pPr indent="0" lvl="4" marL="635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5pPr>
            <a:lvl6pPr indent="0" lvl="5" marL="5207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6pPr>
            <a:lvl7pPr indent="0" lvl="6" marL="9779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7pPr>
            <a:lvl8pPr indent="0" lvl="7" marL="14351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8pPr>
            <a:lvl9pPr indent="0" lvl="8" marL="1892300" marR="0" rtl="0" algn="l">
              <a:lnSpc>
                <a:spcPct val="90000"/>
              </a:lnSpc>
              <a:spcBef>
                <a:spcPts val="0"/>
              </a:spcBef>
              <a:spcAft>
                <a:spcPts val="0"/>
              </a:spcAft>
              <a:defRPr b="1" i="0" sz="3000" u="none" cap="none" strike="noStrike">
                <a:solidFill>
                  <a:schemeClr val="dk2"/>
                </a:solidFill>
                <a:latin typeface="Times New Roman"/>
                <a:ea typeface="Times New Roman"/>
                <a:cs typeface="Times New Roman"/>
                <a:sym typeface="Times New Roman"/>
              </a:defRPr>
            </a:lvl9pPr>
          </a:lstStyle>
          <a:p/>
        </p:txBody>
      </p:sp>
      <p:sp>
        <p:nvSpPr>
          <p:cNvPr id="55" name="Shape 55"/>
          <p:cNvSpPr txBox="1"/>
          <p:nvPr>
            <p:ph idx="1" type="body"/>
          </p:nvPr>
        </p:nvSpPr>
        <p:spPr>
          <a:xfrm>
            <a:off x="304800" y="1066800"/>
            <a:ext cx="8534400" cy="3325812"/>
          </a:xfrm>
          <a:prstGeom prst="rect">
            <a:avLst/>
          </a:prstGeom>
          <a:noFill/>
          <a:ln>
            <a:noFill/>
          </a:ln>
        </p:spPr>
        <p:txBody>
          <a:bodyPr anchorCtr="0" anchor="t" bIns="91425" lIns="91425" rIns="91425" wrap="square" tIns="91425"/>
          <a:lstStyle>
            <a:lvl1pPr indent="-242888" lvl="0" marL="350838" marR="0" rtl="0" algn="l">
              <a:spcBef>
                <a:spcPts val="1260"/>
              </a:spcBef>
              <a:spcAft>
                <a:spcPts val="560"/>
              </a:spcAft>
              <a:buClr>
                <a:schemeClr val="dk2"/>
              </a:buClr>
              <a:buFont typeface="Arial"/>
              <a:buChar char="●"/>
              <a:defRPr b="0" i="0" sz="2800" u="none" cap="none" strike="noStrike">
                <a:solidFill>
                  <a:schemeClr val="dk1"/>
                </a:solidFill>
                <a:latin typeface="Arial"/>
                <a:ea typeface="Arial"/>
                <a:cs typeface="Arial"/>
                <a:sym typeface="Arial"/>
              </a:defRPr>
            </a:lvl1pPr>
            <a:lvl2pPr indent="-349250" lvl="1" marL="914400" marR="0" rtl="0" algn="l">
              <a:spcBef>
                <a:spcPts val="1260"/>
              </a:spcBef>
              <a:spcAft>
                <a:spcPts val="560"/>
              </a:spcAft>
              <a:buClr>
                <a:schemeClr val="dk2"/>
              </a:buClr>
              <a:buFont typeface="Arial"/>
              <a:buChar char="●"/>
              <a:defRPr b="0" i="0" sz="2800" u="none" cap="none" strike="noStrike">
                <a:solidFill>
                  <a:schemeClr val="dk1"/>
                </a:solidFill>
                <a:latin typeface="Arial"/>
                <a:ea typeface="Arial"/>
                <a:cs typeface="Arial"/>
                <a:sym typeface="Arial"/>
              </a:defRPr>
            </a:lvl2pPr>
            <a:lvl3pPr indent="-234950" lvl="2" marL="1371600" marR="0" rtl="0" algn="l">
              <a:spcBef>
                <a:spcPts val="1260"/>
              </a:spcBef>
              <a:spcAft>
                <a:spcPts val="560"/>
              </a:spcAft>
              <a:buClr>
                <a:schemeClr val="dk2"/>
              </a:buClr>
              <a:buFont typeface="Arial"/>
              <a:buChar char="●"/>
              <a:defRPr b="0" i="0" sz="2800" u="none" cap="none" strike="noStrike">
                <a:solidFill>
                  <a:schemeClr val="dk1"/>
                </a:solidFill>
                <a:latin typeface="Arial"/>
                <a:ea typeface="Arial"/>
                <a:cs typeface="Arial"/>
                <a:sym typeface="Arial"/>
              </a:defRPr>
            </a:lvl3pPr>
            <a:lvl4pPr indent="-244475" lvl="3" marL="18288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4pPr>
            <a:lvl5pPr indent="-244475" lvl="4" marL="22860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5pPr>
            <a:lvl6pPr indent="-244475" lvl="5" marL="27432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6pPr>
            <a:lvl7pPr indent="-244475" lvl="6" marL="32004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7pPr>
            <a:lvl8pPr indent="-244475" lvl="7" marL="36576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8pPr>
            <a:lvl9pPr indent="-244475" lvl="8" marL="4114800" marR="0" rtl="0" algn="l">
              <a:spcBef>
                <a:spcPts val="1170"/>
              </a:spcBef>
              <a:spcAft>
                <a:spcPts val="520"/>
              </a:spcAft>
              <a:buClr>
                <a:schemeClr val="dk2"/>
              </a:buClr>
              <a:buFont typeface="Arial"/>
              <a:buChar char="●"/>
              <a:defRPr b="0" i="0" sz="26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3.jp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4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41.jpg"/><Relationship Id="rId4" Type="http://schemas.openxmlformats.org/officeDocument/2006/relationships/image" Target="../media/image4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4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4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42.jpg"/><Relationship Id="rId4" Type="http://schemas.openxmlformats.org/officeDocument/2006/relationships/image" Target="../media/image4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4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hyperlink" Target="http://www.mayoclinic.com/health/cancer/MM00638" TargetMode="External"/><Relationship Id="rId4" Type="http://schemas.openxmlformats.org/officeDocument/2006/relationships/hyperlink" Target="http://highered.mcgraw-hill.com/sites/9834092339/student_view0/chapter10/animation_-_cell_division.html" TargetMode="External"/><Relationship Id="rId5" Type="http://schemas.openxmlformats.org/officeDocument/2006/relationships/hyperlink" Target="http://highered.mcgraw-hill.com/sites/9834092339/student_view0/chapter10/how_the_cell_cycle_works.html" TargetMode="External"/><Relationship Id="rId6" Type="http://schemas.openxmlformats.org/officeDocument/2006/relationships/hyperlink" Target="http://highered.mcgraw-hill.com/sites/9834092339/student_view0/chapter10/control_of_the_cell_cycl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2.jp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nvSpPr>
        <p:spPr>
          <a:xfrm>
            <a:off x="239712" y="1531937"/>
            <a:ext cx="8675687" cy="4386262"/>
          </a:xfrm>
          <a:prstGeom prst="rect">
            <a:avLst/>
          </a:prstGeom>
          <a:noFill/>
          <a:ln>
            <a:noFill/>
          </a:ln>
        </p:spPr>
        <p:txBody>
          <a:bodyPr anchorCtr="0" anchor="t" bIns="45700" lIns="91425" rIns="91425" wrap="square" tIns="45700">
            <a:noAutofit/>
          </a:bodyPr>
          <a:lstStyle/>
          <a:p>
            <a:pPr indent="342900" lvl="0" marL="0" marR="0" rtl="0" algn="l">
              <a:spcBef>
                <a:spcPts val="2700"/>
              </a:spcBef>
              <a:spcAft>
                <a:spcPts val="1200"/>
              </a:spcAft>
              <a:buClr>
                <a:schemeClr val="dk1"/>
              </a:buClr>
              <a:buSzPct val="25000"/>
              <a:buFont typeface="Times New Roman"/>
              <a:buNone/>
            </a:pPr>
            <a:r>
              <a:rPr b="1" i="1" lang="en-US" sz="6000" u="none" cap="none" strike="noStrike">
                <a:solidFill>
                  <a:schemeClr val="dk1"/>
                </a:solidFill>
                <a:latin typeface="Times New Roman"/>
                <a:ea typeface="Times New Roman"/>
                <a:cs typeface="Times New Roman"/>
                <a:sym typeface="Times New Roman"/>
              </a:rPr>
              <a:t>Chapter 12</a:t>
            </a:r>
          </a:p>
          <a:p>
            <a:pPr indent="342900" lvl="0" marL="0" marR="0" rtl="0" algn="l">
              <a:spcBef>
                <a:spcPts val="3240"/>
              </a:spcBef>
              <a:spcAft>
                <a:spcPts val="1440"/>
              </a:spcAft>
              <a:buClr>
                <a:schemeClr val="dk1"/>
              </a:buClr>
              <a:buSzPct val="25000"/>
              <a:buFont typeface="Times New Roman"/>
              <a:buNone/>
            </a:pPr>
            <a:r>
              <a:rPr b="1" i="1" lang="en-US" sz="7200" u="none" cap="none" strike="noStrike">
                <a:solidFill>
                  <a:srgbClr val="C00000"/>
                </a:solidFill>
                <a:latin typeface="Times New Roman"/>
                <a:ea typeface="Times New Roman"/>
                <a:cs typeface="Times New Roman"/>
                <a:sym typeface="Times New Roman"/>
              </a:rPr>
              <a:t>The Cell Cycle</a:t>
            </a:r>
          </a:p>
          <a:p>
            <a:pPr indent="342900" lvl="0" marL="0" marR="0" rtl="0" algn="l">
              <a:spcBef>
                <a:spcPts val="1620"/>
              </a:spcBef>
              <a:spcAft>
                <a:spcPts val="720"/>
              </a:spcAft>
              <a:buClr>
                <a:schemeClr val="dk1"/>
              </a:buClr>
              <a:buSzPct val="25000"/>
              <a:buFont typeface="Times New Roman"/>
              <a:buNone/>
            </a:pPr>
            <a:r>
              <a:rPr b="1" i="1" lang="en-US" sz="3600" u="none" cap="none" strike="noStrike">
                <a:solidFill>
                  <a:srgbClr val="C00000"/>
                </a:solidFill>
                <a:latin typeface="Times New Roman"/>
                <a:ea typeface="Times New Roman"/>
                <a:cs typeface="Times New Roman"/>
                <a:sym typeface="Times New Roman"/>
              </a:rPr>
              <a:t>The life of a cell and what happens when it loses control</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Shape 314"/>
          <p:cNvSpPr txBox="1"/>
          <p:nvPr>
            <p:ph type="title"/>
          </p:nvPr>
        </p:nvSpPr>
        <p:spPr>
          <a:xfrm>
            <a:off x="304800" y="76200"/>
            <a:ext cx="8534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Cell cycle</a:t>
            </a:r>
          </a:p>
        </p:txBody>
      </p:sp>
      <p:grpSp>
        <p:nvGrpSpPr>
          <p:cNvPr id="315" name="Shape 315"/>
          <p:cNvGrpSpPr/>
          <p:nvPr/>
        </p:nvGrpSpPr>
        <p:grpSpPr>
          <a:xfrm>
            <a:off x="4835938" y="5547"/>
            <a:ext cx="4328873" cy="3186505"/>
            <a:chOff x="3600" y="5200"/>
            <a:chExt cx="3010875" cy="2986975"/>
          </a:xfrm>
        </p:grpSpPr>
        <p:sp>
          <p:nvSpPr>
            <p:cNvPr id="316" name="Shape 316"/>
            <p:cNvSpPr/>
            <p:nvPr/>
          </p:nvSpPr>
          <p:spPr>
            <a:xfrm>
              <a:off x="3600" y="5200"/>
              <a:ext cx="2991000" cy="2986975"/>
            </a:xfrm>
            <a:custGeom>
              <a:pathLst>
                <a:path extrusionOk="0" h="119479" w="119640">
                  <a:moveTo>
                    <a:pt x="119639" y="119479"/>
                  </a:moveTo>
                  <a:lnTo>
                    <a:pt x="0" y="119479"/>
                  </a:lnTo>
                  <a:lnTo>
                    <a:pt x="0" y="1"/>
                  </a:lnTo>
                  <a:lnTo>
                    <a:pt x="119639" y="1"/>
                  </a:lnTo>
                  <a:lnTo>
                    <a:pt x="119639" y="119479"/>
                  </a:lnTo>
                  <a:close/>
                </a:path>
              </a:pathLst>
            </a:cu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317" name="Shape 317"/>
            <p:cNvSpPr/>
            <p:nvPr/>
          </p:nvSpPr>
          <p:spPr>
            <a:xfrm>
              <a:off x="1889200" y="1725825"/>
              <a:ext cx="25" cy="25"/>
            </a:xfrm>
            <a:custGeom>
              <a:pathLst>
                <a:path extrusionOk="0" fill="none" h="1" w="1">
                  <a:moveTo>
                    <a:pt x="1" y="1"/>
                  </a:moveTo>
                  <a:lnTo>
                    <a:pt x="1" y="1"/>
                  </a:lnTo>
                </a:path>
              </a:pathLst>
            </a:custGeom>
            <a:noFill/>
            <a:ln cap="rnd" cmpd="sng" w="79475">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18" name="Shape 318"/>
            <p:cNvSpPr/>
            <p:nvPr/>
          </p:nvSpPr>
          <p:spPr>
            <a:xfrm>
              <a:off x="1889200" y="1725825"/>
              <a:ext cx="7250" cy="44425"/>
            </a:xfrm>
            <a:custGeom>
              <a:pathLst>
                <a:path extrusionOk="0" fill="none" h="1777" w="290">
                  <a:moveTo>
                    <a:pt x="1" y="1"/>
                  </a:moveTo>
                  <a:lnTo>
                    <a:pt x="290" y="1776"/>
                  </a:lnTo>
                </a:path>
              </a:pathLst>
            </a:custGeom>
            <a:noFill/>
            <a:ln cap="rnd" cmpd="sng" w="93925">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19" name="Shape 319"/>
            <p:cNvSpPr/>
            <p:nvPr/>
          </p:nvSpPr>
          <p:spPr>
            <a:xfrm>
              <a:off x="1896425" y="1770225"/>
              <a:ext cx="10875" cy="41800"/>
            </a:xfrm>
            <a:custGeom>
              <a:pathLst>
                <a:path extrusionOk="0" fill="none" h="1672" w="435">
                  <a:moveTo>
                    <a:pt x="1" y="0"/>
                  </a:moveTo>
                  <a:lnTo>
                    <a:pt x="434" y="1671"/>
                  </a:lnTo>
                </a:path>
              </a:pathLst>
            </a:custGeom>
            <a:noFill/>
            <a:ln cap="rnd" cmpd="sng" w="101150">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0" name="Shape 320"/>
            <p:cNvSpPr/>
            <p:nvPr/>
          </p:nvSpPr>
          <p:spPr>
            <a:xfrm>
              <a:off x="1907275" y="1812000"/>
              <a:ext cx="16275" cy="41800"/>
            </a:xfrm>
            <a:custGeom>
              <a:pathLst>
                <a:path extrusionOk="0" fill="none" h="1672" w="651">
                  <a:moveTo>
                    <a:pt x="0" y="0"/>
                  </a:moveTo>
                  <a:lnTo>
                    <a:pt x="651" y="1671"/>
                  </a:lnTo>
                </a:path>
              </a:pathLst>
            </a:custGeom>
            <a:noFill/>
            <a:ln cap="rnd" cmpd="sng" w="106550">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1" name="Shape 321"/>
            <p:cNvSpPr/>
            <p:nvPr/>
          </p:nvSpPr>
          <p:spPr>
            <a:xfrm>
              <a:off x="1923525" y="1853775"/>
              <a:ext cx="18100" cy="39200"/>
            </a:xfrm>
            <a:custGeom>
              <a:pathLst>
                <a:path extrusionOk="0" fill="none" h="1568" w="724">
                  <a:moveTo>
                    <a:pt x="1" y="0"/>
                  </a:moveTo>
                  <a:lnTo>
                    <a:pt x="723" y="1567"/>
                  </a:lnTo>
                </a:path>
              </a:pathLst>
            </a:custGeom>
            <a:noFill/>
            <a:ln cap="rnd" cmpd="sng" w="110175">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2" name="Shape 322"/>
            <p:cNvSpPr/>
            <p:nvPr/>
          </p:nvSpPr>
          <p:spPr>
            <a:xfrm>
              <a:off x="1941600" y="1892950"/>
              <a:ext cx="21700" cy="39175"/>
            </a:xfrm>
            <a:custGeom>
              <a:pathLst>
                <a:path extrusionOk="0" fill="none" h="1567" w="868">
                  <a:moveTo>
                    <a:pt x="0" y="0"/>
                  </a:moveTo>
                  <a:lnTo>
                    <a:pt x="867" y="1567"/>
                  </a:lnTo>
                </a:path>
              </a:pathLst>
            </a:custGeom>
            <a:noFill/>
            <a:ln cap="rnd" cmpd="sng" w="110175">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3" name="Shape 323"/>
            <p:cNvSpPr/>
            <p:nvPr/>
          </p:nvSpPr>
          <p:spPr>
            <a:xfrm>
              <a:off x="1963275" y="1932100"/>
              <a:ext cx="23500" cy="33975"/>
            </a:xfrm>
            <a:custGeom>
              <a:pathLst>
                <a:path extrusionOk="0" fill="none" h="1359" w="940">
                  <a:moveTo>
                    <a:pt x="0" y="1"/>
                  </a:moveTo>
                  <a:lnTo>
                    <a:pt x="939" y="1358"/>
                  </a:lnTo>
                </a:path>
              </a:pathLst>
            </a:custGeom>
            <a:noFill/>
            <a:ln cap="rnd" cmpd="sng" w="111975">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4" name="Shape 324"/>
            <p:cNvSpPr/>
            <p:nvPr/>
          </p:nvSpPr>
          <p:spPr>
            <a:xfrm>
              <a:off x="1986750" y="1966050"/>
              <a:ext cx="27100" cy="33950"/>
            </a:xfrm>
            <a:custGeom>
              <a:pathLst>
                <a:path extrusionOk="0" fill="none" h="1358" w="1084">
                  <a:moveTo>
                    <a:pt x="0" y="0"/>
                  </a:moveTo>
                  <a:lnTo>
                    <a:pt x="1084" y="1358"/>
                  </a:lnTo>
                </a:path>
              </a:pathLst>
            </a:custGeom>
            <a:noFill/>
            <a:ln cap="rnd" cmpd="sng" w="111975">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5" name="Shape 325"/>
            <p:cNvSpPr/>
            <p:nvPr/>
          </p:nvSpPr>
          <p:spPr>
            <a:xfrm>
              <a:off x="2013825" y="2000000"/>
              <a:ext cx="28925" cy="31350"/>
            </a:xfrm>
            <a:custGeom>
              <a:pathLst>
                <a:path extrusionOk="0" fill="none" h="1254" w="1157">
                  <a:moveTo>
                    <a:pt x="1" y="0"/>
                  </a:moveTo>
                  <a:lnTo>
                    <a:pt x="1157" y="1253"/>
                  </a:lnTo>
                </a:path>
              </a:pathLst>
            </a:custGeom>
            <a:noFill/>
            <a:ln cap="rnd" cmpd="sng" w="110175">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6" name="Shape 326"/>
            <p:cNvSpPr/>
            <p:nvPr/>
          </p:nvSpPr>
          <p:spPr>
            <a:xfrm>
              <a:off x="2042725" y="2031325"/>
              <a:ext cx="30725" cy="28750"/>
            </a:xfrm>
            <a:custGeom>
              <a:pathLst>
                <a:path extrusionOk="0" fill="none" h="1150" w="1229">
                  <a:moveTo>
                    <a:pt x="1" y="0"/>
                  </a:moveTo>
                  <a:lnTo>
                    <a:pt x="1229" y="1149"/>
                  </a:lnTo>
                </a:path>
              </a:pathLst>
            </a:custGeom>
            <a:noFill/>
            <a:ln cap="rnd" cmpd="sng" w="108375">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7" name="Shape 327"/>
            <p:cNvSpPr/>
            <p:nvPr/>
          </p:nvSpPr>
          <p:spPr>
            <a:xfrm>
              <a:off x="2073425" y="2060050"/>
              <a:ext cx="30750" cy="26125"/>
            </a:xfrm>
            <a:custGeom>
              <a:pathLst>
                <a:path extrusionOk="0" fill="none" h="1045" w="1230">
                  <a:moveTo>
                    <a:pt x="1" y="0"/>
                  </a:moveTo>
                  <a:lnTo>
                    <a:pt x="1229" y="1044"/>
                  </a:lnTo>
                </a:path>
              </a:pathLst>
            </a:custGeom>
            <a:noFill/>
            <a:ln cap="rnd" cmpd="sng" w="108375">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8" name="Shape 328"/>
            <p:cNvSpPr/>
            <p:nvPr/>
          </p:nvSpPr>
          <p:spPr>
            <a:xfrm>
              <a:off x="2104150" y="2086150"/>
              <a:ext cx="34325" cy="23525"/>
            </a:xfrm>
            <a:custGeom>
              <a:pathLst>
                <a:path extrusionOk="0" fill="none" h="941" w="1373">
                  <a:moveTo>
                    <a:pt x="0" y="0"/>
                  </a:moveTo>
                  <a:lnTo>
                    <a:pt x="1373" y="940"/>
                  </a:lnTo>
                </a:path>
              </a:pathLst>
            </a:custGeom>
            <a:noFill/>
            <a:ln cap="rnd" cmpd="sng" w="104750">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9" name="Shape 329"/>
            <p:cNvSpPr/>
            <p:nvPr/>
          </p:nvSpPr>
          <p:spPr>
            <a:xfrm>
              <a:off x="2138450" y="2109650"/>
              <a:ext cx="32550" cy="20900"/>
            </a:xfrm>
            <a:custGeom>
              <a:pathLst>
                <a:path extrusionOk="0" fill="none" h="836" w="1302">
                  <a:moveTo>
                    <a:pt x="1" y="0"/>
                  </a:moveTo>
                  <a:lnTo>
                    <a:pt x="1301" y="836"/>
                  </a:lnTo>
                </a:path>
              </a:pathLst>
            </a:custGeom>
            <a:noFill/>
            <a:ln cap="rnd" cmpd="sng" w="104750">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0" name="Shape 330"/>
            <p:cNvSpPr/>
            <p:nvPr/>
          </p:nvSpPr>
          <p:spPr>
            <a:xfrm>
              <a:off x="2170975" y="2130525"/>
              <a:ext cx="34325" cy="15700"/>
            </a:xfrm>
            <a:custGeom>
              <a:pathLst>
                <a:path extrusionOk="0" fill="none" h="628" w="1373">
                  <a:moveTo>
                    <a:pt x="0" y="1"/>
                  </a:moveTo>
                  <a:lnTo>
                    <a:pt x="1373" y="628"/>
                  </a:lnTo>
                </a:path>
              </a:pathLst>
            </a:custGeom>
            <a:noFill/>
            <a:ln cap="rnd" cmpd="sng" w="99350">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1" name="Shape 331"/>
            <p:cNvSpPr/>
            <p:nvPr/>
          </p:nvSpPr>
          <p:spPr>
            <a:xfrm>
              <a:off x="2205275" y="2146200"/>
              <a:ext cx="34350" cy="15700"/>
            </a:xfrm>
            <a:custGeom>
              <a:pathLst>
                <a:path extrusionOk="0" fill="none" h="628" w="1374">
                  <a:moveTo>
                    <a:pt x="1" y="1"/>
                  </a:moveTo>
                  <a:lnTo>
                    <a:pt x="1374" y="627"/>
                  </a:lnTo>
                </a:path>
              </a:pathLst>
            </a:custGeom>
            <a:noFill/>
            <a:ln cap="rnd" cmpd="sng" w="99350">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2" name="Shape 332"/>
            <p:cNvSpPr/>
            <p:nvPr/>
          </p:nvSpPr>
          <p:spPr>
            <a:xfrm>
              <a:off x="2239600" y="2161875"/>
              <a:ext cx="36150" cy="10450"/>
            </a:xfrm>
            <a:custGeom>
              <a:pathLst>
                <a:path extrusionOk="0" fill="none" h="418" w="1446">
                  <a:moveTo>
                    <a:pt x="1" y="0"/>
                  </a:moveTo>
                  <a:lnTo>
                    <a:pt x="1446" y="418"/>
                  </a:lnTo>
                </a:path>
              </a:pathLst>
            </a:custGeom>
            <a:noFill/>
            <a:ln cap="rnd" cmpd="sng" w="92125">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3" name="Shape 333"/>
            <p:cNvSpPr/>
            <p:nvPr/>
          </p:nvSpPr>
          <p:spPr>
            <a:xfrm>
              <a:off x="2275725" y="2172300"/>
              <a:ext cx="32525" cy="5250"/>
            </a:xfrm>
            <a:custGeom>
              <a:pathLst>
                <a:path extrusionOk="0" fill="none" h="210" w="1301">
                  <a:moveTo>
                    <a:pt x="1" y="1"/>
                  </a:moveTo>
                  <a:lnTo>
                    <a:pt x="1301" y="210"/>
                  </a:lnTo>
                </a:path>
              </a:pathLst>
            </a:custGeom>
            <a:noFill/>
            <a:ln cap="rnd" cmpd="sng" w="86700">
              <a:solidFill>
                <a:srgbClr val="6595C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4" name="Shape 334"/>
            <p:cNvSpPr/>
            <p:nvPr/>
          </p:nvSpPr>
          <p:spPr>
            <a:xfrm>
              <a:off x="2205275" y="1979100"/>
              <a:ext cx="326950" cy="373400"/>
            </a:xfrm>
            <a:custGeom>
              <a:pathLst>
                <a:path extrusionOk="0" h="14936" w="13078">
                  <a:moveTo>
                    <a:pt x="13077" y="9087"/>
                  </a:moveTo>
                  <a:lnTo>
                    <a:pt x="940" y="0"/>
                  </a:lnTo>
                  <a:lnTo>
                    <a:pt x="3469" y="7833"/>
                  </a:lnTo>
                  <a:lnTo>
                    <a:pt x="1" y="14935"/>
                  </a:lnTo>
                  <a:close/>
                </a:path>
              </a:pathLst>
            </a:custGeom>
            <a:solidFill>
              <a:srgbClr val="6595C5"/>
            </a:solidFill>
            <a:ln>
              <a:noFill/>
            </a:ln>
          </p:spPr>
          <p:txBody>
            <a:bodyPr anchorCtr="0" anchor="ctr" bIns="91425" lIns="91425" rIns="91425" wrap="square" tIns="91425">
              <a:noAutofit/>
            </a:bodyPr>
            <a:lstStyle/>
            <a:p>
              <a:pPr lvl="0">
                <a:spcBef>
                  <a:spcPts val="0"/>
                </a:spcBef>
                <a:buNone/>
              </a:pPr>
              <a:r>
                <a:t/>
              </a:r>
              <a:endParaRPr/>
            </a:p>
          </p:txBody>
        </p:sp>
        <p:sp>
          <p:nvSpPr>
            <p:cNvPr id="335" name="Shape 335"/>
            <p:cNvSpPr/>
            <p:nvPr/>
          </p:nvSpPr>
          <p:spPr>
            <a:xfrm>
              <a:off x="480425" y="2146200"/>
              <a:ext cx="25" cy="25"/>
            </a:xfrm>
            <a:custGeom>
              <a:pathLst>
                <a:path extrusionOk="0" fill="none" h="1" w="1">
                  <a:moveTo>
                    <a:pt x="0" y="1"/>
                  </a:moveTo>
                  <a:lnTo>
                    <a:pt x="0" y="1"/>
                  </a:lnTo>
                </a:path>
              </a:pathLst>
            </a:custGeom>
            <a:noFill/>
            <a:ln cap="rnd" cmpd="sng" w="794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6" name="Shape 336"/>
            <p:cNvSpPr/>
            <p:nvPr/>
          </p:nvSpPr>
          <p:spPr>
            <a:xfrm>
              <a:off x="465975" y="2096600"/>
              <a:ext cx="14475" cy="49625"/>
            </a:xfrm>
            <a:custGeom>
              <a:pathLst>
                <a:path extrusionOk="0" fill="none" h="1985" w="579">
                  <a:moveTo>
                    <a:pt x="578" y="1985"/>
                  </a:moveTo>
                  <a:lnTo>
                    <a:pt x="0" y="0"/>
                  </a:lnTo>
                </a:path>
              </a:pathLst>
            </a:custGeom>
            <a:noFill/>
            <a:ln cap="rnd" cmpd="sng" w="1029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7" name="Shape 337"/>
            <p:cNvSpPr/>
            <p:nvPr/>
          </p:nvSpPr>
          <p:spPr>
            <a:xfrm>
              <a:off x="451525" y="2046975"/>
              <a:ext cx="14475" cy="49650"/>
            </a:xfrm>
            <a:custGeom>
              <a:pathLst>
                <a:path extrusionOk="0" fill="none" h="1986" w="579">
                  <a:moveTo>
                    <a:pt x="578" y="1985"/>
                  </a:moveTo>
                  <a:lnTo>
                    <a:pt x="0" y="1"/>
                  </a:lnTo>
                </a:path>
              </a:pathLst>
            </a:custGeom>
            <a:noFill/>
            <a:ln cap="rnd" cmpd="sng" w="1029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8" name="Shape 338"/>
            <p:cNvSpPr/>
            <p:nvPr/>
          </p:nvSpPr>
          <p:spPr>
            <a:xfrm>
              <a:off x="440675" y="1994775"/>
              <a:ext cx="10875" cy="52225"/>
            </a:xfrm>
            <a:custGeom>
              <a:pathLst>
                <a:path extrusionOk="0" fill="none" h="2089" w="435">
                  <a:moveTo>
                    <a:pt x="434" y="2089"/>
                  </a:moveTo>
                  <a:lnTo>
                    <a:pt x="1" y="0"/>
                  </a:lnTo>
                </a:path>
              </a:pathLst>
            </a:custGeom>
            <a:noFill/>
            <a:ln cap="rnd" cmpd="sng" w="9752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9" name="Shape 339"/>
            <p:cNvSpPr/>
            <p:nvPr/>
          </p:nvSpPr>
          <p:spPr>
            <a:xfrm>
              <a:off x="429850" y="1945150"/>
              <a:ext cx="10850" cy="49650"/>
            </a:xfrm>
            <a:custGeom>
              <a:pathLst>
                <a:path extrusionOk="0" fill="none" h="1986" w="434">
                  <a:moveTo>
                    <a:pt x="434" y="1985"/>
                  </a:moveTo>
                  <a:lnTo>
                    <a:pt x="0" y="1"/>
                  </a:lnTo>
                </a:path>
              </a:pathLst>
            </a:custGeom>
            <a:noFill/>
            <a:ln cap="rnd" cmpd="sng" w="993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0" name="Shape 340"/>
            <p:cNvSpPr/>
            <p:nvPr/>
          </p:nvSpPr>
          <p:spPr>
            <a:xfrm>
              <a:off x="422625" y="1895550"/>
              <a:ext cx="7250" cy="49625"/>
            </a:xfrm>
            <a:custGeom>
              <a:pathLst>
                <a:path extrusionOk="0" fill="none" h="1985" w="290">
                  <a:moveTo>
                    <a:pt x="289" y="1985"/>
                  </a:moveTo>
                  <a:lnTo>
                    <a:pt x="0" y="0"/>
                  </a:lnTo>
                </a:path>
              </a:pathLst>
            </a:custGeom>
            <a:noFill/>
            <a:ln cap="rnd" cmpd="sng" w="9392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1" name="Shape 341"/>
            <p:cNvSpPr/>
            <p:nvPr/>
          </p:nvSpPr>
          <p:spPr>
            <a:xfrm>
              <a:off x="417200" y="1843325"/>
              <a:ext cx="5450" cy="52250"/>
            </a:xfrm>
            <a:custGeom>
              <a:pathLst>
                <a:path extrusionOk="0" fill="none" h="2090" w="218">
                  <a:moveTo>
                    <a:pt x="217" y="2089"/>
                  </a:moveTo>
                  <a:lnTo>
                    <a:pt x="1" y="1"/>
                  </a:lnTo>
                </a:path>
              </a:pathLst>
            </a:custGeom>
            <a:noFill/>
            <a:ln cap="rnd" cmpd="sng" w="9030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2" name="Shape 342"/>
            <p:cNvSpPr/>
            <p:nvPr/>
          </p:nvSpPr>
          <p:spPr>
            <a:xfrm>
              <a:off x="411800" y="1791100"/>
              <a:ext cx="5425" cy="52250"/>
            </a:xfrm>
            <a:custGeom>
              <a:pathLst>
                <a:path extrusionOk="0" fill="none" h="2090" w="217">
                  <a:moveTo>
                    <a:pt x="217" y="2090"/>
                  </a:moveTo>
                  <a:lnTo>
                    <a:pt x="0" y="1"/>
                  </a:lnTo>
                </a:path>
              </a:pathLst>
            </a:custGeom>
            <a:noFill/>
            <a:ln cap="rnd" cmpd="sng" w="9030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3" name="Shape 343"/>
            <p:cNvSpPr/>
            <p:nvPr/>
          </p:nvSpPr>
          <p:spPr>
            <a:xfrm>
              <a:off x="409975" y="1741500"/>
              <a:ext cx="1850" cy="49625"/>
            </a:xfrm>
            <a:custGeom>
              <a:pathLst>
                <a:path extrusionOk="0" fill="none" h="1985" w="74">
                  <a:moveTo>
                    <a:pt x="73" y="1985"/>
                  </a:moveTo>
                  <a:lnTo>
                    <a:pt x="1" y="1"/>
                  </a:lnTo>
                </a:path>
              </a:pathLst>
            </a:custGeom>
            <a:noFill/>
            <a:ln cap="rnd" cmpd="sng" w="830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4" name="Shape 344"/>
            <p:cNvSpPr/>
            <p:nvPr/>
          </p:nvSpPr>
          <p:spPr>
            <a:xfrm>
              <a:off x="408175" y="1689275"/>
              <a:ext cx="1825" cy="52250"/>
            </a:xfrm>
            <a:custGeom>
              <a:pathLst>
                <a:path extrusionOk="0" fill="none" h="2090" w="73">
                  <a:moveTo>
                    <a:pt x="73" y="2090"/>
                  </a:moveTo>
                  <a:lnTo>
                    <a:pt x="1" y="1"/>
                  </a:lnTo>
                </a:path>
              </a:pathLst>
            </a:custGeom>
            <a:noFill/>
            <a:ln cap="rnd" cmpd="sng" w="830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5" name="Shape 345"/>
            <p:cNvSpPr/>
            <p:nvPr/>
          </p:nvSpPr>
          <p:spPr>
            <a:xfrm>
              <a:off x="408175" y="1639675"/>
              <a:ext cx="1825" cy="49625"/>
            </a:xfrm>
            <a:custGeom>
              <a:pathLst>
                <a:path extrusionOk="0" fill="none" h="1985" w="73">
                  <a:moveTo>
                    <a:pt x="1" y="1985"/>
                  </a:moveTo>
                  <a:lnTo>
                    <a:pt x="73" y="0"/>
                  </a:lnTo>
                </a:path>
              </a:pathLst>
            </a:custGeom>
            <a:noFill/>
            <a:ln cap="rnd" cmpd="sng" w="830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6" name="Shape 346"/>
            <p:cNvSpPr/>
            <p:nvPr/>
          </p:nvSpPr>
          <p:spPr>
            <a:xfrm>
              <a:off x="409975" y="1587450"/>
              <a:ext cx="1850" cy="52250"/>
            </a:xfrm>
            <a:custGeom>
              <a:pathLst>
                <a:path extrusionOk="0" fill="none" h="2090" w="74">
                  <a:moveTo>
                    <a:pt x="1" y="2089"/>
                  </a:moveTo>
                  <a:lnTo>
                    <a:pt x="73" y="1"/>
                  </a:lnTo>
                </a:path>
              </a:pathLst>
            </a:custGeom>
            <a:noFill/>
            <a:ln cap="rnd" cmpd="sng" w="830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7" name="Shape 347"/>
            <p:cNvSpPr/>
            <p:nvPr/>
          </p:nvSpPr>
          <p:spPr>
            <a:xfrm>
              <a:off x="411800" y="1537850"/>
              <a:ext cx="5425" cy="49625"/>
            </a:xfrm>
            <a:custGeom>
              <a:pathLst>
                <a:path extrusionOk="0" fill="none" h="1985" w="217">
                  <a:moveTo>
                    <a:pt x="0" y="1985"/>
                  </a:moveTo>
                  <a:lnTo>
                    <a:pt x="217" y="0"/>
                  </a:lnTo>
                </a:path>
              </a:pathLst>
            </a:custGeom>
            <a:noFill/>
            <a:ln cap="rnd" cmpd="sng" w="9030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8" name="Shape 348"/>
            <p:cNvSpPr/>
            <p:nvPr/>
          </p:nvSpPr>
          <p:spPr>
            <a:xfrm>
              <a:off x="417200" y="1488250"/>
              <a:ext cx="5450" cy="49625"/>
            </a:xfrm>
            <a:custGeom>
              <a:pathLst>
                <a:path extrusionOk="0" fill="none" h="1985" w="218">
                  <a:moveTo>
                    <a:pt x="1" y="1984"/>
                  </a:moveTo>
                  <a:lnTo>
                    <a:pt x="217" y="0"/>
                  </a:lnTo>
                </a:path>
              </a:pathLst>
            </a:custGeom>
            <a:noFill/>
            <a:ln cap="rnd" cmpd="sng" w="9030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9" name="Shape 349"/>
            <p:cNvSpPr/>
            <p:nvPr/>
          </p:nvSpPr>
          <p:spPr>
            <a:xfrm>
              <a:off x="422625" y="1438625"/>
              <a:ext cx="7250" cy="49650"/>
            </a:xfrm>
            <a:custGeom>
              <a:pathLst>
                <a:path extrusionOk="0" fill="none" h="1986" w="290">
                  <a:moveTo>
                    <a:pt x="0" y="1985"/>
                  </a:moveTo>
                  <a:lnTo>
                    <a:pt x="289" y="1"/>
                  </a:lnTo>
                </a:path>
              </a:pathLst>
            </a:custGeom>
            <a:noFill/>
            <a:ln cap="rnd" cmpd="sng" w="9392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0" name="Shape 350"/>
            <p:cNvSpPr/>
            <p:nvPr/>
          </p:nvSpPr>
          <p:spPr>
            <a:xfrm>
              <a:off x="429850" y="1391625"/>
              <a:ext cx="9050" cy="47025"/>
            </a:xfrm>
            <a:custGeom>
              <a:pathLst>
                <a:path extrusionOk="0" fill="none" h="1881" w="362">
                  <a:moveTo>
                    <a:pt x="0" y="1881"/>
                  </a:moveTo>
                  <a:lnTo>
                    <a:pt x="362" y="1"/>
                  </a:lnTo>
                </a:path>
              </a:pathLst>
            </a:custGeom>
            <a:noFill/>
            <a:ln cap="rnd" cmpd="sng" w="9752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1" name="Shape 351"/>
            <p:cNvSpPr/>
            <p:nvPr/>
          </p:nvSpPr>
          <p:spPr>
            <a:xfrm>
              <a:off x="438875" y="1342025"/>
              <a:ext cx="10875" cy="49625"/>
            </a:xfrm>
            <a:custGeom>
              <a:pathLst>
                <a:path extrusionOk="0" fill="none" h="1985" w="435">
                  <a:moveTo>
                    <a:pt x="1" y="1985"/>
                  </a:moveTo>
                  <a:lnTo>
                    <a:pt x="434" y="0"/>
                  </a:lnTo>
                </a:path>
              </a:pathLst>
            </a:custGeom>
            <a:noFill/>
            <a:ln cap="rnd" cmpd="sng" w="993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2" name="Shape 352"/>
            <p:cNvSpPr/>
            <p:nvPr/>
          </p:nvSpPr>
          <p:spPr>
            <a:xfrm>
              <a:off x="449725" y="1295025"/>
              <a:ext cx="12650" cy="47025"/>
            </a:xfrm>
            <a:custGeom>
              <a:pathLst>
                <a:path extrusionOk="0" fill="none" h="1881" w="506">
                  <a:moveTo>
                    <a:pt x="0" y="1880"/>
                  </a:moveTo>
                  <a:lnTo>
                    <a:pt x="506" y="1"/>
                  </a:lnTo>
                </a:path>
              </a:pathLst>
            </a:custGeom>
            <a:noFill/>
            <a:ln cap="rnd" cmpd="sng" w="1011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3" name="Shape 353"/>
            <p:cNvSpPr/>
            <p:nvPr/>
          </p:nvSpPr>
          <p:spPr>
            <a:xfrm>
              <a:off x="462350" y="1248025"/>
              <a:ext cx="14475" cy="47025"/>
            </a:xfrm>
            <a:custGeom>
              <a:pathLst>
                <a:path extrusionOk="0" fill="none" h="1881" w="579">
                  <a:moveTo>
                    <a:pt x="1" y="1881"/>
                  </a:moveTo>
                  <a:lnTo>
                    <a:pt x="579" y="1"/>
                  </a:lnTo>
                </a:path>
              </a:pathLst>
            </a:custGeom>
            <a:noFill/>
            <a:ln cap="rnd" cmpd="sng" w="1047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4" name="Shape 354"/>
            <p:cNvSpPr/>
            <p:nvPr/>
          </p:nvSpPr>
          <p:spPr>
            <a:xfrm>
              <a:off x="476800" y="1203650"/>
              <a:ext cx="14475" cy="44400"/>
            </a:xfrm>
            <a:custGeom>
              <a:pathLst>
                <a:path extrusionOk="0" fill="none" h="1776" w="579">
                  <a:moveTo>
                    <a:pt x="1" y="1776"/>
                  </a:moveTo>
                  <a:lnTo>
                    <a:pt x="579" y="0"/>
                  </a:lnTo>
                </a:path>
              </a:pathLst>
            </a:custGeom>
            <a:noFill/>
            <a:ln cap="rnd" cmpd="sng" w="1047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5" name="Shape 355"/>
            <p:cNvSpPr/>
            <p:nvPr/>
          </p:nvSpPr>
          <p:spPr>
            <a:xfrm>
              <a:off x="491250" y="1159250"/>
              <a:ext cx="18100" cy="44425"/>
            </a:xfrm>
            <a:custGeom>
              <a:pathLst>
                <a:path extrusionOk="0" fill="none" h="1777" w="724">
                  <a:moveTo>
                    <a:pt x="1" y="1776"/>
                  </a:moveTo>
                  <a:lnTo>
                    <a:pt x="723" y="1"/>
                  </a:lnTo>
                </a:path>
              </a:pathLst>
            </a:custGeom>
            <a:noFill/>
            <a:ln cap="rnd" cmpd="sng" w="1083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6" name="Shape 356"/>
            <p:cNvSpPr/>
            <p:nvPr/>
          </p:nvSpPr>
          <p:spPr>
            <a:xfrm>
              <a:off x="509325" y="1117475"/>
              <a:ext cx="18075" cy="41800"/>
            </a:xfrm>
            <a:custGeom>
              <a:pathLst>
                <a:path extrusionOk="0" fill="none" h="1672" w="723">
                  <a:moveTo>
                    <a:pt x="0" y="1672"/>
                  </a:moveTo>
                  <a:lnTo>
                    <a:pt x="723" y="1"/>
                  </a:lnTo>
                </a:path>
              </a:pathLst>
            </a:custGeom>
            <a:noFill/>
            <a:ln cap="rnd" cmpd="sng" w="1083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7" name="Shape 357"/>
            <p:cNvSpPr/>
            <p:nvPr/>
          </p:nvSpPr>
          <p:spPr>
            <a:xfrm>
              <a:off x="527375" y="1075700"/>
              <a:ext cx="19900" cy="41800"/>
            </a:xfrm>
            <a:custGeom>
              <a:pathLst>
                <a:path extrusionOk="0" fill="none" h="1672" w="796">
                  <a:moveTo>
                    <a:pt x="1" y="1672"/>
                  </a:moveTo>
                  <a:lnTo>
                    <a:pt x="795" y="1"/>
                  </a:lnTo>
                </a:path>
              </a:pathLst>
            </a:custGeom>
            <a:noFill/>
            <a:ln cap="rnd" cmpd="sng" w="1101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8" name="Shape 358"/>
            <p:cNvSpPr/>
            <p:nvPr/>
          </p:nvSpPr>
          <p:spPr>
            <a:xfrm>
              <a:off x="547250" y="1033925"/>
              <a:ext cx="21700" cy="41800"/>
            </a:xfrm>
            <a:custGeom>
              <a:pathLst>
                <a:path extrusionOk="0" fill="none" h="1672" w="868">
                  <a:moveTo>
                    <a:pt x="0" y="1672"/>
                  </a:moveTo>
                  <a:lnTo>
                    <a:pt x="867" y="1"/>
                  </a:lnTo>
                </a:path>
              </a:pathLst>
            </a:custGeom>
            <a:noFill/>
            <a:ln cap="rnd" cmpd="sng" w="1101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59" name="Shape 359"/>
            <p:cNvSpPr/>
            <p:nvPr/>
          </p:nvSpPr>
          <p:spPr>
            <a:xfrm>
              <a:off x="568925" y="994775"/>
              <a:ext cx="21700" cy="39175"/>
            </a:xfrm>
            <a:custGeom>
              <a:pathLst>
                <a:path extrusionOk="0" fill="none" h="1567" w="868">
                  <a:moveTo>
                    <a:pt x="0" y="1567"/>
                  </a:moveTo>
                  <a:lnTo>
                    <a:pt x="867" y="0"/>
                  </a:lnTo>
                </a:path>
              </a:pathLst>
            </a:custGeom>
            <a:noFill/>
            <a:ln cap="rnd" cmpd="sng" w="1101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60" name="Shape 360"/>
            <p:cNvSpPr/>
            <p:nvPr/>
          </p:nvSpPr>
          <p:spPr>
            <a:xfrm>
              <a:off x="590600" y="958200"/>
              <a:ext cx="23500" cy="36600"/>
            </a:xfrm>
            <a:custGeom>
              <a:pathLst>
                <a:path extrusionOk="0" fill="none" h="1464" w="940">
                  <a:moveTo>
                    <a:pt x="0" y="1463"/>
                  </a:moveTo>
                  <a:lnTo>
                    <a:pt x="940" y="1"/>
                  </a:lnTo>
                </a:path>
              </a:pathLst>
            </a:custGeom>
            <a:noFill/>
            <a:ln cap="rnd" cmpd="sng" w="1119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61" name="Shape 361"/>
            <p:cNvSpPr/>
            <p:nvPr/>
          </p:nvSpPr>
          <p:spPr>
            <a:xfrm>
              <a:off x="614075" y="921650"/>
              <a:ext cx="27125" cy="36575"/>
            </a:xfrm>
            <a:custGeom>
              <a:pathLst>
                <a:path extrusionOk="0" fill="none" h="1463" w="1085">
                  <a:moveTo>
                    <a:pt x="1" y="1463"/>
                  </a:moveTo>
                  <a:lnTo>
                    <a:pt x="1084" y="1"/>
                  </a:lnTo>
                </a:path>
              </a:pathLst>
            </a:custGeom>
            <a:noFill/>
            <a:ln cap="rnd" cmpd="sng" w="1119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62" name="Shape 362"/>
            <p:cNvSpPr/>
            <p:nvPr/>
          </p:nvSpPr>
          <p:spPr>
            <a:xfrm>
              <a:off x="641175" y="887725"/>
              <a:ext cx="25300" cy="33950"/>
            </a:xfrm>
            <a:custGeom>
              <a:pathLst>
                <a:path extrusionOk="0" fill="none" h="1358" w="1012">
                  <a:moveTo>
                    <a:pt x="0" y="1358"/>
                  </a:moveTo>
                  <a:lnTo>
                    <a:pt x="1012" y="0"/>
                  </a:lnTo>
                </a:path>
              </a:pathLst>
            </a:custGeom>
            <a:noFill/>
            <a:ln cap="rnd" cmpd="sng" w="1119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63" name="Shape 363"/>
            <p:cNvSpPr/>
            <p:nvPr/>
          </p:nvSpPr>
          <p:spPr>
            <a:xfrm>
              <a:off x="666450" y="853775"/>
              <a:ext cx="28925" cy="33975"/>
            </a:xfrm>
            <a:custGeom>
              <a:pathLst>
                <a:path extrusionOk="0" fill="none" h="1359" w="1157">
                  <a:moveTo>
                    <a:pt x="1" y="1358"/>
                  </a:moveTo>
                  <a:lnTo>
                    <a:pt x="1157" y="0"/>
                  </a:lnTo>
                </a:path>
              </a:pathLst>
            </a:custGeom>
            <a:noFill/>
            <a:ln cap="rnd" cmpd="sng" w="1101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64" name="Shape 364"/>
            <p:cNvSpPr/>
            <p:nvPr/>
          </p:nvSpPr>
          <p:spPr>
            <a:xfrm>
              <a:off x="695350" y="822450"/>
              <a:ext cx="28925" cy="31350"/>
            </a:xfrm>
            <a:custGeom>
              <a:pathLst>
                <a:path extrusionOk="0" fill="none" h="1254" w="1157">
                  <a:moveTo>
                    <a:pt x="1" y="1253"/>
                  </a:moveTo>
                  <a:lnTo>
                    <a:pt x="1157" y="0"/>
                  </a:lnTo>
                </a:path>
              </a:pathLst>
            </a:custGeom>
            <a:noFill/>
            <a:ln cap="rnd" cmpd="sng" w="1101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65" name="Shape 365"/>
            <p:cNvSpPr/>
            <p:nvPr/>
          </p:nvSpPr>
          <p:spPr>
            <a:xfrm>
              <a:off x="724250" y="793725"/>
              <a:ext cx="30725" cy="28750"/>
            </a:xfrm>
            <a:custGeom>
              <a:pathLst>
                <a:path extrusionOk="0" fill="none" h="1150" w="1229">
                  <a:moveTo>
                    <a:pt x="1" y="1149"/>
                  </a:moveTo>
                  <a:lnTo>
                    <a:pt x="1229" y="0"/>
                  </a:lnTo>
                </a:path>
              </a:pathLst>
            </a:custGeom>
            <a:noFill/>
            <a:ln cap="rnd" cmpd="sng" w="1083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66" name="Shape 366"/>
            <p:cNvSpPr/>
            <p:nvPr/>
          </p:nvSpPr>
          <p:spPr>
            <a:xfrm>
              <a:off x="754950" y="767600"/>
              <a:ext cx="32550" cy="26150"/>
            </a:xfrm>
            <a:custGeom>
              <a:pathLst>
                <a:path extrusionOk="0" fill="none" h="1046" w="1302">
                  <a:moveTo>
                    <a:pt x="1" y="1045"/>
                  </a:moveTo>
                  <a:lnTo>
                    <a:pt x="1301" y="1"/>
                  </a:lnTo>
                </a:path>
              </a:pathLst>
            </a:custGeom>
            <a:noFill/>
            <a:ln cap="rnd" cmpd="sng" w="1065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67" name="Shape 367"/>
            <p:cNvSpPr/>
            <p:nvPr/>
          </p:nvSpPr>
          <p:spPr>
            <a:xfrm>
              <a:off x="787475" y="744125"/>
              <a:ext cx="34325" cy="23500"/>
            </a:xfrm>
            <a:custGeom>
              <a:pathLst>
                <a:path extrusionOk="0" fill="none" h="940" w="1373">
                  <a:moveTo>
                    <a:pt x="0" y="940"/>
                  </a:moveTo>
                  <a:lnTo>
                    <a:pt x="1373" y="0"/>
                  </a:lnTo>
                </a:path>
              </a:pathLst>
            </a:custGeom>
            <a:noFill/>
            <a:ln cap="rnd" cmpd="sng" w="1047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68" name="Shape 368"/>
            <p:cNvSpPr/>
            <p:nvPr/>
          </p:nvSpPr>
          <p:spPr>
            <a:xfrm>
              <a:off x="1132450" y="2759775"/>
              <a:ext cx="25" cy="25"/>
            </a:xfrm>
            <a:custGeom>
              <a:pathLst>
                <a:path extrusionOk="0" fill="none" h="1" w="1">
                  <a:moveTo>
                    <a:pt x="0" y="1"/>
                  </a:moveTo>
                  <a:lnTo>
                    <a:pt x="0" y="1"/>
                  </a:lnTo>
                </a:path>
              </a:pathLst>
            </a:custGeom>
            <a:noFill/>
            <a:ln cap="rnd" cmpd="sng" w="794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69" name="Shape 369"/>
            <p:cNvSpPr/>
            <p:nvPr/>
          </p:nvSpPr>
          <p:spPr>
            <a:xfrm>
              <a:off x="1094500" y="2757175"/>
              <a:ext cx="37975" cy="2625"/>
            </a:xfrm>
            <a:custGeom>
              <a:pathLst>
                <a:path extrusionOk="0" fill="none" h="105" w="1519">
                  <a:moveTo>
                    <a:pt x="1518" y="105"/>
                  </a:moveTo>
                  <a:lnTo>
                    <a:pt x="1" y="0"/>
                  </a:lnTo>
                </a:path>
              </a:pathLst>
            </a:custGeom>
            <a:noFill/>
            <a:ln cap="rnd" cmpd="sng" w="830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0" name="Shape 370"/>
            <p:cNvSpPr/>
            <p:nvPr/>
          </p:nvSpPr>
          <p:spPr>
            <a:xfrm>
              <a:off x="1058375" y="2754550"/>
              <a:ext cx="36150" cy="2650"/>
            </a:xfrm>
            <a:custGeom>
              <a:pathLst>
                <a:path extrusionOk="0" fill="none" h="106" w="1446">
                  <a:moveTo>
                    <a:pt x="1446" y="105"/>
                  </a:moveTo>
                  <a:lnTo>
                    <a:pt x="1" y="1"/>
                  </a:lnTo>
                </a:path>
              </a:pathLst>
            </a:custGeom>
            <a:noFill/>
            <a:ln cap="rnd" cmpd="sng" w="830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1" name="Shape 371"/>
            <p:cNvSpPr/>
            <p:nvPr/>
          </p:nvSpPr>
          <p:spPr>
            <a:xfrm>
              <a:off x="1022275" y="2746725"/>
              <a:ext cx="36125" cy="7850"/>
            </a:xfrm>
            <a:custGeom>
              <a:pathLst>
                <a:path extrusionOk="0" fill="none" h="314" w="1445">
                  <a:moveTo>
                    <a:pt x="1445" y="314"/>
                  </a:moveTo>
                  <a:lnTo>
                    <a:pt x="0" y="0"/>
                  </a:lnTo>
                </a:path>
              </a:pathLst>
            </a:custGeom>
            <a:noFill/>
            <a:ln cap="rnd" cmpd="sng" w="9030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2" name="Shape 372"/>
            <p:cNvSpPr/>
            <p:nvPr/>
          </p:nvSpPr>
          <p:spPr>
            <a:xfrm>
              <a:off x="986150" y="2738900"/>
              <a:ext cx="36150" cy="7850"/>
            </a:xfrm>
            <a:custGeom>
              <a:pathLst>
                <a:path extrusionOk="0" fill="none" h="314" w="1446">
                  <a:moveTo>
                    <a:pt x="1445" y="313"/>
                  </a:moveTo>
                  <a:lnTo>
                    <a:pt x="0" y="0"/>
                  </a:lnTo>
                </a:path>
              </a:pathLst>
            </a:custGeom>
            <a:noFill/>
            <a:ln cap="rnd" cmpd="sng" w="9030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3" name="Shape 373"/>
            <p:cNvSpPr/>
            <p:nvPr/>
          </p:nvSpPr>
          <p:spPr>
            <a:xfrm>
              <a:off x="950025" y="2725825"/>
              <a:ext cx="36150" cy="13100"/>
            </a:xfrm>
            <a:custGeom>
              <a:pathLst>
                <a:path extrusionOk="0" fill="none" h="524" w="1446">
                  <a:moveTo>
                    <a:pt x="1445" y="523"/>
                  </a:moveTo>
                  <a:lnTo>
                    <a:pt x="0" y="1"/>
                  </a:lnTo>
                </a:path>
              </a:pathLst>
            </a:custGeom>
            <a:noFill/>
            <a:ln cap="rnd" cmpd="sng" w="9572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4" name="Shape 374"/>
            <p:cNvSpPr/>
            <p:nvPr/>
          </p:nvSpPr>
          <p:spPr>
            <a:xfrm>
              <a:off x="915700" y="2712775"/>
              <a:ext cx="34350" cy="13075"/>
            </a:xfrm>
            <a:custGeom>
              <a:pathLst>
                <a:path extrusionOk="0" fill="none" h="523" w="1374">
                  <a:moveTo>
                    <a:pt x="1373" y="523"/>
                  </a:moveTo>
                  <a:lnTo>
                    <a:pt x="1" y="1"/>
                  </a:lnTo>
                </a:path>
              </a:pathLst>
            </a:custGeom>
            <a:noFill/>
            <a:ln cap="rnd" cmpd="sng" w="9572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5" name="Shape 375"/>
            <p:cNvSpPr/>
            <p:nvPr/>
          </p:nvSpPr>
          <p:spPr>
            <a:xfrm>
              <a:off x="881375" y="2697125"/>
              <a:ext cx="34350" cy="15675"/>
            </a:xfrm>
            <a:custGeom>
              <a:pathLst>
                <a:path extrusionOk="0" fill="none" h="627" w="1374">
                  <a:moveTo>
                    <a:pt x="1374" y="627"/>
                  </a:moveTo>
                  <a:lnTo>
                    <a:pt x="1" y="0"/>
                  </a:lnTo>
                </a:path>
              </a:pathLst>
            </a:custGeom>
            <a:noFill/>
            <a:ln cap="rnd" cmpd="sng" w="993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6" name="Shape 376"/>
            <p:cNvSpPr/>
            <p:nvPr/>
          </p:nvSpPr>
          <p:spPr>
            <a:xfrm>
              <a:off x="848875" y="2676225"/>
              <a:ext cx="32525" cy="20925"/>
            </a:xfrm>
            <a:custGeom>
              <a:pathLst>
                <a:path extrusionOk="0" fill="none" h="837" w="1301">
                  <a:moveTo>
                    <a:pt x="1301" y="836"/>
                  </a:moveTo>
                  <a:lnTo>
                    <a:pt x="0" y="1"/>
                  </a:lnTo>
                </a:path>
              </a:pathLst>
            </a:custGeom>
            <a:noFill/>
            <a:ln cap="rnd" cmpd="sng" w="1047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7" name="Shape 377"/>
            <p:cNvSpPr/>
            <p:nvPr/>
          </p:nvSpPr>
          <p:spPr>
            <a:xfrm>
              <a:off x="816375" y="2655350"/>
              <a:ext cx="32525" cy="20900"/>
            </a:xfrm>
            <a:custGeom>
              <a:pathLst>
                <a:path extrusionOk="0" fill="none" h="836" w="1301">
                  <a:moveTo>
                    <a:pt x="1300" y="836"/>
                  </a:moveTo>
                  <a:lnTo>
                    <a:pt x="0" y="0"/>
                  </a:lnTo>
                </a:path>
              </a:pathLst>
            </a:custGeom>
            <a:noFill/>
            <a:ln cap="rnd" cmpd="sng" w="1047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8" name="Shape 378"/>
            <p:cNvSpPr/>
            <p:nvPr/>
          </p:nvSpPr>
          <p:spPr>
            <a:xfrm>
              <a:off x="785650" y="2631850"/>
              <a:ext cx="30750" cy="23525"/>
            </a:xfrm>
            <a:custGeom>
              <a:pathLst>
                <a:path extrusionOk="0" fill="none" h="941" w="1230">
                  <a:moveTo>
                    <a:pt x="1229" y="940"/>
                  </a:moveTo>
                  <a:lnTo>
                    <a:pt x="1" y="0"/>
                  </a:lnTo>
                </a:path>
              </a:pathLst>
            </a:custGeom>
            <a:noFill/>
            <a:ln cap="rnd" cmpd="sng" w="1065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79" name="Shape 379"/>
            <p:cNvSpPr/>
            <p:nvPr/>
          </p:nvSpPr>
          <p:spPr>
            <a:xfrm>
              <a:off x="754950" y="2608350"/>
              <a:ext cx="30725" cy="23525"/>
            </a:xfrm>
            <a:custGeom>
              <a:pathLst>
                <a:path extrusionOk="0" fill="none" h="941" w="1229">
                  <a:moveTo>
                    <a:pt x="1229" y="940"/>
                  </a:moveTo>
                  <a:lnTo>
                    <a:pt x="1" y="0"/>
                  </a:lnTo>
                </a:path>
              </a:pathLst>
            </a:custGeom>
            <a:noFill/>
            <a:ln cap="rnd" cmpd="sng" w="1065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0" name="Shape 380"/>
            <p:cNvSpPr/>
            <p:nvPr/>
          </p:nvSpPr>
          <p:spPr>
            <a:xfrm>
              <a:off x="726050" y="2579625"/>
              <a:ext cx="28925" cy="28750"/>
            </a:xfrm>
            <a:custGeom>
              <a:pathLst>
                <a:path extrusionOk="0" fill="none" h="1150" w="1157">
                  <a:moveTo>
                    <a:pt x="1157" y="1149"/>
                  </a:moveTo>
                  <a:lnTo>
                    <a:pt x="1" y="0"/>
                  </a:lnTo>
                </a:path>
              </a:pathLst>
            </a:custGeom>
            <a:noFill/>
            <a:ln cap="rnd" cmpd="sng" w="1101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1" name="Shape 381"/>
            <p:cNvSpPr/>
            <p:nvPr/>
          </p:nvSpPr>
          <p:spPr>
            <a:xfrm>
              <a:off x="697150" y="2550900"/>
              <a:ext cx="28925" cy="28750"/>
            </a:xfrm>
            <a:custGeom>
              <a:pathLst>
                <a:path extrusionOk="0" fill="none" h="1150" w="1157">
                  <a:moveTo>
                    <a:pt x="1157" y="1149"/>
                  </a:moveTo>
                  <a:lnTo>
                    <a:pt x="1" y="1"/>
                  </a:lnTo>
                </a:path>
              </a:pathLst>
            </a:custGeom>
            <a:noFill/>
            <a:ln cap="rnd" cmpd="sng" w="1101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2" name="Shape 382"/>
            <p:cNvSpPr/>
            <p:nvPr/>
          </p:nvSpPr>
          <p:spPr>
            <a:xfrm>
              <a:off x="670075" y="2519575"/>
              <a:ext cx="27100" cy="31350"/>
            </a:xfrm>
            <a:custGeom>
              <a:pathLst>
                <a:path extrusionOk="0" fill="none" h="1254" w="1084">
                  <a:moveTo>
                    <a:pt x="1084" y="1254"/>
                  </a:moveTo>
                  <a:lnTo>
                    <a:pt x="0" y="0"/>
                  </a:lnTo>
                </a:path>
              </a:pathLst>
            </a:custGeom>
            <a:noFill/>
            <a:ln cap="rnd" cmpd="sng" w="1101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3" name="Shape 383"/>
            <p:cNvSpPr/>
            <p:nvPr/>
          </p:nvSpPr>
          <p:spPr>
            <a:xfrm>
              <a:off x="642975" y="2485625"/>
              <a:ext cx="27125" cy="33975"/>
            </a:xfrm>
            <a:custGeom>
              <a:pathLst>
                <a:path extrusionOk="0" fill="none" h="1359" w="1085">
                  <a:moveTo>
                    <a:pt x="1084" y="1358"/>
                  </a:moveTo>
                  <a:lnTo>
                    <a:pt x="0" y="1"/>
                  </a:lnTo>
                </a:path>
              </a:pathLst>
            </a:custGeom>
            <a:noFill/>
            <a:ln cap="rnd" cmpd="sng" w="1119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4" name="Shape 384"/>
            <p:cNvSpPr/>
            <p:nvPr/>
          </p:nvSpPr>
          <p:spPr>
            <a:xfrm>
              <a:off x="617700" y="2451675"/>
              <a:ext cx="25300" cy="33975"/>
            </a:xfrm>
            <a:custGeom>
              <a:pathLst>
                <a:path extrusionOk="0" fill="none" h="1359" w="1012">
                  <a:moveTo>
                    <a:pt x="1011" y="1359"/>
                  </a:moveTo>
                  <a:lnTo>
                    <a:pt x="0" y="1"/>
                  </a:lnTo>
                </a:path>
              </a:pathLst>
            </a:custGeom>
            <a:noFill/>
            <a:ln cap="rnd" cmpd="sng" w="1119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5" name="Shape 385"/>
            <p:cNvSpPr/>
            <p:nvPr/>
          </p:nvSpPr>
          <p:spPr>
            <a:xfrm>
              <a:off x="594200" y="2415125"/>
              <a:ext cx="23525" cy="36575"/>
            </a:xfrm>
            <a:custGeom>
              <a:pathLst>
                <a:path extrusionOk="0" fill="none" h="1463" w="941">
                  <a:moveTo>
                    <a:pt x="940" y="1463"/>
                  </a:moveTo>
                  <a:lnTo>
                    <a:pt x="1" y="1"/>
                  </a:lnTo>
                </a:path>
              </a:pathLst>
            </a:custGeom>
            <a:noFill/>
            <a:ln cap="rnd" cmpd="sng" w="1119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6" name="Shape 386"/>
            <p:cNvSpPr/>
            <p:nvPr/>
          </p:nvSpPr>
          <p:spPr>
            <a:xfrm>
              <a:off x="570725" y="2378575"/>
              <a:ext cx="23500" cy="36575"/>
            </a:xfrm>
            <a:custGeom>
              <a:pathLst>
                <a:path extrusionOk="0" fill="none" h="1463" w="940">
                  <a:moveTo>
                    <a:pt x="940" y="1463"/>
                  </a:moveTo>
                  <a:lnTo>
                    <a:pt x="1" y="1"/>
                  </a:lnTo>
                </a:path>
              </a:pathLst>
            </a:custGeom>
            <a:noFill/>
            <a:ln cap="rnd" cmpd="sng" w="1119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7" name="Shape 387"/>
            <p:cNvSpPr/>
            <p:nvPr/>
          </p:nvSpPr>
          <p:spPr>
            <a:xfrm>
              <a:off x="549050" y="2336800"/>
              <a:ext cx="21700" cy="41800"/>
            </a:xfrm>
            <a:custGeom>
              <a:pathLst>
                <a:path extrusionOk="0" fill="none" h="1672" w="868">
                  <a:moveTo>
                    <a:pt x="868" y="1672"/>
                  </a:moveTo>
                  <a:lnTo>
                    <a:pt x="1" y="1"/>
                  </a:lnTo>
                </a:path>
              </a:pathLst>
            </a:custGeom>
            <a:noFill/>
            <a:ln cap="rnd" cmpd="sng" w="1101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8" name="Shape 388"/>
            <p:cNvSpPr/>
            <p:nvPr/>
          </p:nvSpPr>
          <p:spPr>
            <a:xfrm>
              <a:off x="529175" y="2297650"/>
              <a:ext cx="19900" cy="39175"/>
            </a:xfrm>
            <a:custGeom>
              <a:pathLst>
                <a:path extrusionOk="0" fill="none" h="1567" w="796">
                  <a:moveTo>
                    <a:pt x="796" y="1567"/>
                  </a:moveTo>
                  <a:lnTo>
                    <a:pt x="1" y="0"/>
                  </a:lnTo>
                </a:path>
              </a:pathLst>
            </a:custGeom>
            <a:noFill/>
            <a:ln cap="rnd" cmpd="sng" w="1101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89" name="Shape 389"/>
            <p:cNvSpPr/>
            <p:nvPr/>
          </p:nvSpPr>
          <p:spPr>
            <a:xfrm>
              <a:off x="511125" y="2253250"/>
              <a:ext cx="18075" cy="44425"/>
            </a:xfrm>
            <a:custGeom>
              <a:pathLst>
                <a:path extrusionOk="0" fill="none" h="1777" w="723">
                  <a:moveTo>
                    <a:pt x="723" y="1776"/>
                  </a:moveTo>
                  <a:lnTo>
                    <a:pt x="1" y="1"/>
                  </a:lnTo>
                </a:path>
              </a:pathLst>
            </a:custGeom>
            <a:noFill/>
            <a:ln cap="rnd" cmpd="sng" w="1083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0" name="Shape 390"/>
            <p:cNvSpPr/>
            <p:nvPr/>
          </p:nvSpPr>
          <p:spPr>
            <a:xfrm>
              <a:off x="493075" y="2208875"/>
              <a:ext cx="18075" cy="44400"/>
            </a:xfrm>
            <a:custGeom>
              <a:pathLst>
                <a:path extrusionOk="0" fill="none" h="1776" w="723">
                  <a:moveTo>
                    <a:pt x="723" y="1776"/>
                  </a:moveTo>
                  <a:lnTo>
                    <a:pt x="0" y="0"/>
                  </a:lnTo>
                </a:path>
              </a:pathLst>
            </a:custGeom>
            <a:noFill/>
            <a:ln cap="rnd" cmpd="sng" w="1083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1" name="Shape 391"/>
            <p:cNvSpPr/>
            <p:nvPr/>
          </p:nvSpPr>
          <p:spPr>
            <a:xfrm>
              <a:off x="476800" y="2164475"/>
              <a:ext cx="16300" cy="44425"/>
            </a:xfrm>
            <a:custGeom>
              <a:pathLst>
                <a:path extrusionOk="0" fill="none" h="1777" w="652">
                  <a:moveTo>
                    <a:pt x="651" y="1776"/>
                  </a:moveTo>
                  <a:lnTo>
                    <a:pt x="1" y="1"/>
                  </a:lnTo>
                </a:path>
              </a:pathLst>
            </a:custGeom>
            <a:noFill/>
            <a:ln cap="rnd" cmpd="sng" w="1065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2" name="Shape 392"/>
            <p:cNvSpPr/>
            <p:nvPr/>
          </p:nvSpPr>
          <p:spPr>
            <a:xfrm>
              <a:off x="462350" y="2117475"/>
              <a:ext cx="14475" cy="47025"/>
            </a:xfrm>
            <a:custGeom>
              <a:pathLst>
                <a:path extrusionOk="0" fill="none" h="1881" w="579">
                  <a:moveTo>
                    <a:pt x="579" y="1881"/>
                  </a:moveTo>
                  <a:lnTo>
                    <a:pt x="1" y="1"/>
                  </a:lnTo>
                </a:path>
              </a:pathLst>
            </a:custGeom>
            <a:noFill/>
            <a:ln cap="rnd" cmpd="sng" w="1047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3" name="Shape 393"/>
            <p:cNvSpPr/>
            <p:nvPr/>
          </p:nvSpPr>
          <p:spPr>
            <a:xfrm>
              <a:off x="449725" y="2070475"/>
              <a:ext cx="12650" cy="47025"/>
            </a:xfrm>
            <a:custGeom>
              <a:pathLst>
                <a:path extrusionOk="0" fill="none" h="1881" w="506">
                  <a:moveTo>
                    <a:pt x="506" y="1881"/>
                  </a:moveTo>
                  <a:lnTo>
                    <a:pt x="0" y="1"/>
                  </a:lnTo>
                </a:path>
              </a:pathLst>
            </a:custGeom>
            <a:noFill/>
            <a:ln cap="rnd" cmpd="sng" w="1011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4" name="Shape 394"/>
            <p:cNvSpPr/>
            <p:nvPr/>
          </p:nvSpPr>
          <p:spPr>
            <a:xfrm>
              <a:off x="438875" y="2020875"/>
              <a:ext cx="10875" cy="49625"/>
            </a:xfrm>
            <a:custGeom>
              <a:pathLst>
                <a:path extrusionOk="0" fill="none" h="1985" w="435">
                  <a:moveTo>
                    <a:pt x="434" y="1985"/>
                  </a:moveTo>
                  <a:lnTo>
                    <a:pt x="1" y="1"/>
                  </a:lnTo>
                </a:path>
              </a:pathLst>
            </a:custGeom>
            <a:noFill/>
            <a:ln cap="rnd" cmpd="sng" w="993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5" name="Shape 395"/>
            <p:cNvSpPr/>
            <p:nvPr/>
          </p:nvSpPr>
          <p:spPr>
            <a:xfrm>
              <a:off x="428050" y="1971275"/>
              <a:ext cx="10850" cy="49625"/>
            </a:xfrm>
            <a:custGeom>
              <a:pathLst>
                <a:path extrusionOk="0" fill="none" h="1985" w="434">
                  <a:moveTo>
                    <a:pt x="434" y="1985"/>
                  </a:moveTo>
                  <a:lnTo>
                    <a:pt x="0" y="0"/>
                  </a:lnTo>
                </a:path>
              </a:pathLst>
            </a:custGeom>
            <a:noFill/>
            <a:ln cap="rnd" cmpd="sng" w="993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6" name="Shape 396"/>
            <p:cNvSpPr/>
            <p:nvPr/>
          </p:nvSpPr>
          <p:spPr>
            <a:xfrm>
              <a:off x="420825" y="1921650"/>
              <a:ext cx="7250" cy="49650"/>
            </a:xfrm>
            <a:custGeom>
              <a:pathLst>
                <a:path extrusionOk="0" fill="none" h="1986" w="290">
                  <a:moveTo>
                    <a:pt x="289" y="1985"/>
                  </a:moveTo>
                  <a:lnTo>
                    <a:pt x="0" y="1"/>
                  </a:lnTo>
                </a:path>
              </a:pathLst>
            </a:custGeom>
            <a:noFill/>
            <a:ln cap="rnd" cmpd="sng" w="9392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7" name="Shape 397"/>
            <p:cNvSpPr/>
            <p:nvPr/>
          </p:nvSpPr>
          <p:spPr>
            <a:xfrm>
              <a:off x="413600" y="1869450"/>
              <a:ext cx="7250" cy="52225"/>
            </a:xfrm>
            <a:custGeom>
              <a:pathLst>
                <a:path extrusionOk="0" fill="none" h="2089" w="290">
                  <a:moveTo>
                    <a:pt x="289" y="2089"/>
                  </a:moveTo>
                  <a:lnTo>
                    <a:pt x="0" y="0"/>
                  </a:lnTo>
                </a:path>
              </a:pathLst>
            </a:custGeom>
            <a:noFill/>
            <a:ln cap="rnd" cmpd="sng" w="9212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8" name="Shape 398"/>
            <p:cNvSpPr/>
            <p:nvPr/>
          </p:nvSpPr>
          <p:spPr>
            <a:xfrm>
              <a:off x="409975" y="1817225"/>
              <a:ext cx="3650" cy="52250"/>
            </a:xfrm>
            <a:custGeom>
              <a:pathLst>
                <a:path extrusionOk="0" fill="none" h="2090" w="146">
                  <a:moveTo>
                    <a:pt x="145" y="2089"/>
                  </a:moveTo>
                  <a:lnTo>
                    <a:pt x="1" y="0"/>
                  </a:lnTo>
                </a:path>
              </a:pathLst>
            </a:custGeom>
            <a:noFill/>
            <a:ln cap="rnd" cmpd="sng" w="8670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99" name="Shape 399"/>
            <p:cNvSpPr/>
            <p:nvPr/>
          </p:nvSpPr>
          <p:spPr>
            <a:xfrm>
              <a:off x="406375" y="1762400"/>
              <a:ext cx="3625" cy="54850"/>
            </a:xfrm>
            <a:custGeom>
              <a:pathLst>
                <a:path extrusionOk="0" fill="none" h="2194" w="145">
                  <a:moveTo>
                    <a:pt x="145" y="2193"/>
                  </a:moveTo>
                  <a:lnTo>
                    <a:pt x="0" y="0"/>
                  </a:lnTo>
                </a:path>
              </a:pathLst>
            </a:custGeom>
            <a:noFill/>
            <a:ln cap="rnd" cmpd="sng" w="8490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00" name="Shape 400"/>
            <p:cNvSpPr/>
            <p:nvPr/>
          </p:nvSpPr>
          <p:spPr>
            <a:xfrm>
              <a:off x="404575" y="1710175"/>
              <a:ext cx="1825" cy="52250"/>
            </a:xfrm>
            <a:custGeom>
              <a:pathLst>
                <a:path extrusionOk="0" fill="none" h="2090" w="73">
                  <a:moveTo>
                    <a:pt x="72" y="2089"/>
                  </a:moveTo>
                  <a:lnTo>
                    <a:pt x="0" y="0"/>
                  </a:lnTo>
                </a:path>
              </a:pathLst>
            </a:custGeom>
            <a:noFill/>
            <a:ln cap="rnd" cmpd="sng" w="830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01" name="Shape 401"/>
            <p:cNvSpPr/>
            <p:nvPr/>
          </p:nvSpPr>
          <p:spPr>
            <a:xfrm>
              <a:off x="1443100" y="731050"/>
              <a:ext cx="25" cy="25"/>
            </a:xfrm>
            <a:custGeom>
              <a:pathLst>
                <a:path extrusionOk="0" fill="none" h="1" w="1">
                  <a:moveTo>
                    <a:pt x="0" y="1"/>
                  </a:moveTo>
                  <a:lnTo>
                    <a:pt x="0" y="1"/>
                  </a:lnTo>
                </a:path>
              </a:pathLst>
            </a:custGeom>
            <a:noFill/>
            <a:ln cap="rnd" cmpd="sng" w="794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02" name="Shape 402"/>
            <p:cNvSpPr/>
            <p:nvPr/>
          </p:nvSpPr>
          <p:spPr>
            <a:xfrm>
              <a:off x="1443100" y="731050"/>
              <a:ext cx="46975" cy="33975"/>
            </a:xfrm>
            <a:custGeom>
              <a:pathLst>
                <a:path extrusionOk="0" fill="none" h="1359" w="1879">
                  <a:moveTo>
                    <a:pt x="0" y="1"/>
                  </a:moveTo>
                  <a:lnTo>
                    <a:pt x="1879" y="1359"/>
                  </a:lnTo>
                </a:path>
              </a:pathLst>
            </a:custGeom>
            <a:noFill/>
            <a:ln cap="rnd" cmpd="sng" w="1065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03" name="Shape 403"/>
            <p:cNvSpPr/>
            <p:nvPr/>
          </p:nvSpPr>
          <p:spPr>
            <a:xfrm>
              <a:off x="1490050" y="765000"/>
              <a:ext cx="47000" cy="36575"/>
            </a:xfrm>
            <a:custGeom>
              <a:pathLst>
                <a:path extrusionOk="0" fill="none" h="1463" w="1880">
                  <a:moveTo>
                    <a:pt x="1" y="1"/>
                  </a:moveTo>
                  <a:lnTo>
                    <a:pt x="1879" y="1463"/>
                  </a:lnTo>
                </a:path>
              </a:pathLst>
            </a:custGeom>
            <a:noFill/>
            <a:ln cap="rnd" cmpd="sng" w="1065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04" name="Shape 404"/>
            <p:cNvSpPr/>
            <p:nvPr/>
          </p:nvSpPr>
          <p:spPr>
            <a:xfrm>
              <a:off x="1537025" y="801550"/>
              <a:ext cx="43350" cy="41800"/>
            </a:xfrm>
            <a:custGeom>
              <a:pathLst>
                <a:path extrusionOk="0" fill="none" h="1672" w="1734">
                  <a:moveTo>
                    <a:pt x="0" y="1"/>
                  </a:moveTo>
                  <a:lnTo>
                    <a:pt x="1734" y="1672"/>
                  </a:lnTo>
                </a:path>
              </a:pathLst>
            </a:custGeom>
            <a:noFill/>
            <a:ln cap="rnd" cmpd="sng" w="1101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05" name="Shape 405"/>
            <p:cNvSpPr/>
            <p:nvPr/>
          </p:nvSpPr>
          <p:spPr>
            <a:xfrm>
              <a:off x="1580350" y="843325"/>
              <a:ext cx="41575" cy="47025"/>
            </a:xfrm>
            <a:custGeom>
              <a:pathLst>
                <a:path extrusionOk="0" fill="none" h="1881" w="1663">
                  <a:moveTo>
                    <a:pt x="1" y="1"/>
                  </a:moveTo>
                  <a:lnTo>
                    <a:pt x="1663" y="1881"/>
                  </a:lnTo>
                </a:path>
              </a:pathLst>
            </a:custGeom>
            <a:noFill/>
            <a:ln cap="rnd" cmpd="sng" w="1101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06" name="Shape 406"/>
            <p:cNvSpPr/>
            <p:nvPr/>
          </p:nvSpPr>
          <p:spPr>
            <a:xfrm>
              <a:off x="1621900" y="890325"/>
              <a:ext cx="39750" cy="49625"/>
            </a:xfrm>
            <a:custGeom>
              <a:pathLst>
                <a:path extrusionOk="0" fill="none" h="1985" w="1590">
                  <a:moveTo>
                    <a:pt x="1" y="1"/>
                  </a:moveTo>
                  <a:lnTo>
                    <a:pt x="1590" y="1985"/>
                  </a:lnTo>
                </a:path>
              </a:pathLst>
            </a:custGeom>
            <a:noFill/>
            <a:ln cap="rnd" cmpd="sng" w="1119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07" name="Shape 407"/>
            <p:cNvSpPr/>
            <p:nvPr/>
          </p:nvSpPr>
          <p:spPr>
            <a:xfrm>
              <a:off x="1661625" y="939925"/>
              <a:ext cx="36150" cy="52250"/>
            </a:xfrm>
            <a:custGeom>
              <a:pathLst>
                <a:path extrusionOk="0" fill="none" h="2090" w="1446">
                  <a:moveTo>
                    <a:pt x="1" y="1"/>
                  </a:moveTo>
                  <a:lnTo>
                    <a:pt x="1446" y="2090"/>
                  </a:lnTo>
                </a:path>
              </a:pathLst>
            </a:custGeom>
            <a:noFill/>
            <a:ln cap="rnd" cmpd="sng" w="1119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08" name="Shape 408"/>
            <p:cNvSpPr/>
            <p:nvPr/>
          </p:nvSpPr>
          <p:spPr>
            <a:xfrm>
              <a:off x="1697750" y="992150"/>
              <a:ext cx="34350" cy="60075"/>
            </a:xfrm>
            <a:custGeom>
              <a:pathLst>
                <a:path extrusionOk="0" fill="none" h="2403" w="1374">
                  <a:moveTo>
                    <a:pt x="1" y="1"/>
                  </a:moveTo>
                  <a:lnTo>
                    <a:pt x="1374" y="2403"/>
                  </a:lnTo>
                </a:path>
              </a:pathLst>
            </a:custGeom>
            <a:noFill/>
            <a:ln cap="rnd" cmpd="sng" w="1101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09" name="Shape 409"/>
            <p:cNvSpPr/>
            <p:nvPr/>
          </p:nvSpPr>
          <p:spPr>
            <a:xfrm>
              <a:off x="1732075" y="1052200"/>
              <a:ext cx="30725" cy="60075"/>
            </a:xfrm>
            <a:custGeom>
              <a:pathLst>
                <a:path extrusionOk="0" fill="none" h="2403" w="1229">
                  <a:moveTo>
                    <a:pt x="1" y="1"/>
                  </a:moveTo>
                  <a:lnTo>
                    <a:pt x="1229" y="2403"/>
                  </a:lnTo>
                </a:path>
              </a:pathLst>
            </a:custGeom>
            <a:noFill/>
            <a:ln cap="rnd" cmpd="sng" w="1101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10" name="Shape 410"/>
            <p:cNvSpPr/>
            <p:nvPr/>
          </p:nvSpPr>
          <p:spPr>
            <a:xfrm>
              <a:off x="1762775" y="1112250"/>
              <a:ext cx="27125" cy="65300"/>
            </a:xfrm>
            <a:custGeom>
              <a:pathLst>
                <a:path extrusionOk="0" fill="none" h="2612" w="1085">
                  <a:moveTo>
                    <a:pt x="1" y="1"/>
                  </a:moveTo>
                  <a:lnTo>
                    <a:pt x="1084" y="2612"/>
                  </a:lnTo>
                </a:path>
              </a:pathLst>
            </a:custGeom>
            <a:noFill/>
            <a:ln cap="rnd" cmpd="sng" w="1083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11" name="Shape 411"/>
            <p:cNvSpPr/>
            <p:nvPr/>
          </p:nvSpPr>
          <p:spPr>
            <a:xfrm>
              <a:off x="1789875" y="1177525"/>
              <a:ext cx="25300" cy="67925"/>
            </a:xfrm>
            <a:custGeom>
              <a:pathLst>
                <a:path extrusionOk="0" fill="none" h="2717" w="1012">
                  <a:moveTo>
                    <a:pt x="0" y="1"/>
                  </a:moveTo>
                  <a:lnTo>
                    <a:pt x="1012" y="2716"/>
                  </a:lnTo>
                </a:path>
              </a:pathLst>
            </a:custGeom>
            <a:noFill/>
            <a:ln cap="rnd" cmpd="sng" w="1065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12" name="Shape 412"/>
            <p:cNvSpPr/>
            <p:nvPr/>
          </p:nvSpPr>
          <p:spPr>
            <a:xfrm>
              <a:off x="1815150" y="1245425"/>
              <a:ext cx="19900" cy="67900"/>
            </a:xfrm>
            <a:custGeom>
              <a:pathLst>
                <a:path extrusionOk="0" fill="none" h="2716" w="796">
                  <a:moveTo>
                    <a:pt x="1" y="0"/>
                  </a:moveTo>
                  <a:lnTo>
                    <a:pt x="796" y="2716"/>
                  </a:lnTo>
                </a:path>
              </a:pathLst>
            </a:custGeom>
            <a:noFill/>
            <a:ln cap="rnd" cmpd="sng" w="1029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13" name="Shape 413"/>
            <p:cNvSpPr/>
            <p:nvPr/>
          </p:nvSpPr>
          <p:spPr>
            <a:xfrm>
              <a:off x="1835025" y="1313300"/>
              <a:ext cx="18100" cy="73125"/>
            </a:xfrm>
            <a:custGeom>
              <a:pathLst>
                <a:path extrusionOk="0" fill="none" h="2925" w="724">
                  <a:moveTo>
                    <a:pt x="1" y="1"/>
                  </a:moveTo>
                  <a:lnTo>
                    <a:pt x="723" y="2925"/>
                  </a:lnTo>
                </a:path>
              </a:pathLst>
            </a:custGeom>
            <a:noFill/>
            <a:ln cap="rnd" cmpd="sng" w="1011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14" name="Shape 414"/>
            <p:cNvSpPr/>
            <p:nvPr/>
          </p:nvSpPr>
          <p:spPr>
            <a:xfrm>
              <a:off x="1853100" y="1386400"/>
              <a:ext cx="14450" cy="75750"/>
            </a:xfrm>
            <a:custGeom>
              <a:pathLst>
                <a:path extrusionOk="0" fill="none" h="3030" w="578">
                  <a:moveTo>
                    <a:pt x="0" y="1"/>
                  </a:moveTo>
                  <a:lnTo>
                    <a:pt x="578" y="3030"/>
                  </a:lnTo>
                </a:path>
              </a:pathLst>
            </a:custGeom>
            <a:noFill/>
            <a:ln cap="rnd" cmpd="sng" w="9752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15" name="Shape 415"/>
            <p:cNvSpPr/>
            <p:nvPr/>
          </p:nvSpPr>
          <p:spPr>
            <a:xfrm>
              <a:off x="1867525" y="1462125"/>
              <a:ext cx="10875" cy="78350"/>
            </a:xfrm>
            <a:custGeom>
              <a:pathLst>
                <a:path extrusionOk="0" fill="none" h="3134" w="435">
                  <a:moveTo>
                    <a:pt x="1" y="1"/>
                  </a:moveTo>
                  <a:lnTo>
                    <a:pt x="434" y="3134"/>
                  </a:lnTo>
                </a:path>
              </a:pathLst>
            </a:custGeom>
            <a:noFill/>
            <a:ln cap="rnd" cmpd="sng" w="9212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16" name="Shape 416"/>
            <p:cNvSpPr/>
            <p:nvPr/>
          </p:nvSpPr>
          <p:spPr>
            <a:xfrm>
              <a:off x="1878375" y="1540450"/>
              <a:ext cx="5450" cy="78350"/>
            </a:xfrm>
            <a:custGeom>
              <a:pathLst>
                <a:path extrusionOk="0" fill="none" h="3134" w="218">
                  <a:moveTo>
                    <a:pt x="0" y="1"/>
                  </a:moveTo>
                  <a:lnTo>
                    <a:pt x="217" y="3134"/>
                  </a:lnTo>
                </a:path>
              </a:pathLst>
            </a:custGeom>
            <a:noFill/>
            <a:ln cap="rnd" cmpd="sng" w="8670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17" name="Shape 417"/>
            <p:cNvSpPr/>
            <p:nvPr/>
          </p:nvSpPr>
          <p:spPr>
            <a:xfrm>
              <a:off x="1883800" y="1618775"/>
              <a:ext cx="1825" cy="80975"/>
            </a:xfrm>
            <a:custGeom>
              <a:pathLst>
                <a:path extrusionOk="0" fill="none" h="3239" w="73">
                  <a:moveTo>
                    <a:pt x="0" y="1"/>
                  </a:moveTo>
                  <a:lnTo>
                    <a:pt x="72" y="3239"/>
                  </a:lnTo>
                </a:path>
              </a:pathLst>
            </a:custGeom>
            <a:noFill/>
            <a:ln cap="rnd" cmpd="sng" w="812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18" name="Shape 418"/>
            <p:cNvSpPr/>
            <p:nvPr/>
          </p:nvSpPr>
          <p:spPr>
            <a:xfrm>
              <a:off x="1885600" y="1699725"/>
              <a:ext cx="25" cy="25"/>
            </a:xfrm>
            <a:custGeom>
              <a:pathLst>
                <a:path extrusionOk="0" fill="none" h="1" w="1">
                  <a:moveTo>
                    <a:pt x="0" y="1"/>
                  </a:moveTo>
                  <a:lnTo>
                    <a:pt x="0" y="1"/>
                  </a:lnTo>
                </a:path>
              </a:pathLst>
            </a:custGeom>
            <a:noFill/>
            <a:ln cap="rnd" cmpd="sng" w="794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19" name="Shape 419"/>
            <p:cNvSpPr/>
            <p:nvPr/>
          </p:nvSpPr>
          <p:spPr>
            <a:xfrm>
              <a:off x="1885600" y="1699725"/>
              <a:ext cx="25" cy="54850"/>
            </a:xfrm>
            <a:custGeom>
              <a:pathLst>
                <a:path extrusionOk="0" fill="none" h="2194" w="1">
                  <a:moveTo>
                    <a:pt x="0" y="1"/>
                  </a:moveTo>
                  <a:lnTo>
                    <a:pt x="0" y="2194"/>
                  </a:lnTo>
                </a:path>
              </a:pathLst>
            </a:custGeom>
            <a:noFill/>
            <a:ln cap="rnd" cmpd="sng" w="794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20" name="Shape 420"/>
            <p:cNvSpPr/>
            <p:nvPr/>
          </p:nvSpPr>
          <p:spPr>
            <a:xfrm>
              <a:off x="1881975" y="1754550"/>
              <a:ext cx="3650" cy="52250"/>
            </a:xfrm>
            <a:custGeom>
              <a:pathLst>
                <a:path extrusionOk="0" fill="none" h="2090" w="146">
                  <a:moveTo>
                    <a:pt x="145" y="1"/>
                  </a:moveTo>
                  <a:lnTo>
                    <a:pt x="1" y="2090"/>
                  </a:lnTo>
                </a:path>
              </a:pathLst>
            </a:custGeom>
            <a:noFill/>
            <a:ln cap="rnd" cmpd="sng" w="8670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21" name="Shape 421"/>
            <p:cNvSpPr/>
            <p:nvPr/>
          </p:nvSpPr>
          <p:spPr>
            <a:xfrm>
              <a:off x="1878375" y="1806775"/>
              <a:ext cx="3625" cy="52250"/>
            </a:xfrm>
            <a:custGeom>
              <a:pathLst>
                <a:path extrusionOk="0" fill="none" h="2090" w="145">
                  <a:moveTo>
                    <a:pt x="145" y="1"/>
                  </a:moveTo>
                  <a:lnTo>
                    <a:pt x="0" y="2089"/>
                  </a:lnTo>
                </a:path>
              </a:pathLst>
            </a:custGeom>
            <a:noFill/>
            <a:ln cap="rnd" cmpd="sng" w="8670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22" name="Shape 422"/>
            <p:cNvSpPr/>
            <p:nvPr/>
          </p:nvSpPr>
          <p:spPr>
            <a:xfrm>
              <a:off x="1871150" y="1859000"/>
              <a:ext cx="7250" cy="52250"/>
            </a:xfrm>
            <a:custGeom>
              <a:pathLst>
                <a:path extrusionOk="0" fill="none" h="2090" w="290">
                  <a:moveTo>
                    <a:pt x="289" y="0"/>
                  </a:moveTo>
                  <a:lnTo>
                    <a:pt x="0" y="2089"/>
                  </a:lnTo>
                </a:path>
              </a:pathLst>
            </a:custGeom>
            <a:noFill/>
            <a:ln cap="rnd" cmpd="sng" w="9212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23" name="Shape 423"/>
            <p:cNvSpPr/>
            <p:nvPr/>
          </p:nvSpPr>
          <p:spPr>
            <a:xfrm>
              <a:off x="1863925" y="1911225"/>
              <a:ext cx="7250" cy="52225"/>
            </a:xfrm>
            <a:custGeom>
              <a:pathLst>
                <a:path extrusionOk="0" fill="none" h="2089" w="290">
                  <a:moveTo>
                    <a:pt x="289" y="0"/>
                  </a:moveTo>
                  <a:lnTo>
                    <a:pt x="0" y="2089"/>
                  </a:lnTo>
                </a:path>
              </a:pathLst>
            </a:custGeom>
            <a:noFill/>
            <a:ln cap="rnd" cmpd="sng" w="9212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24" name="Shape 424"/>
            <p:cNvSpPr/>
            <p:nvPr/>
          </p:nvSpPr>
          <p:spPr>
            <a:xfrm>
              <a:off x="1853100" y="1963425"/>
              <a:ext cx="10850" cy="49650"/>
            </a:xfrm>
            <a:custGeom>
              <a:pathLst>
                <a:path extrusionOk="0" fill="none" h="1986" w="434">
                  <a:moveTo>
                    <a:pt x="433" y="1"/>
                  </a:moveTo>
                  <a:lnTo>
                    <a:pt x="0" y="1985"/>
                  </a:lnTo>
                </a:path>
              </a:pathLst>
            </a:custGeom>
            <a:noFill/>
            <a:ln cap="rnd" cmpd="sng" w="993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25" name="Shape 425"/>
            <p:cNvSpPr/>
            <p:nvPr/>
          </p:nvSpPr>
          <p:spPr>
            <a:xfrm>
              <a:off x="1842250" y="2013050"/>
              <a:ext cx="10875" cy="47025"/>
            </a:xfrm>
            <a:custGeom>
              <a:pathLst>
                <a:path extrusionOk="0" fill="none" h="1881" w="435">
                  <a:moveTo>
                    <a:pt x="434" y="0"/>
                  </a:moveTo>
                  <a:lnTo>
                    <a:pt x="1" y="1880"/>
                  </a:lnTo>
                </a:path>
              </a:pathLst>
            </a:custGeom>
            <a:noFill/>
            <a:ln cap="rnd" cmpd="sng" w="993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26" name="Shape 426"/>
            <p:cNvSpPr/>
            <p:nvPr/>
          </p:nvSpPr>
          <p:spPr>
            <a:xfrm>
              <a:off x="1829600" y="2060050"/>
              <a:ext cx="12675" cy="49625"/>
            </a:xfrm>
            <a:custGeom>
              <a:pathLst>
                <a:path extrusionOk="0" fill="none" h="1985" w="507">
                  <a:moveTo>
                    <a:pt x="507" y="0"/>
                  </a:moveTo>
                  <a:lnTo>
                    <a:pt x="1" y="1984"/>
                  </a:lnTo>
                </a:path>
              </a:pathLst>
            </a:custGeom>
            <a:noFill/>
            <a:ln cap="rnd" cmpd="sng" w="1011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27" name="Shape 427"/>
            <p:cNvSpPr/>
            <p:nvPr/>
          </p:nvSpPr>
          <p:spPr>
            <a:xfrm>
              <a:off x="1815150" y="2109650"/>
              <a:ext cx="14475" cy="44400"/>
            </a:xfrm>
            <a:custGeom>
              <a:pathLst>
                <a:path extrusionOk="0" fill="none" h="1776" w="579">
                  <a:moveTo>
                    <a:pt x="579" y="0"/>
                  </a:moveTo>
                  <a:lnTo>
                    <a:pt x="1" y="1776"/>
                  </a:lnTo>
                </a:path>
              </a:pathLst>
            </a:custGeom>
            <a:noFill/>
            <a:ln cap="rnd" cmpd="sng" w="1047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28" name="Shape 428"/>
            <p:cNvSpPr/>
            <p:nvPr/>
          </p:nvSpPr>
          <p:spPr>
            <a:xfrm>
              <a:off x="1798900" y="2154025"/>
              <a:ext cx="16275" cy="47025"/>
            </a:xfrm>
            <a:custGeom>
              <a:pathLst>
                <a:path extrusionOk="0" fill="none" h="1881" w="651">
                  <a:moveTo>
                    <a:pt x="651" y="1"/>
                  </a:moveTo>
                  <a:lnTo>
                    <a:pt x="1" y="1881"/>
                  </a:lnTo>
                </a:path>
              </a:pathLst>
            </a:custGeom>
            <a:noFill/>
            <a:ln cap="rnd" cmpd="sng" w="1065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29" name="Shape 429"/>
            <p:cNvSpPr/>
            <p:nvPr/>
          </p:nvSpPr>
          <p:spPr>
            <a:xfrm>
              <a:off x="1780850" y="2201025"/>
              <a:ext cx="18075" cy="44425"/>
            </a:xfrm>
            <a:custGeom>
              <a:pathLst>
                <a:path extrusionOk="0" fill="none" h="1777" w="723">
                  <a:moveTo>
                    <a:pt x="723" y="1"/>
                  </a:moveTo>
                  <a:lnTo>
                    <a:pt x="0" y="1776"/>
                  </a:lnTo>
                </a:path>
              </a:pathLst>
            </a:custGeom>
            <a:noFill/>
            <a:ln cap="rnd" cmpd="sng" w="1083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0" name="Shape 430"/>
            <p:cNvSpPr/>
            <p:nvPr/>
          </p:nvSpPr>
          <p:spPr>
            <a:xfrm>
              <a:off x="1762775" y="2245425"/>
              <a:ext cx="18100" cy="41800"/>
            </a:xfrm>
            <a:custGeom>
              <a:pathLst>
                <a:path extrusionOk="0" fill="none" h="1672" w="724">
                  <a:moveTo>
                    <a:pt x="723" y="0"/>
                  </a:moveTo>
                  <a:lnTo>
                    <a:pt x="1" y="1671"/>
                  </a:lnTo>
                </a:path>
              </a:pathLst>
            </a:custGeom>
            <a:noFill/>
            <a:ln cap="rnd" cmpd="sng" w="1083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1" name="Shape 431"/>
            <p:cNvSpPr/>
            <p:nvPr/>
          </p:nvSpPr>
          <p:spPr>
            <a:xfrm>
              <a:off x="1741100" y="2287200"/>
              <a:ext cx="21700" cy="41800"/>
            </a:xfrm>
            <a:custGeom>
              <a:pathLst>
                <a:path extrusionOk="0" fill="none" h="1672" w="868">
                  <a:moveTo>
                    <a:pt x="868" y="0"/>
                  </a:moveTo>
                  <a:lnTo>
                    <a:pt x="1" y="1671"/>
                  </a:lnTo>
                </a:path>
              </a:pathLst>
            </a:custGeom>
            <a:noFill/>
            <a:ln cap="rnd" cmpd="sng" w="1101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2" name="Shape 432"/>
            <p:cNvSpPr/>
            <p:nvPr/>
          </p:nvSpPr>
          <p:spPr>
            <a:xfrm>
              <a:off x="1719425" y="2328975"/>
              <a:ext cx="21700" cy="39175"/>
            </a:xfrm>
            <a:custGeom>
              <a:pathLst>
                <a:path extrusionOk="0" fill="none" h="1567" w="868">
                  <a:moveTo>
                    <a:pt x="868" y="0"/>
                  </a:moveTo>
                  <a:lnTo>
                    <a:pt x="1" y="1567"/>
                  </a:lnTo>
                </a:path>
              </a:pathLst>
            </a:custGeom>
            <a:noFill/>
            <a:ln cap="rnd" cmpd="sng" w="1101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3" name="Shape 433"/>
            <p:cNvSpPr/>
            <p:nvPr/>
          </p:nvSpPr>
          <p:spPr>
            <a:xfrm>
              <a:off x="1697750" y="2368125"/>
              <a:ext cx="21700" cy="39200"/>
            </a:xfrm>
            <a:custGeom>
              <a:pathLst>
                <a:path extrusionOk="0" fill="none" h="1568" w="868">
                  <a:moveTo>
                    <a:pt x="868" y="1"/>
                  </a:moveTo>
                  <a:lnTo>
                    <a:pt x="1" y="1567"/>
                  </a:lnTo>
                </a:path>
              </a:pathLst>
            </a:custGeom>
            <a:noFill/>
            <a:ln cap="rnd" cmpd="sng" w="1101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4" name="Shape 434"/>
            <p:cNvSpPr/>
            <p:nvPr/>
          </p:nvSpPr>
          <p:spPr>
            <a:xfrm>
              <a:off x="1674275" y="2407300"/>
              <a:ext cx="23500" cy="33975"/>
            </a:xfrm>
            <a:custGeom>
              <a:pathLst>
                <a:path extrusionOk="0" fill="none" h="1359" w="940">
                  <a:moveTo>
                    <a:pt x="940" y="0"/>
                  </a:moveTo>
                  <a:lnTo>
                    <a:pt x="1" y="1358"/>
                  </a:lnTo>
                </a:path>
              </a:pathLst>
            </a:custGeom>
            <a:noFill/>
            <a:ln cap="rnd" cmpd="sng" w="1119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5" name="Shape 435"/>
            <p:cNvSpPr/>
            <p:nvPr/>
          </p:nvSpPr>
          <p:spPr>
            <a:xfrm>
              <a:off x="1649000" y="2441250"/>
              <a:ext cx="25300" cy="36575"/>
            </a:xfrm>
            <a:custGeom>
              <a:pathLst>
                <a:path extrusionOk="0" fill="none" h="1463" w="1012">
                  <a:moveTo>
                    <a:pt x="1012" y="0"/>
                  </a:moveTo>
                  <a:lnTo>
                    <a:pt x="0" y="1462"/>
                  </a:lnTo>
                </a:path>
              </a:pathLst>
            </a:custGeom>
            <a:noFill/>
            <a:ln cap="rnd" cmpd="sng" w="1119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6" name="Shape 436"/>
            <p:cNvSpPr/>
            <p:nvPr/>
          </p:nvSpPr>
          <p:spPr>
            <a:xfrm>
              <a:off x="1621900" y="2477800"/>
              <a:ext cx="27125" cy="31350"/>
            </a:xfrm>
            <a:custGeom>
              <a:pathLst>
                <a:path extrusionOk="0" fill="none" h="1254" w="1085">
                  <a:moveTo>
                    <a:pt x="1084" y="0"/>
                  </a:moveTo>
                  <a:lnTo>
                    <a:pt x="1" y="1254"/>
                  </a:lnTo>
                </a:path>
              </a:pathLst>
            </a:custGeom>
            <a:noFill/>
            <a:ln cap="rnd" cmpd="sng" w="1101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7" name="Shape 437"/>
            <p:cNvSpPr/>
            <p:nvPr/>
          </p:nvSpPr>
          <p:spPr>
            <a:xfrm>
              <a:off x="1594800" y="2509125"/>
              <a:ext cx="27125" cy="31350"/>
            </a:xfrm>
            <a:custGeom>
              <a:pathLst>
                <a:path extrusionOk="0" fill="none" h="1254" w="1085">
                  <a:moveTo>
                    <a:pt x="1085" y="1"/>
                  </a:moveTo>
                  <a:lnTo>
                    <a:pt x="1" y="1254"/>
                  </a:lnTo>
                </a:path>
              </a:pathLst>
            </a:custGeom>
            <a:noFill/>
            <a:ln cap="rnd" cmpd="sng" w="1101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8" name="Shape 438"/>
            <p:cNvSpPr/>
            <p:nvPr/>
          </p:nvSpPr>
          <p:spPr>
            <a:xfrm>
              <a:off x="1565900" y="2540450"/>
              <a:ext cx="28925" cy="31375"/>
            </a:xfrm>
            <a:custGeom>
              <a:pathLst>
                <a:path extrusionOk="0" fill="none" h="1255" w="1157">
                  <a:moveTo>
                    <a:pt x="1157" y="1"/>
                  </a:moveTo>
                  <a:lnTo>
                    <a:pt x="1" y="1254"/>
                  </a:lnTo>
                </a:path>
              </a:pathLst>
            </a:custGeom>
            <a:noFill/>
            <a:ln cap="rnd" cmpd="sng" w="1101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9" name="Shape 439"/>
            <p:cNvSpPr/>
            <p:nvPr/>
          </p:nvSpPr>
          <p:spPr>
            <a:xfrm>
              <a:off x="1537025" y="2571800"/>
              <a:ext cx="28900" cy="26125"/>
            </a:xfrm>
            <a:custGeom>
              <a:pathLst>
                <a:path extrusionOk="0" fill="none" h="1045" w="1156">
                  <a:moveTo>
                    <a:pt x="1156" y="0"/>
                  </a:moveTo>
                  <a:lnTo>
                    <a:pt x="0" y="1044"/>
                  </a:lnTo>
                </a:path>
              </a:pathLst>
            </a:custGeom>
            <a:noFill/>
            <a:ln cap="rnd" cmpd="sng" w="1083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0" name="Shape 440"/>
            <p:cNvSpPr/>
            <p:nvPr/>
          </p:nvSpPr>
          <p:spPr>
            <a:xfrm>
              <a:off x="1506300" y="2597900"/>
              <a:ext cx="30750" cy="26125"/>
            </a:xfrm>
            <a:custGeom>
              <a:pathLst>
                <a:path extrusionOk="0" fill="none" h="1045" w="1230">
                  <a:moveTo>
                    <a:pt x="1229" y="0"/>
                  </a:moveTo>
                  <a:lnTo>
                    <a:pt x="1" y="1045"/>
                  </a:lnTo>
                </a:path>
              </a:pathLst>
            </a:custGeom>
            <a:noFill/>
            <a:ln cap="rnd" cmpd="sng" w="1083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1" name="Shape 441"/>
            <p:cNvSpPr/>
            <p:nvPr/>
          </p:nvSpPr>
          <p:spPr>
            <a:xfrm>
              <a:off x="1473800" y="2624000"/>
              <a:ext cx="32525" cy="23525"/>
            </a:xfrm>
            <a:custGeom>
              <a:pathLst>
                <a:path extrusionOk="0" fill="none" h="941" w="1301">
                  <a:moveTo>
                    <a:pt x="1301" y="1"/>
                  </a:moveTo>
                  <a:lnTo>
                    <a:pt x="0" y="941"/>
                  </a:lnTo>
                </a:path>
              </a:pathLst>
            </a:custGeom>
            <a:noFill/>
            <a:ln cap="rnd" cmpd="sng" w="1065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2" name="Shape 442"/>
            <p:cNvSpPr/>
            <p:nvPr/>
          </p:nvSpPr>
          <p:spPr>
            <a:xfrm>
              <a:off x="1443100" y="2647500"/>
              <a:ext cx="30725" cy="20925"/>
            </a:xfrm>
            <a:custGeom>
              <a:pathLst>
                <a:path extrusionOk="0" fill="none" h="837" w="1229">
                  <a:moveTo>
                    <a:pt x="1228" y="1"/>
                  </a:moveTo>
                  <a:lnTo>
                    <a:pt x="0" y="836"/>
                  </a:lnTo>
                </a:path>
              </a:pathLst>
            </a:custGeom>
            <a:noFill/>
            <a:ln cap="rnd" cmpd="sng" w="1047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3" name="Shape 443"/>
            <p:cNvSpPr/>
            <p:nvPr/>
          </p:nvSpPr>
          <p:spPr>
            <a:xfrm>
              <a:off x="1408775" y="2668400"/>
              <a:ext cx="34350" cy="18300"/>
            </a:xfrm>
            <a:custGeom>
              <a:pathLst>
                <a:path extrusionOk="0" fill="none" h="732" w="1374">
                  <a:moveTo>
                    <a:pt x="1373" y="0"/>
                  </a:moveTo>
                  <a:lnTo>
                    <a:pt x="1" y="731"/>
                  </a:lnTo>
                </a:path>
              </a:pathLst>
            </a:custGeom>
            <a:noFill/>
            <a:ln cap="rnd" cmpd="sng" w="1011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4" name="Shape 444"/>
            <p:cNvSpPr/>
            <p:nvPr/>
          </p:nvSpPr>
          <p:spPr>
            <a:xfrm>
              <a:off x="1376275" y="2686675"/>
              <a:ext cx="32525" cy="15675"/>
            </a:xfrm>
            <a:custGeom>
              <a:pathLst>
                <a:path extrusionOk="0" fill="none" h="627" w="1301">
                  <a:moveTo>
                    <a:pt x="1301" y="0"/>
                  </a:moveTo>
                  <a:lnTo>
                    <a:pt x="0" y="627"/>
                  </a:lnTo>
                </a:path>
              </a:pathLst>
            </a:custGeom>
            <a:noFill/>
            <a:ln cap="rnd" cmpd="sng" w="993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5" name="Shape 445"/>
            <p:cNvSpPr/>
            <p:nvPr/>
          </p:nvSpPr>
          <p:spPr>
            <a:xfrm>
              <a:off x="1341950" y="2702325"/>
              <a:ext cx="34350" cy="15700"/>
            </a:xfrm>
            <a:custGeom>
              <a:pathLst>
                <a:path extrusionOk="0" fill="none" h="628" w="1374">
                  <a:moveTo>
                    <a:pt x="1373" y="1"/>
                  </a:moveTo>
                  <a:lnTo>
                    <a:pt x="1" y="628"/>
                  </a:lnTo>
                </a:path>
              </a:pathLst>
            </a:custGeom>
            <a:noFill/>
            <a:ln cap="rnd" cmpd="sng" w="9935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6" name="Shape 446"/>
            <p:cNvSpPr/>
            <p:nvPr/>
          </p:nvSpPr>
          <p:spPr>
            <a:xfrm>
              <a:off x="1305825" y="2718000"/>
              <a:ext cx="36150" cy="10475"/>
            </a:xfrm>
            <a:custGeom>
              <a:pathLst>
                <a:path extrusionOk="0" fill="none" h="419" w="1446">
                  <a:moveTo>
                    <a:pt x="1446" y="1"/>
                  </a:moveTo>
                  <a:lnTo>
                    <a:pt x="1" y="418"/>
                  </a:lnTo>
                </a:path>
              </a:pathLst>
            </a:custGeom>
            <a:noFill/>
            <a:ln cap="rnd" cmpd="sng" w="9212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7" name="Shape 447"/>
            <p:cNvSpPr/>
            <p:nvPr/>
          </p:nvSpPr>
          <p:spPr>
            <a:xfrm>
              <a:off x="1269700" y="2728450"/>
              <a:ext cx="36150" cy="10475"/>
            </a:xfrm>
            <a:custGeom>
              <a:pathLst>
                <a:path extrusionOk="0" fill="none" h="419" w="1446">
                  <a:moveTo>
                    <a:pt x="1446" y="0"/>
                  </a:moveTo>
                  <a:lnTo>
                    <a:pt x="1" y="418"/>
                  </a:lnTo>
                </a:path>
              </a:pathLst>
            </a:custGeom>
            <a:noFill/>
            <a:ln cap="rnd" cmpd="sng" w="9212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8" name="Shape 448"/>
            <p:cNvSpPr/>
            <p:nvPr/>
          </p:nvSpPr>
          <p:spPr>
            <a:xfrm>
              <a:off x="1233575" y="2738900"/>
              <a:ext cx="36150" cy="5250"/>
            </a:xfrm>
            <a:custGeom>
              <a:pathLst>
                <a:path extrusionOk="0" fill="none" h="210" w="1446">
                  <a:moveTo>
                    <a:pt x="1446" y="0"/>
                  </a:moveTo>
                  <a:lnTo>
                    <a:pt x="1" y="209"/>
                  </a:lnTo>
                </a:path>
              </a:pathLst>
            </a:custGeom>
            <a:noFill/>
            <a:ln cap="rnd" cmpd="sng" w="8670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9" name="Shape 449"/>
            <p:cNvSpPr/>
            <p:nvPr/>
          </p:nvSpPr>
          <p:spPr>
            <a:xfrm>
              <a:off x="1197450" y="2744125"/>
              <a:ext cx="36150" cy="5225"/>
            </a:xfrm>
            <a:custGeom>
              <a:pathLst>
                <a:path extrusionOk="0" fill="none" h="209" w="1446">
                  <a:moveTo>
                    <a:pt x="1446" y="0"/>
                  </a:moveTo>
                  <a:lnTo>
                    <a:pt x="1" y="209"/>
                  </a:lnTo>
                </a:path>
              </a:pathLst>
            </a:custGeom>
            <a:noFill/>
            <a:ln cap="rnd" cmpd="sng" w="86700">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0" name="Shape 450"/>
            <p:cNvSpPr/>
            <p:nvPr/>
          </p:nvSpPr>
          <p:spPr>
            <a:xfrm>
              <a:off x="1159525" y="2749325"/>
              <a:ext cx="37950" cy="25"/>
            </a:xfrm>
            <a:custGeom>
              <a:pathLst>
                <a:path extrusionOk="0" fill="none" h="1" w="1518">
                  <a:moveTo>
                    <a:pt x="1518" y="1"/>
                  </a:moveTo>
                  <a:lnTo>
                    <a:pt x="1" y="1"/>
                  </a:lnTo>
                </a:path>
              </a:pathLst>
            </a:custGeom>
            <a:noFill/>
            <a:ln cap="rnd" cmpd="sng" w="79475">
              <a:solidFill>
                <a:srgbClr val="1B0C8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1" name="Shape 451"/>
            <p:cNvSpPr/>
            <p:nvPr/>
          </p:nvSpPr>
          <p:spPr>
            <a:xfrm>
              <a:off x="836225" y="736275"/>
              <a:ext cx="25" cy="25"/>
            </a:xfrm>
            <a:custGeom>
              <a:pathLst>
                <a:path extrusionOk="0" fill="none" h="1" w="1">
                  <a:moveTo>
                    <a:pt x="1" y="1"/>
                  </a:moveTo>
                  <a:lnTo>
                    <a:pt x="1" y="1"/>
                  </a:lnTo>
                </a:path>
              </a:pathLst>
            </a:custGeom>
            <a:noFill/>
            <a:ln cap="rnd" cmpd="sng" w="79475">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2" name="Shape 452"/>
            <p:cNvSpPr/>
            <p:nvPr/>
          </p:nvSpPr>
          <p:spPr>
            <a:xfrm>
              <a:off x="836225" y="712775"/>
              <a:ext cx="37950" cy="23525"/>
            </a:xfrm>
            <a:custGeom>
              <a:pathLst>
                <a:path extrusionOk="0" fill="none" h="941" w="1518">
                  <a:moveTo>
                    <a:pt x="1" y="941"/>
                  </a:moveTo>
                  <a:lnTo>
                    <a:pt x="1518" y="1"/>
                  </a:lnTo>
                </a:path>
              </a:pathLst>
            </a:custGeom>
            <a:noFill/>
            <a:ln cap="rnd" cmpd="sng" w="102950">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3" name="Shape 453"/>
            <p:cNvSpPr/>
            <p:nvPr/>
          </p:nvSpPr>
          <p:spPr>
            <a:xfrm>
              <a:off x="874150" y="694500"/>
              <a:ext cx="36150" cy="18300"/>
            </a:xfrm>
            <a:custGeom>
              <a:pathLst>
                <a:path extrusionOk="0" fill="none" h="732" w="1446">
                  <a:moveTo>
                    <a:pt x="1" y="732"/>
                  </a:moveTo>
                  <a:lnTo>
                    <a:pt x="1446" y="1"/>
                  </a:lnTo>
                </a:path>
              </a:pathLst>
            </a:custGeom>
            <a:noFill/>
            <a:ln cap="rnd" cmpd="sng" w="101150">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4" name="Shape 454"/>
            <p:cNvSpPr/>
            <p:nvPr/>
          </p:nvSpPr>
          <p:spPr>
            <a:xfrm>
              <a:off x="910275" y="678850"/>
              <a:ext cx="37950" cy="15675"/>
            </a:xfrm>
            <a:custGeom>
              <a:pathLst>
                <a:path extrusionOk="0" fill="none" h="627" w="1518">
                  <a:moveTo>
                    <a:pt x="1" y="627"/>
                  </a:moveTo>
                  <a:lnTo>
                    <a:pt x="1518" y="0"/>
                  </a:lnTo>
                </a:path>
              </a:pathLst>
            </a:custGeom>
            <a:noFill/>
            <a:ln cap="rnd" cmpd="sng" w="97525">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5" name="Shape 455"/>
            <p:cNvSpPr/>
            <p:nvPr/>
          </p:nvSpPr>
          <p:spPr>
            <a:xfrm>
              <a:off x="948200" y="663175"/>
              <a:ext cx="39775" cy="15700"/>
            </a:xfrm>
            <a:custGeom>
              <a:pathLst>
                <a:path extrusionOk="0" fill="none" h="628" w="1591">
                  <a:moveTo>
                    <a:pt x="1" y="627"/>
                  </a:moveTo>
                  <a:lnTo>
                    <a:pt x="1590" y="0"/>
                  </a:lnTo>
                </a:path>
              </a:pathLst>
            </a:custGeom>
            <a:noFill/>
            <a:ln cap="rnd" cmpd="sng" w="97525">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6" name="Shape 456"/>
            <p:cNvSpPr/>
            <p:nvPr/>
          </p:nvSpPr>
          <p:spPr>
            <a:xfrm>
              <a:off x="987950" y="652725"/>
              <a:ext cx="37950" cy="10475"/>
            </a:xfrm>
            <a:custGeom>
              <a:pathLst>
                <a:path extrusionOk="0" fill="none" h="419" w="1518">
                  <a:moveTo>
                    <a:pt x="0" y="418"/>
                  </a:moveTo>
                  <a:lnTo>
                    <a:pt x="1518" y="1"/>
                  </a:lnTo>
                </a:path>
              </a:pathLst>
            </a:custGeom>
            <a:noFill/>
            <a:ln cap="rnd" cmpd="sng" w="92125">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7" name="Shape 457"/>
            <p:cNvSpPr/>
            <p:nvPr/>
          </p:nvSpPr>
          <p:spPr>
            <a:xfrm>
              <a:off x="1025875" y="647500"/>
              <a:ext cx="39750" cy="5250"/>
            </a:xfrm>
            <a:custGeom>
              <a:pathLst>
                <a:path extrusionOk="0" fill="none" h="210" w="1590">
                  <a:moveTo>
                    <a:pt x="1" y="210"/>
                  </a:moveTo>
                  <a:lnTo>
                    <a:pt x="1590" y="1"/>
                  </a:lnTo>
                </a:path>
              </a:pathLst>
            </a:custGeom>
            <a:noFill/>
            <a:ln cap="rnd" cmpd="sng" w="84900">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8" name="Shape 458"/>
            <p:cNvSpPr/>
            <p:nvPr/>
          </p:nvSpPr>
          <p:spPr>
            <a:xfrm>
              <a:off x="1065600" y="642275"/>
              <a:ext cx="39775" cy="5250"/>
            </a:xfrm>
            <a:custGeom>
              <a:pathLst>
                <a:path extrusionOk="0" fill="none" h="210" w="1591">
                  <a:moveTo>
                    <a:pt x="1" y="210"/>
                  </a:moveTo>
                  <a:lnTo>
                    <a:pt x="1590" y="1"/>
                  </a:lnTo>
                </a:path>
              </a:pathLst>
            </a:custGeom>
            <a:noFill/>
            <a:ln cap="rnd" cmpd="sng" w="84900">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9" name="Shape 459"/>
            <p:cNvSpPr/>
            <p:nvPr/>
          </p:nvSpPr>
          <p:spPr>
            <a:xfrm>
              <a:off x="1105350" y="642275"/>
              <a:ext cx="41550" cy="25"/>
            </a:xfrm>
            <a:custGeom>
              <a:pathLst>
                <a:path extrusionOk="0" fill="none" h="1" w="1662">
                  <a:moveTo>
                    <a:pt x="0" y="1"/>
                  </a:moveTo>
                  <a:lnTo>
                    <a:pt x="1662" y="1"/>
                  </a:lnTo>
                </a:path>
              </a:pathLst>
            </a:custGeom>
            <a:noFill/>
            <a:ln cap="rnd" cmpd="sng" w="79475">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0" name="Shape 460"/>
            <p:cNvSpPr/>
            <p:nvPr/>
          </p:nvSpPr>
          <p:spPr>
            <a:xfrm>
              <a:off x="1146875" y="642275"/>
              <a:ext cx="39775" cy="25"/>
            </a:xfrm>
            <a:custGeom>
              <a:pathLst>
                <a:path extrusionOk="0" fill="none" h="1" w="1591">
                  <a:moveTo>
                    <a:pt x="1" y="1"/>
                  </a:moveTo>
                  <a:lnTo>
                    <a:pt x="1590" y="1"/>
                  </a:lnTo>
                </a:path>
              </a:pathLst>
            </a:custGeom>
            <a:noFill/>
            <a:ln cap="rnd" cmpd="sng" w="79475">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1" name="Shape 461"/>
            <p:cNvSpPr/>
            <p:nvPr/>
          </p:nvSpPr>
          <p:spPr>
            <a:xfrm>
              <a:off x="1186625" y="642275"/>
              <a:ext cx="39750" cy="5250"/>
            </a:xfrm>
            <a:custGeom>
              <a:pathLst>
                <a:path extrusionOk="0" fill="none" h="210" w="1590">
                  <a:moveTo>
                    <a:pt x="0" y="1"/>
                  </a:moveTo>
                  <a:lnTo>
                    <a:pt x="1590" y="210"/>
                  </a:lnTo>
                </a:path>
              </a:pathLst>
            </a:custGeom>
            <a:noFill/>
            <a:ln cap="rnd" cmpd="sng" w="84900">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2" name="Shape 462"/>
            <p:cNvSpPr/>
            <p:nvPr/>
          </p:nvSpPr>
          <p:spPr>
            <a:xfrm>
              <a:off x="1226350" y="647500"/>
              <a:ext cx="39775" cy="10475"/>
            </a:xfrm>
            <a:custGeom>
              <a:pathLst>
                <a:path extrusionOk="0" fill="none" h="419" w="1591">
                  <a:moveTo>
                    <a:pt x="1" y="1"/>
                  </a:moveTo>
                  <a:lnTo>
                    <a:pt x="1590" y="419"/>
                  </a:lnTo>
                </a:path>
              </a:pathLst>
            </a:custGeom>
            <a:noFill/>
            <a:ln cap="rnd" cmpd="sng" w="92125">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3" name="Shape 463"/>
            <p:cNvSpPr/>
            <p:nvPr/>
          </p:nvSpPr>
          <p:spPr>
            <a:xfrm>
              <a:off x="1266100" y="657950"/>
              <a:ext cx="41550" cy="10475"/>
            </a:xfrm>
            <a:custGeom>
              <a:pathLst>
                <a:path extrusionOk="0" fill="none" h="419" w="1662">
                  <a:moveTo>
                    <a:pt x="0" y="1"/>
                  </a:moveTo>
                  <a:lnTo>
                    <a:pt x="1662" y="418"/>
                  </a:lnTo>
                </a:path>
              </a:pathLst>
            </a:custGeom>
            <a:noFill/>
            <a:ln cap="rnd" cmpd="sng" w="90300">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4" name="Shape 464"/>
            <p:cNvSpPr/>
            <p:nvPr/>
          </p:nvSpPr>
          <p:spPr>
            <a:xfrm>
              <a:off x="1307625" y="668400"/>
              <a:ext cx="39775" cy="15675"/>
            </a:xfrm>
            <a:custGeom>
              <a:pathLst>
                <a:path extrusionOk="0" fill="none" h="627" w="1591">
                  <a:moveTo>
                    <a:pt x="1" y="0"/>
                  </a:moveTo>
                  <a:lnTo>
                    <a:pt x="1590" y="627"/>
                  </a:lnTo>
                </a:path>
              </a:pathLst>
            </a:custGeom>
            <a:noFill/>
            <a:ln cap="rnd" cmpd="sng" w="97525">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5" name="Shape 465"/>
            <p:cNvSpPr/>
            <p:nvPr/>
          </p:nvSpPr>
          <p:spPr>
            <a:xfrm>
              <a:off x="1347375" y="684050"/>
              <a:ext cx="37950" cy="20925"/>
            </a:xfrm>
            <a:custGeom>
              <a:pathLst>
                <a:path extrusionOk="0" fill="none" h="837" w="1518">
                  <a:moveTo>
                    <a:pt x="0" y="1"/>
                  </a:moveTo>
                  <a:lnTo>
                    <a:pt x="1517" y="836"/>
                  </a:lnTo>
                </a:path>
              </a:pathLst>
            </a:custGeom>
            <a:noFill/>
            <a:ln cap="rnd" cmpd="sng" w="101150">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6" name="Shape 466"/>
            <p:cNvSpPr/>
            <p:nvPr/>
          </p:nvSpPr>
          <p:spPr>
            <a:xfrm>
              <a:off x="1385300" y="704950"/>
              <a:ext cx="39750" cy="20900"/>
            </a:xfrm>
            <a:custGeom>
              <a:pathLst>
                <a:path extrusionOk="0" fill="none" h="836" w="1590">
                  <a:moveTo>
                    <a:pt x="0" y="0"/>
                  </a:moveTo>
                  <a:lnTo>
                    <a:pt x="1590" y="836"/>
                  </a:lnTo>
                </a:path>
              </a:pathLst>
            </a:custGeom>
            <a:noFill/>
            <a:ln cap="rnd" cmpd="sng" w="101150">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7" name="Shape 467"/>
            <p:cNvSpPr/>
            <p:nvPr/>
          </p:nvSpPr>
          <p:spPr>
            <a:xfrm>
              <a:off x="1425025" y="725825"/>
              <a:ext cx="39775" cy="26150"/>
            </a:xfrm>
            <a:custGeom>
              <a:pathLst>
                <a:path extrusionOk="0" fill="none" h="1046" w="1591">
                  <a:moveTo>
                    <a:pt x="1" y="1"/>
                  </a:moveTo>
                  <a:lnTo>
                    <a:pt x="1590" y="1045"/>
                  </a:lnTo>
                </a:path>
              </a:pathLst>
            </a:custGeom>
            <a:noFill/>
            <a:ln cap="rnd" cmpd="sng" w="104750">
              <a:solidFill>
                <a:srgbClr val="CB100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8" name="Shape 468"/>
            <p:cNvSpPr/>
            <p:nvPr/>
          </p:nvSpPr>
          <p:spPr>
            <a:xfrm>
              <a:off x="424425" y="1652725"/>
              <a:ext cx="25" cy="25"/>
            </a:xfrm>
            <a:custGeom>
              <a:pathLst>
                <a:path extrusionOk="0" fill="none" h="1" w="1">
                  <a:moveTo>
                    <a:pt x="1" y="1"/>
                  </a:moveTo>
                  <a:lnTo>
                    <a:pt x="1" y="1"/>
                  </a:lnTo>
                </a:path>
              </a:pathLst>
            </a:custGeom>
            <a:noFill/>
            <a:ln cap="rnd" cmpd="sng" w="794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69" name="Shape 469"/>
            <p:cNvSpPr/>
            <p:nvPr/>
          </p:nvSpPr>
          <p:spPr>
            <a:xfrm>
              <a:off x="424425" y="1582225"/>
              <a:ext cx="3650" cy="70525"/>
            </a:xfrm>
            <a:custGeom>
              <a:pathLst>
                <a:path extrusionOk="0" fill="none" h="2821" w="146">
                  <a:moveTo>
                    <a:pt x="1" y="2821"/>
                  </a:moveTo>
                  <a:lnTo>
                    <a:pt x="145" y="1"/>
                  </a:lnTo>
                </a:path>
              </a:pathLst>
            </a:custGeom>
            <a:noFill/>
            <a:ln cap="rnd" cmpd="sng" w="8490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70" name="Shape 470"/>
            <p:cNvSpPr/>
            <p:nvPr/>
          </p:nvSpPr>
          <p:spPr>
            <a:xfrm>
              <a:off x="428050" y="1511725"/>
              <a:ext cx="5425" cy="70525"/>
            </a:xfrm>
            <a:custGeom>
              <a:pathLst>
                <a:path extrusionOk="0" fill="none" h="2821" w="217">
                  <a:moveTo>
                    <a:pt x="0" y="2821"/>
                  </a:moveTo>
                  <a:lnTo>
                    <a:pt x="217" y="1"/>
                  </a:lnTo>
                </a:path>
              </a:pathLst>
            </a:custGeom>
            <a:noFill/>
            <a:ln cap="rnd" cmpd="sng" w="8670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71" name="Shape 471"/>
            <p:cNvSpPr/>
            <p:nvPr/>
          </p:nvSpPr>
          <p:spPr>
            <a:xfrm>
              <a:off x="433450" y="1441250"/>
              <a:ext cx="10875" cy="70500"/>
            </a:xfrm>
            <a:custGeom>
              <a:pathLst>
                <a:path extrusionOk="0" fill="none" h="2820" w="435">
                  <a:moveTo>
                    <a:pt x="1" y="2820"/>
                  </a:moveTo>
                  <a:lnTo>
                    <a:pt x="434" y="0"/>
                  </a:lnTo>
                </a:path>
              </a:pathLst>
            </a:custGeom>
            <a:noFill/>
            <a:ln cap="rnd" cmpd="sng" w="9392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72" name="Shape 472"/>
            <p:cNvSpPr/>
            <p:nvPr/>
          </p:nvSpPr>
          <p:spPr>
            <a:xfrm>
              <a:off x="444300" y="1373350"/>
              <a:ext cx="12675" cy="67925"/>
            </a:xfrm>
            <a:custGeom>
              <a:pathLst>
                <a:path extrusionOk="0" fill="none" h="2717" w="507">
                  <a:moveTo>
                    <a:pt x="0" y="2716"/>
                  </a:moveTo>
                  <a:lnTo>
                    <a:pt x="506" y="1"/>
                  </a:lnTo>
                </a:path>
              </a:pathLst>
            </a:custGeom>
            <a:noFill/>
            <a:ln cap="rnd" cmpd="sng" w="9572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73" name="Shape 473"/>
            <p:cNvSpPr/>
            <p:nvPr/>
          </p:nvSpPr>
          <p:spPr>
            <a:xfrm>
              <a:off x="456950" y="1308075"/>
              <a:ext cx="16275" cy="65300"/>
            </a:xfrm>
            <a:custGeom>
              <a:pathLst>
                <a:path extrusionOk="0" fill="none" h="2612" w="651">
                  <a:moveTo>
                    <a:pt x="0" y="2612"/>
                  </a:moveTo>
                  <a:lnTo>
                    <a:pt x="650" y="1"/>
                  </a:lnTo>
                </a:path>
              </a:pathLst>
            </a:custGeom>
            <a:noFill/>
            <a:ln cap="rnd" cmpd="sng" w="1011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74" name="Shape 474"/>
            <p:cNvSpPr/>
            <p:nvPr/>
          </p:nvSpPr>
          <p:spPr>
            <a:xfrm>
              <a:off x="473200" y="1242800"/>
              <a:ext cx="18075" cy="65300"/>
            </a:xfrm>
            <a:custGeom>
              <a:pathLst>
                <a:path extrusionOk="0" fill="none" h="2612" w="723">
                  <a:moveTo>
                    <a:pt x="0" y="2612"/>
                  </a:moveTo>
                  <a:lnTo>
                    <a:pt x="723" y="1"/>
                  </a:lnTo>
                </a:path>
              </a:pathLst>
            </a:custGeom>
            <a:noFill/>
            <a:ln cap="rnd" cmpd="sng" w="1029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75" name="Shape 475"/>
            <p:cNvSpPr/>
            <p:nvPr/>
          </p:nvSpPr>
          <p:spPr>
            <a:xfrm>
              <a:off x="491250" y="1177525"/>
              <a:ext cx="21700" cy="65300"/>
            </a:xfrm>
            <a:custGeom>
              <a:pathLst>
                <a:path extrusionOk="0" fill="none" h="2612" w="868">
                  <a:moveTo>
                    <a:pt x="1" y="2612"/>
                  </a:moveTo>
                  <a:lnTo>
                    <a:pt x="868" y="1"/>
                  </a:lnTo>
                </a:path>
              </a:pathLst>
            </a:custGeom>
            <a:noFill/>
            <a:ln cap="rnd" cmpd="sng" w="1047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76" name="Shape 476"/>
            <p:cNvSpPr/>
            <p:nvPr/>
          </p:nvSpPr>
          <p:spPr>
            <a:xfrm>
              <a:off x="512925" y="1117475"/>
              <a:ext cx="25325" cy="60075"/>
            </a:xfrm>
            <a:custGeom>
              <a:pathLst>
                <a:path extrusionOk="0" fill="none" h="2403" w="1013">
                  <a:moveTo>
                    <a:pt x="1" y="2403"/>
                  </a:moveTo>
                  <a:lnTo>
                    <a:pt x="1012" y="1"/>
                  </a:lnTo>
                </a:path>
              </a:pathLst>
            </a:custGeom>
            <a:noFill/>
            <a:ln cap="rnd" cmpd="sng" w="1083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77" name="Shape 477"/>
            <p:cNvSpPr/>
            <p:nvPr/>
          </p:nvSpPr>
          <p:spPr>
            <a:xfrm>
              <a:off x="538225" y="1060050"/>
              <a:ext cx="28925" cy="57450"/>
            </a:xfrm>
            <a:custGeom>
              <a:pathLst>
                <a:path extrusionOk="0" fill="none" h="2298" w="1157">
                  <a:moveTo>
                    <a:pt x="0" y="2298"/>
                  </a:moveTo>
                  <a:lnTo>
                    <a:pt x="1156" y="0"/>
                  </a:lnTo>
                </a:path>
              </a:pathLst>
            </a:custGeom>
            <a:noFill/>
            <a:ln cap="rnd" cmpd="sng" w="1101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78" name="Shape 478"/>
            <p:cNvSpPr/>
            <p:nvPr/>
          </p:nvSpPr>
          <p:spPr>
            <a:xfrm>
              <a:off x="567125" y="1002600"/>
              <a:ext cx="30725" cy="57475"/>
            </a:xfrm>
            <a:custGeom>
              <a:pathLst>
                <a:path extrusionOk="0" fill="none" h="2299" w="1229">
                  <a:moveTo>
                    <a:pt x="0" y="2298"/>
                  </a:moveTo>
                  <a:lnTo>
                    <a:pt x="1228" y="0"/>
                  </a:lnTo>
                </a:path>
              </a:pathLst>
            </a:custGeom>
            <a:noFill/>
            <a:ln cap="rnd" cmpd="sng" w="1101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79" name="Shape 479"/>
            <p:cNvSpPr/>
            <p:nvPr/>
          </p:nvSpPr>
          <p:spPr>
            <a:xfrm>
              <a:off x="597825" y="950375"/>
              <a:ext cx="32525" cy="52250"/>
            </a:xfrm>
            <a:custGeom>
              <a:pathLst>
                <a:path extrusionOk="0" fill="none" h="2090" w="1301">
                  <a:moveTo>
                    <a:pt x="0" y="2089"/>
                  </a:moveTo>
                  <a:lnTo>
                    <a:pt x="1301" y="1"/>
                  </a:lnTo>
                </a:path>
              </a:pathLst>
            </a:custGeom>
            <a:noFill/>
            <a:ln cap="rnd" cmpd="sng" w="1119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80" name="Shape 480"/>
            <p:cNvSpPr/>
            <p:nvPr/>
          </p:nvSpPr>
          <p:spPr>
            <a:xfrm>
              <a:off x="630325" y="900775"/>
              <a:ext cx="36150" cy="49625"/>
            </a:xfrm>
            <a:custGeom>
              <a:pathLst>
                <a:path extrusionOk="0" fill="none" h="1985" w="1446">
                  <a:moveTo>
                    <a:pt x="1" y="1985"/>
                  </a:moveTo>
                  <a:lnTo>
                    <a:pt x="1446" y="0"/>
                  </a:lnTo>
                </a:path>
              </a:pathLst>
            </a:custGeom>
            <a:noFill/>
            <a:ln cap="rnd" cmpd="sng" w="1119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81" name="Shape 481"/>
            <p:cNvSpPr/>
            <p:nvPr/>
          </p:nvSpPr>
          <p:spPr>
            <a:xfrm>
              <a:off x="666450" y="853775"/>
              <a:ext cx="39775" cy="47025"/>
            </a:xfrm>
            <a:custGeom>
              <a:pathLst>
                <a:path extrusionOk="0" fill="none" h="1881" w="1591">
                  <a:moveTo>
                    <a:pt x="1" y="1880"/>
                  </a:moveTo>
                  <a:lnTo>
                    <a:pt x="1590" y="0"/>
                  </a:lnTo>
                </a:path>
              </a:pathLst>
            </a:custGeom>
            <a:noFill/>
            <a:ln cap="rnd" cmpd="sng" w="1101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82" name="Shape 482"/>
            <p:cNvSpPr/>
            <p:nvPr/>
          </p:nvSpPr>
          <p:spPr>
            <a:xfrm>
              <a:off x="706200" y="809375"/>
              <a:ext cx="39750" cy="44425"/>
            </a:xfrm>
            <a:custGeom>
              <a:pathLst>
                <a:path extrusionOk="0" fill="none" h="1777" w="1590">
                  <a:moveTo>
                    <a:pt x="0" y="1776"/>
                  </a:moveTo>
                  <a:lnTo>
                    <a:pt x="1589" y="1"/>
                  </a:lnTo>
                </a:path>
              </a:pathLst>
            </a:custGeom>
            <a:noFill/>
            <a:ln cap="rnd" cmpd="sng" w="1101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83" name="Shape 483"/>
            <p:cNvSpPr/>
            <p:nvPr/>
          </p:nvSpPr>
          <p:spPr>
            <a:xfrm>
              <a:off x="745925" y="770225"/>
              <a:ext cx="45175" cy="39175"/>
            </a:xfrm>
            <a:custGeom>
              <a:pathLst>
                <a:path extrusionOk="0" fill="none" h="1567" w="1807">
                  <a:moveTo>
                    <a:pt x="0" y="1567"/>
                  </a:moveTo>
                  <a:lnTo>
                    <a:pt x="1807" y="0"/>
                  </a:lnTo>
                </a:path>
              </a:pathLst>
            </a:custGeom>
            <a:noFill/>
            <a:ln cap="rnd" cmpd="sng" w="108375">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84" name="Shape 484"/>
            <p:cNvSpPr/>
            <p:nvPr/>
          </p:nvSpPr>
          <p:spPr>
            <a:xfrm>
              <a:off x="791075" y="736275"/>
              <a:ext cx="45175" cy="33975"/>
            </a:xfrm>
            <a:custGeom>
              <a:pathLst>
                <a:path extrusionOk="0" fill="none" h="1359" w="1807">
                  <a:moveTo>
                    <a:pt x="1" y="1358"/>
                  </a:moveTo>
                  <a:lnTo>
                    <a:pt x="1807" y="1"/>
                  </a:lnTo>
                </a:path>
              </a:pathLst>
            </a:custGeom>
            <a:noFill/>
            <a:ln cap="rnd" cmpd="sng" w="106550">
              <a:solidFill>
                <a:srgbClr val="F7F61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85" name="Shape 485"/>
            <p:cNvSpPr/>
            <p:nvPr/>
          </p:nvSpPr>
          <p:spPr>
            <a:xfrm>
              <a:off x="1130625" y="2731050"/>
              <a:ext cx="25" cy="25"/>
            </a:xfrm>
            <a:custGeom>
              <a:pathLst>
                <a:path extrusionOk="0" fill="none" h="1" w="1">
                  <a:moveTo>
                    <a:pt x="1" y="1"/>
                  </a:moveTo>
                  <a:lnTo>
                    <a:pt x="1" y="1"/>
                  </a:lnTo>
                </a:path>
              </a:pathLst>
            </a:custGeom>
            <a:noFill/>
            <a:ln cap="rnd" cmpd="sng" w="794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86" name="Shape 486"/>
            <p:cNvSpPr/>
            <p:nvPr/>
          </p:nvSpPr>
          <p:spPr>
            <a:xfrm>
              <a:off x="1092700" y="2728450"/>
              <a:ext cx="37950" cy="2625"/>
            </a:xfrm>
            <a:custGeom>
              <a:pathLst>
                <a:path extrusionOk="0" fill="none" h="105" w="1518">
                  <a:moveTo>
                    <a:pt x="1518" y="105"/>
                  </a:moveTo>
                  <a:lnTo>
                    <a:pt x="1" y="0"/>
                  </a:lnTo>
                </a:path>
              </a:pathLst>
            </a:custGeom>
            <a:noFill/>
            <a:ln cap="rnd" cmpd="sng" w="830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87" name="Shape 487"/>
            <p:cNvSpPr/>
            <p:nvPr/>
          </p:nvSpPr>
          <p:spPr>
            <a:xfrm>
              <a:off x="1056575" y="2725825"/>
              <a:ext cx="36150" cy="2650"/>
            </a:xfrm>
            <a:custGeom>
              <a:pathLst>
                <a:path extrusionOk="0" fill="none" h="106" w="1446">
                  <a:moveTo>
                    <a:pt x="1446" y="105"/>
                  </a:moveTo>
                  <a:lnTo>
                    <a:pt x="1" y="1"/>
                  </a:lnTo>
                </a:path>
              </a:pathLst>
            </a:custGeom>
            <a:noFill/>
            <a:ln cap="rnd" cmpd="sng" w="830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88" name="Shape 488"/>
            <p:cNvSpPr/>
            <p:nvPr/>
          </p:nvSpPr>
          <p:spPr>
            <a:xfrm>
              <a:off x="1020450" y="2718000"/>
              <a:ext cx="36150" cy="7850"/>
            </a:xfrm>
            <a:custGeom>
              <a:pathLst>
                <a:path extrusionOk="0" fill="none" h="314" w="1446">
                  <a:moveTo>
                    <a:pt x="1446" y="314"/>
                  </a:moveTo>
                  <a:lnTo>
                    <a:pt x="1" y="1"/>
                  </a:lnTo>
                </a:path>
              </a:pathLst>
            </a:custGeom>
            <a:noFill/>
            <a:ln cap="rnd" cmpd="sng" w="9030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89" name="Shape 489"/>
            <p:cNvSpPr/>
            <p:nvPr/>
          </p:nvSpPr>
          <p:spPr>
            <a:xfrm>
              <a:off x="984325" y="2710175"/>
              <a:ext cx="36150" cy="7850"/>
            </a:xfrm>
            <a:custGeom>
              <a:pathLst>
                <a:path extrusionOk="0" fill="none" h="314" w="1446">
                  <a:moveTo>
                    <a:pt x="1446" y="314"/>
                  </a:moveTo>
                  <a:lnTo>
                    <a:pt x="1" y="0"/>
                  </a:lnTo>
                </a:path>
              </a:pathLst>
            </a:custGeom>
            <a:noFill/>
            <a:ln cap="rnd" cmpd="sng" w="9030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0" name="Shape 490"/>
            <p:cNvSpPr/>
            <p:nvPr/>
          </p:nvSpPr>
          <p:spPr>
            <a:xfrm>
              <a:off x="950025" y="2697125"/>
              <a:ext cx="34325" cy="13075"/>
            </a:xfrm>
            <a:custGeom>
              <a:pathLst>
                <a:path extrusionOk="0" fill="none" h="523" w="1373">
                  <a:moveTo>
                    <a:pt x="1373" y="522"/>
                  </a:moveTo>
                  <a:lnTo>
                    <a:pt x="0" y="0"/>
                  </a:lnTo>
                </a:path>
              </a:pathLst>
            </a:custGeom>
            <a:noFill/>
            <a:ln cap="rnd" cmpd="sng" w="9572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1" name="Shape 491"/>
            <p:cNvSpPr/>
            <p:nvPr/>
          </p:nvSpPr>
          <p:spPr>
            <a:xfrm>
              <a:off x="913900" y="2684050"/>
              <a:ext cx="36150" cy="13100"/>
            </a:xfrm>
            <a:custGeom>
              <a:pathLst>
                <a:path extrusionOk="0" fill="none" h="524" w="1446">
                  <a:moveTo>
                    <a:pt x="1445" y="523"/>
                  </a:moveTo>
                  <a:lnTo>
                    <a:pt x="0" y="1"/>
                  </a:lnTo>
                </a:path>
              </a:pathLst>
            </a:custGeom>
            <a:noFill/>
            <a:ln cap="rnd" cmpd="sng" w="9572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2" name="Shape 492"/>
            <p:cNvSpPr/>
            <p:nvPr/>
          </p:nvSpPr>
          <p:spPr>
            <a:xfrm>
              <a:off x="881375" y="2665775"/>
              <a:ext cx="32550" cy="18300"/>
            </a:xfrm>
            <a:custGeom>
              <a:pathLst>
                <a:path extrusionOk="0" fill="none" h="732" w="1302">
                  <a:moveTo>
                    <a:pt x="1301" y="732"/>
                  </a:moveTo>
                  <a:lnTo>
                    <a:pt x="1" y="1"/>
                  </a:lnTo>
                </a:path>
              </a:pathLst>
            </a:custGeom>
            <a:noFill/>
            <a:ln cap="rnd" cmpd="sng" w="1011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3" name="Shape 493"/>
            <p:cNvSpPr/>
            <p:nvPr/>
          </p:nvSpPr>
          <p:spPr>
            <a:xfrm>
              <a:off x="847075" y="2647500"/>
              <a:ext cx="34325" cy="18300"/>
            </a:xfrm>
            <a:custGeom>
              <a:pathLst>
                <a:path extrusionOk="0" fill="none" h="732" w="1373">
                  <a:moveTo>
                    <a:pt x="1373" y="732"/>
                  </a:moveTo>
                  <a:lnTo>
                    <a:pt x="0" y="1"/>
                  </a:lnTo>
                </a:path>
              </a:pathLst>
            </a:custGeom>
            <a:noFill/>
            <a:ln cap="rnd" cmpd="sng" w="1011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4" name="Shape 494"/>
            <p:cNvSpPr/>
            <p:nvPr/>
          </p:nvSpPr>
          <p:spPr>
            <a:xfrm>
              <a:off x="816375" y="2626625"/>
              <a:ext cx="30725" cy="20900"/>
            </a:xfrm>
            <a:custGeom>
              <a:pathLst>
                <a:path extrusionOk="0" fill="none" h="836" w="1229">
                  <a:moveTo>
                    <a:pt x="1228" y="836"/>
                  </a:moveTo>
                  <a:lnTo>
                    <a:pt x="0" y="0"/>
                  </a:lnTo>
                </a:path>
              </a:pathLst>
            </a:custGeom>
            <a:noFill/>
            <a:ln cap="rnd" cmpd="sng" w="1047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5" name="Shape 495"/>
            <p:cNvSpPr/>
            <p:nvPr/>
          </p:nvSpPr>
          <p:spPr>
            <a:xfrm>
              <a:off x="783850" y="2603125"/>
              <a:ext cx="32550" cy="23525"/>
            </a:xfrm>
            <a:custGeom>
              <a:pathLst>
                <a:path extrusionOk="0" fill="none" h="941" w="1302">
                  <a:moveTo>
                    <a:pt x="1301" y="940"/>
                  </a:moveTo>
                  <a:lnTo>
                    <a:pt x="1" y="0"/>
                  </a:lnTo>
                </a:path>
              </a:pathLst>
            </a:custGeom>
            <a:noFill/>
            <a:ln cap="rnd" cmpd="sng" w="1065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6" name="Shape 496"/>
            <p:cNvSpPr/>
            <p:nvPr/>
          </p:nvSpPr>
          <p:spPr>
            <a:xfrm>
              <a:off x="753150" y="2579625"/>
              <a:ext cx="30725" cy="23525"/>
            </a:xfrm>
            <a:custGeom>
              <a:pathLst>
                <a:path extrusionOk="0" fill="none" h="941" w="1229">
                  <a:moveTo>
                    <a:pt x="1229" y="940"/>
                  </a:moveTo>
                  <a:lnTo>
                    <a:pt x="0" y="0"/>
                  </a:lnTo>
                </a:path>
              </a:pathLst>
            </a:custGeom>
            <a:noFill/>
            <a:ln cap="rnd" cmpd="sng" w="1065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7" name="Shape 497"/>
            <p:cNvSpPr/>
            <p:nvPr/>
          </p:nvSpPr>
          <p:spPr>
            <a:xfrm>
              <a:off x="724250" y="2550900"/>
              <a:ext cx="28925" cy="28750"/>
            </a:xfrm>
            <a:custGeom>
              <a:pathLst>
                <a:path extrusionOk="0" fill="none" h="1150" w="1157">
                  <a:moveTo>
                    <a:pt x="1156" y="1149"/>
                  </a:moveTo>
                  <a:lnTo>
                    <a:pt x="1" y="1"/>
                  </a:lnTo>
                </a:path>
              </a:pathLst>
            </a:custGeom>
            <a:noFill/>
            <a:ln cap="rnd" cmpd="sng" w="1101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8" name="Shape 498"/>
            <p:cNvSpPr/>
            <p:nvPr/>
          </p:nvSpPr>
          <p:spPr>
            <a:xfrm>
              <a:off x="695350" y="2522175"/>
              <a:ext cx="28925" cy="28750"/>
            </a:xfrm>
            <a:custGeom>
              <a:pathLst>
                <a:path extrusionOk="0" fill="none" h="1150" w="1157">
                  <a:moveTo>
                    <a:pt x="1157" y="1150"/>
                  </a:moveTo>
                  <a:lnTo>
                    <a:pt x="1" y="1"/>
                  </a:lnTo>
                </a:path>
              </a:pathLst>
            </a:custGeom>
            <a:noFill/>
            <a:ln cap="rnd" cmpd="sng" w="1101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99" name="Shape 499"/>
            <p:cNvSpPr/>
            <p:nvPr/>
          </p:nvSpPr>
          <p:spPr>
            <a:xfrm>
              <a:off x="668250" y="2490850"/>
              <a:ext cx="27125" cy="31350"/>
            </a:xfrm>
            <a:custGeom>
              <a:pathLst>
                <a:path extrusionOk="0" fill="none" h="1254" w="1085">
                  <a:moveTo>
                    <a:pt x="1085" y="1254"/>
                  </a:moveTo>
                  <a:lnTo>
                    <a:pt x="1" y="0"/>
                  </a:lnTo>
                </a:path>
              </a:pathLst>
            </a:custGeom>
            <a:noFill/>
            <a:ln cap="rnd" cmpd="sng" w="1101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00" name="Shape 500"/>
            <p:cNvSpPr/>
            <p:nvPr/>
          </p:nvSpPr>
          <p:spPr>
            <a:xfrm>
              <a:off x="642975" y="2456900"/>
              <a:ext cx="25300" cy="33975"/>
            </a:xfrm>
            <a:custGeom>
              <a:pathLst>
                <a:path extrusionOk="0" fill="none" h="1359" w="1012">
                  <a:moveTo>
                    <a:pt x="1012" y="1358"/>
                  </a:moveTo>
                  <a:lnTo>
                    <a:pt x="0" y="1"/>
                  </a:lnTo>
                </a:path>
              </a:pathLst>
            </a:custGeom>
            <a:noFill/>
            <a:ln cap="rnd" cmpd="sng" w="1119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01" name="Shape 501"/>
            <p:cNvSpPr/>
            <p:nvPr/>
          </p:nvSpPr>
          <p:spPr>
            <a:xfrm>
              <a:off x="617700" y="2422975"/>
              <a:ext cx="25300" cy="33950"/>
            </a:xfrm>
            <a:custGeom>
              <a:pathLst>
                <a:path extrusionOk="0" fill="none" h="1358" w="1012">
                  <a:moveTo>
                    <a:pt x="1011" y="1358"/>
                  </a:moveTo>
                  <a:lnTo>
                    <a:pt x="0" y="0"/>
                  </a:lnTo>
                </a:path>
              </a:pathLst>
            </a:custGeom>
            <a:noFill/>
            <a:ln cap="rnd" cmpd="sng" w="1119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02" name="Shape 502"/>
            <p:cNvSpPr/>
            <p:nvPr/>
          </p:nvSpPr>
          <p:spPr>
            <a:xfrm>
              <a:off x="592400" y="2386400"/>
              <a:ext cx="25325" cy="36600"/>
            </a:xfrm>
            <a:custGeom>
              <a:pathLst>
                <a:path extrusionOk="0" fill="none" h="1464" w="1013">
                  <a:moveTo>
                    <a:pt x="1012" y="1463"/>
                  </a:moveTo>
                  <a:lnTo>
                    <a:pt x="1" y="1"/>
                  </a:lnTo>
                </a:path>
              </a:pathLst>
            </a:custGeom>
            <a:noFill/>
            <a:ln cap="rnd" cmpd="sng" w="1119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03" name="Shape 503"/>
            <p:cNvSpPr/>
            <p:nvPr/>
          </p:nvSpPr>
          <p:spPr>
            <a:xfrm>
              <a:off x="570725" y="2347250"/>
              <a:ext cx="21700" cy="39175"/>
            </a:xfrm>
            <a:custGeom>
              <a:pathLst>
                <a:path extrusionOk="0" fill="none" h="1567" w="868">
                  <a:moveTo>
                    <a:pt x="868" y="1567"/>
                  </a:moveTo>
                  <a:lnTo>
                    <a:pt x="1" y="0"/>
                  </a:lnTo>
                </a:path>
              </a:pathLst>
            </a:custGeom>
            <a:noFill/>
            <a:ln cap="rnd" cmpd="sng" w="1101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04" name="Shape 504"/>
            <p:cNvSpPr/>
            <p:nvPr/>
          </p:nvSpPr>
          <p:spPr>
            <a:xfrm>
              <a:off x="549050" y="2308075"/>
              <a:ext cx="21700" cy="39200"/>
            </a:xfrm>
            <a:custGeom>
              <a:pathLst>
                <a:path extrusionOk="0" fill="none" h="1568" w="868">
                  <a:moveTo>
                    <a:pt x="868" y="1567"/>
                  </a:moveTo>
                  <a:lnTo>
                    <a:pt x="1" y="1"/>
                  </a:lnTo>
                </a:path>
              </a:pathLst>
            </a:custGeom>
            <a:noFill/>
            <a:ln cap="rnd" cmpd="sng" w="1101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05" name="Shape 505"/>
            <p:cNvSpPr/>
            <p:nvPr/>
          </p:nvSpPr>
          <p:spPr>
            <a:xfrm>
              <a:off x="527375" y="2266300"/>
              <a:ext cx="21700" cy="41800"/>
            </a:xfrm>
            <a:custGeom>
              <a:pathLst>
                <a:path extrusionOk="0" fill="none" h="1672" w="868">
                  <a:moveTo>
                    <a:pt x="868" y="1672"/>
                  </a:moveTo>
                  <a:lnTo>
                    <a:pt x="1" y="1"/>
                  </a:lnTo>
                </a:path>
              </a:pathLst>
            </a:custGeom>
            <a:noFill/>
            <a:ln cap="rnd" cmpd="sng" w="1101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06" name="Shape 506"/>
            <p:cNvSpPr/>
            <p:nvPr/>
          </p:nvSpPr>
          <p:spPr>
            <a:xfrm>
              <a:off x="509325" y="2224525"/>
              <a:ext cx="18075" cy="41800"/>
            </a:xfrm>
            <a:custGeom>
              <a:pathLst>
                <a:path extrusionOk="0" fill="none" h="1672" w="723">
                  <a:moveTo>
                    <a:pt x="723" y="1672"/>
                  </a:moveTo>
                  <a:lnTo>
                    <a:pt x="0" y="1"/>
                  </a:lnTo>
                </a:path>
              </a:pathLst>
            </a:custGeom>
            <a:noFill/>
            <a:ln cap="rnd" cmpd="sng" w="1083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07" name="Shape 507"/>
            <p:cNvSpPr/>
            <p:nvPr/>
          </p:nvSpPr>
          <p:spPr>
            <a:xfrm>
              <a:off x="491250" y="2180150"/>
              <a:ext cx="18100" cy="44400"/>
            </a:xfrm>
            <a:custGeom>
              <a:pathLst>
                <a:path extrusionOk="0" fill="none" h="1776" w="724">
                  <a:moveTo>
                    <a:pt x="723" y="1776"/>
                  </a:moveTo>
                  <a:lnTo>
                    <a:pt x="1" y="0"/>
                  </a:lnTo>
                </a:path>
              </a:pathLst>
            </a:custGeom>
            <a:noFill/>
            <a:ln cap="rnd" cmpd="sng" w="1083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08" name="Shape 508"/>
            <p:cNvSpPr/>
            <p:nvPr/>
          </p:nvSpPr>
          <p:spPr>
            <a:xfrm>
              <a:off x="475000" y="2135750"/>
              <a:ext cx="16275" cy="44425"/>
            </a:xfrm>
            <a:custGeom>
              <a:pathLst>
                <a:path extrusionOk="0" fill="none" h="1777" w="651">
                  <a:moveTo>
                    <a:pt x="651" y="1776"/>
                  </a:moveTo>
                  <a:lnTo>
                    <a:pt x="1" y="1"/>
                  </a:lnTo>
                </a:path>
              </a:pathLst>
            </a:custGeom>
            <a:noFill/>
            <a:ln cap="rnd" cmpd="sng" w="1065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09" name="Shape 509"/>
            <p:cNvSpPr/>
            <p:nvPr/>
          </p:nvSpPr>
          <p:spPr>
            <a:xfrm>
              <a:off x="460550" y="2088750"/>
              <a:ext cx="14475" cy="47025"/>
            </a:xfrm>
            <a:custGeom>
              <a:pathLst>
                <a:path extrusionOk="0" fill="none" h="1881" w="579">
                  <a:moveTo>
                    <a:pt x="579" y="1881"/>
                  </a:moveTo>
                  <a:lnTo>
                    <a:pt x="1" y="1"/>
                  </a:lnTo>
                </a:path>
              </a:pathLst>
            </a:custGeom>
            <a:noFill/>
            <a:ln cap="rnd" cmpd="sng" w="1047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10" name="Shape 510"/>
            <p:cNvSpPr/>
            <p:nvPr/>
          </p:nvSpPr>
          <p:spPr>
            <a:xfrm>
              <a:off x="447900" y="2041775"/>
              <a:ext cx="12675" cy="47000"/>
            </a:xfrm>
            <a:custGeom>
              <a:pathLst>
                <a:path extrusionOk="0" fill="none" h="1880" w="507">
                  <a:moveTo>
                    <a:pt x="507" y="1880"/>
                  </a:moveTo>
                  <a:lnTo>
                    <a:pt x="1" y="0"/>
                  </a:lnTo>
                </a:path>
              </a:pathLst>
            </a:custGeom>
            <a:noFill/>
            <a:ln cap="rnd" cmpd="sng" w="1011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11" name="Shape 511"/>
            <p:cNvSpPr/>
            <p:nvPr/>
          </p:nvSpPr>
          <p:spPr>
            <a:xfrm>
              <a:off x="437075" y="1992150"/>
              <a:ext cx="10850" cy="49650"/>
            </a:xfrm>
            <a:custGeom>
              <a:pathLst>
                <a:path extrusionOk="0" fill="none" h="1986" w="434">
                  <a:moveTo>
                    <a:pt x="434" y="1985"/>
                  </a:moveTo>
                  <a:lnTo>
                    <a:pt x="0" y="1"/>
                  </a:lnTo>
                </a:path>
              </a:pathLst>
            </a:custGeom>
            <a:noFill/>
            <a:ln cap="rnd" cmpd="sng" w="993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12" name="Shape 512"/>
            <p:cNvSpPr/>
            <p:nvPr/>
          </p:nvSpPr>
          <p:spPr>
            <a:xfrm>
              <a:off x="426225" y="1942550"/>
              <a:ext cx="10875" cy="49625"/>
            </a:xfrm>
            <a:custGeom>
              <a:pathLst>
                <a:path extrusionOk="0" fill="none" h="1985" w="435">
                  <a:moveTo>
                    <a:pt x="434" y="1985"/>
                  </a:moveTo>
                  <a:lnTo>
                    <a:pt x="1" y="0"/>
                  </a:lnTo>
                </a:path>
              </a:pathLst>
            </a:custGeom>
            <a:noFill/>
            <a:ln cap="rnd" cmpd="sng" w="9935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13" name="Shape 513"/>
            <p:cNvSpPr/>
            <p:nvPr/>
          </p:nvSpPr>
          <p:spPr>
            <a:xfrm>
              <a:off x="419000" y="1890325"/>
              <a:ext cx="7250" cy="52250"/>
            </a:xfrm>
            <a:custGeom>
              <a:pathLst>
                <a:path extrusionOk="0" fill="none" h="2090" w="290">
                  <a:moveTo>
                    <a:pt x="290" y="2089"/>
                  </a:moveTo>
                  <a:lnTo>
                    <a:pt x="1" y="1"/>
                  </a:lnTo>
                </a:path>
              </a:pathLst>
            </a:custGeom>
            <a:noFill/>
            <a:ln cap="rnd" cmpd="sng" w="9212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14" name="Shape 514"/>
            <p:cNvSpPr/>
            <p:nvPr/>
          </p:nvSpPr>
          <p:spPr>
            <a:xfrm>
              <a:off x="411800" y="1840725"/>
              <a:ext cx="7225" cy="49625"/>
            </a:xfrm>
            <a:custGeom>
              <a:pathLst>
                <a:path extrusionOk="0" fill="none" h="1985" w="289">
                  <a:moveTo>
                    <a:pt x="289" y="1985"/>
                  </a:moveTo>
                  <a:lnTo>
                    <a:pt x="0" y="0"/>
                  </a:lnTo>
                </a:path>
              </a:pathLst>
            </a:custGeom>
            <a:noFill/>
            <a:ln cap="rnd" cmpd="sng" w="9392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15" name="Shape 515"/>
            <p:cNvSpPr/>
            <p:nvPr/>
          </p:nvSpPr>
          <p:spPr>
            <a:xfrm>
              <a:off x="408175" y="1788500"/>
              <a:ext cx="3650" cy="52250"/>
            </a:xfrm>
            <a:custGeom>
              <a:pathLst>
                <a:path extrusionOk="0" fill="none" h="2090" w="146">
                  <a:moveTo>
                    <a:pt x="145" y="2089"/>
                  </a:moveTo>
                  <a:lnTo>
                    <a:pt x="1" y="0"/>
                  </a:lnTo>
                </a:path>
              </a:pathLst>
            </a:custGeom>
            <a:noFill/>
            <a:ln cap="rnd" cmpd="sng" w="8670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16" name="Shape 516"/>
            <p:cNvSpPr/>
            <p:nvPr/>
          </p:nvSpPr>
          <p:spPr>
            <a:xfrm>
              <a:off x="404575" y="1733675"/>
              <a:ext cx="3625" cy="54850"/>
            </a:xfrm>
            <a:custGeom>
              <a:pathLst>
                <a:path extrusionOk="0" fill="none" h="2194" w="145">
                  <a:moveTo>
                    <a:pt x="145" y="2193"/>
                  </a:moveTo>
                  <a:lnTo>
                    <a:pt x="0" y="0"/>
                  </a:lnTo>
                </a:path>
              </a:pathLst>
            </a:custGeom>
            <a:noFill/>
            <a:ln cap="rnd" cmpd="sng" w="84900">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17" name="Shape 517"/>
            <p:cNvSpPr/>
            <p:nvPr/>
          </p:nvSpPr>
          <p:spPr>
            <a:xfrm>
              <a:off x="404575" y="1678850"/>
              <a:ext cx="25" cy="54850"/>
            </a:xfrm>
            <a:custGeom>
              <a:pathLst>
                <a:path extrusionOk="0" fill="none" h="2194" w="1">
                  <a:moveTo>
                    <a:pt x="0" y="2193"/>
                  </a:moveTo>
                  <a:lnTo>
                    <a:pt x="0" y="0"/>
                  </a:lnTo>
                </a:path>
              </a:pathLst>
            </a:custGeom>
            <a:noFill/>
            <a:ln cap="rnd" cmpd="sng" w="79475">
              <a:solidFill>
                <a:srgbClr val="13692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18" name="Shape 518"/>
            <p:cNvSpPr/>
            <p:nvPr/>
          </p:nvSpPr>
          <p:spPr>
            <a:xfrm>
              <a:off x="935575" y="2563950"/>
              <a:ext cx="316100" cy="373400"/>
            </a:xfrm>
            <a:custGeom>
              <a:pathLst>
                <a:path extrusionOk="0" h="14936" w="12644">
                  <a:moveTo>
                    <a:pt x="0" y="7416"/>
                  </a:moveTo>
                  <a:lnTo>
                    <a:pt x="12643" y="1"/>
                  </a:lnTo>
                  <a:lnTo>
                    <a:pt x="9609" y="7416"/>
                  </a:lnTo>
                  <a:lnTo>
                    <a:pt x="12643" y="14935"/>
                  </a:lnTo>
                  <a:close/>
                </a:path>
              </a:pathLst>
            </a:custGeom>
            <a:solidFill>
              <a:srgbClr val="1B0C80"/>
            </a:solidFill>
            <a:ln>
              <a:noFill/>
            </a:ln>
          </p:spPr>
          <p:txBody>
            <a:bodyPr anchorCtr="0" anchor="ctr" bIns="91425" lIns="91425" rIns="91425" wrap="square" tIns="91425">
              <a:noAutofit/>
            </a:bodyPr>
            <a:lstStyle/>
            <a:p>
              <a:pPr lvl="0">
                <a:spcBef>
                  <a:spcPts val="0"/>
                </a:spcBef>
                <a:buNone/>
              </a:pPr>
              <a:r>
                <a:t/>
              </a:r>
              <a:endParaRPr/>
            </a:p>
          </p:txBody>
        </p:sp>
        <p:sp>
          <p:nvSpPr>
            <p:cNvPr id="519" name="Shape 519"/>
            <p:cNvSpPr/>
            <p:nvPr/>
          </p:nvSpPr>
          <p:spPr>
            <a:xfrm>
              <a:off x="276325" y="1383800"/>
              <a:ext cx="258300" cy="456950"/>
            </a:xfrm>
            <a:custGeom>
              <a:pathLst>
                <a:path extrusionOk="0" h="18278" w="10332">
                  <a:moveTo>
                    <a:pt x="5130" y="0"/>
                  </a:moveTo>
                  <a:lnTo>
                    <a:pt x="10332" y="18277"/>
                  </a:lnTo>
                  <a:lnTo>
                    <a:pt x="5130" y="13995"/>
                  </a:lnTo>
                  <a:lnTo>
                    <a:pt x="1" y="18277"/>
                  </a:lnTo>
                  <a:close/>
                </a:path>
              </a:pathLst>
            </a:custGeom>
            <a:solidFill>
              <a:srgbClr val="136926"/>
            </a:solidFill>
            <a:ln>
              <a:noFill/>
            </a:ln>
          </p:spPr>
          <p:txBody>
            <a:bodyPr anchorCtr="0" anchor="ctr" bIns="91425" lIns="91425" rIns="91425" wrap="square" tIns="91425">
              <a:noAutofit/>
            </a:bodyPr>
            <a:lstStyle/>
            <a:p>
              <a:pPr lvl="0">
                <a:spcBef>
                  <a:spcPts val="0"/>
                </a:spcBef>
                <a:buNone/>
              </a:pPr>
              <a:r>
                <a:t/>
              </a:r>
              <a:endParaRPr/>
            </a:p>
          </p:txBody>
        </p:sp>
        <p:sp>
          <p:nvSpPr>
            <p:cNvPr id="520" name="Shape 520"/>
            <p:cNvSpPr/>
            <p:nvPr/>
          </p:nvSpPr>
          <p:spPr>
            <a:xfrm>
              <a:off x="1242600" y="477800"/>
              <a:ext cx="341400" cy="355100"/>
            </a:xfrm>
            <a:custGeom>
              <a:pathLst>
                <a:path extrusionOk="0" h="14204" w="13656">
                  <a:moveTo>
                    <a:pt x="13655" y="12846"/>
                  </a:moveTo>
                  <a:lnTo>
                    <a:pt x="1" y="14204"/>
                  </a:lnTo>
                  <a:lnTo>
                    <a:pt x="4480" y="8460"/>
                  </a:lnTo>
                  <a:lnTo>
                    <a:pt x="3252" y="0"/>
                  </a:lnTo>
                  <a:close/>
                </a:path>
              </a:pathLst>
            </a:custGeom>
            <a:solidFill>
              <a:srgbClr val="CB1009"/>
            </a:solidFill>
            <a:ln>
              <a:noFill/>
            </a:ln>
          </p:spPr>
          <p:txBody>
            <a:bodyPr anchorCtr="0" anchor="ctr" bIns="91425" lIns="91425" rIns="91425" wrap="square" tIns="91425">
              <a:noAutofit/>
            </a:bodyPr>
            <a:lstStyle/>
            <a:p>
              <a:pPr lvl="0">
                <a:spcBef>
                  <a:spcPts val="0"/>
                </a:spcBef>
                <a:buNone/>
              </a:pPr>
              <a:r>
                <a:t/>
              </a:r>
              <a:endParaRPr/>
            </a:p>
          </p:txBody>
        </p:sp>
        <p:sp>
          <p:nvSpPr>
            <p:cNvPr id="521" name="Shape 521"/>
            <p:cNvSpPr/>
            <p:nvPr/>
          </p:nvSpPr>
          <p:spPr>
            <a:xfrm>
              <a:off x="693550" y="610950"/>
              <a:ext cx="339575" cy="365575"/>
            </a:xfrm>
            <a:custGeom>
              <a:pathLst>
                <a:path extrusionOk="0" h="14623" w="13583">
                  <a:moveTo>
                    <a:pt x="13583" y="1"/>
                  </a:moveTo>
                  <a:lnTo>
                    <a:pt x="4480" y="14622"/>
                  </a:lnTo>
                  <a:lnTo>
                    <a:pt x="4913" y="6058"/>
                  </a:lnTo>
                  <a:lnTo>
                    <a:pt x="0" y="1149"/>
                  </a:lnTo>
                  <a:close/>
                </a:path>
              </a:pathLst>
            </a:custGeom>
            <a:solidFill>
              <a:srgbClr val="F7F619"/>
            </a:solidFill>
            <a:ln>
              <a:noFill/>
            </a:ln>
          </p:spPr>
          <p:txBody>
            <a:bodyPr anchorCtr="0" anchor="ctr" bIns="91425" lIns="91425" rIns="91425" wrap="square" tIns="91425">
              <a:noAutofit/>
            </a:bodyPr>
            <a:lstStyle/>
            <a:p>
              <a:pPr lvl="0">
                <a:spcBef>
                  <a:spcPts val="0"/>
                </a:spcBef>
                <a:buNone/>
              </a:pPr>
              <a:r>
                <a:t/>
              </a:r>
              <a:endParaRPr/>
            </a:p>
          </p:txBody>
        </p:sp>
        <p:sp>
          <p:nvSpPr>
            <p:cNvPr id="522" name="Shape 522"/>
            <p:cNvSpPr/>
            <p:nvPr/>
          </p:nvSpPr>
          <p:spPr>
            <a:xfrm>
              <a:off x="1175075" y="66600"/>
              <a:ext cx="105500" cy="137075"/>
            </a:xfrm>
            <a:custGeom>
              <a:pathLst>
                <a:path extrusionOk="0" h="5483" w="4220">
                  <a:moveTo>
                    <a:pt x="1" y="0"/>
                  </a:moveTo>
                  <a:lnTo>
                    <a:pt x="1" y="5482"/>
                  </a:lnTo>
                  <a:lnTo>
                    <a:pt x="928" y="5482"/>
                  </a:lnTo>
                  <a:lnTo>
                    <a:pt x="928" y="1473"/>
                  </a:lnTo>
                  <a:lnTo>
                    <a:pt x="1802" y="4428"/>
                  </a:lnTo>
                  <a:lnTo>
                    <a:pt x="2421" y="4428"/>
                  </a:lnTo>
                  <a:lnTo>
                    <a:pt x="3295" y="1473"/>
                  </a:lnTo>
                  <a:lnTo>
                    <a:pt x="3295" y="5482"/>
                  </a:lnTo>
                  <a:lnTo>
                    <a:pt x="4220" y="5482"/>
                  </a:lnTo>
                  <a:lnTo>
                    <a:pt x="4220" y="0"/>
                  </a:lnTo>
                  <a:lnTo>
                    <a:pt x="2978" y="0"/>
                  </a:lnTo>
                  <a:lnTo>
                    <a:pt x="2109" y="2934"/>
                  </a:lnTo>
                  <a:lnTo>
                    <a:pt x="1245" y="0"/>
                  </a:lnTo>
                  <a:close/>
                </a:path>
              </a:pathLst>
            </a:cu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523" name="Shape 523"/>
            <p:cNvSpPr/>
            <p:nvPr/>
          </p:nvSpPr>
          <p:spPr>
            <a:xfrm>
              <a:off x="1005300" y="285350"/>
              <a:ext cx="506800" cy="145525"/>
            </a:xfrm>
            <a:custGeom>
              <a:pathLst>
                <a:path extrusionOk="0" h="5821" w="20272">
                  <a:moveTo>
                    <a:pt x="5136" y="1"/>
                  </a:moveTo>
                  <a:lnTo>
                    <a:pt x="5136" y="1073"/>
                  </a:lnTo>
                  <a:lnTo>
                    <a:pt x="6045" y="1073"/>
                  </a:lnTo>
                  <a:lnTo>
                    <a:pt x="6045" y="1"/>
                  </a:lnTo>
                  <a:close/>
                  <a:moveTo>
                    <a:pt x="16076" y="1"/>
                  </a:moveTo>
                  <a:lnTo>
                    <a:pt x="16076" y="1073"/>
                  </a:lnTo>
                  <a:lnTo>
                    <a:pt x="16985" y="1073"/>
                  </a:lnTo>
                  <a:lnTo>
                    <a:pt x="16985" y="1"/>
                  </a:lnTo>
                  <a:close/>
                  <a:moveTo>
                    <a:pt x="10760" y="2442"/>
                  </a:moveTo>
                  <a:cubicBezTo>
                    <a:pt x="10958" y="2442"/>
                    <a:pt x="11109" y="2547"/>
                    <a:pt x="11214" y="2756"/>
                  </a:cubicBezTo>
                  <a:cubicBezTo>
                    <a:pt x="11319" y="2966"/>
                    <a:pt x="11372" y="3267"/>
                    <a:pt x="11372" y="3661"/>
                  </a:cubicBezTo>
                  <a:cubicBezTo>
                    <a:pt x="11372" y="4055"/>
                    <a:pt x="11319" y="4357"/>
                    <a:pt x="11214" y="4567"/>
                  </a:cubicBezTo>
                  <a:cubicBezTo>
                    <a:pt x="11109" y="4776"/>
                    <a:pt x="10958" y="4880"/>
                    <a:pt x="10760" y="4880"/>
                  </a:cubicBezTo>
                  <a:cubicBezTo>
                    <a:pt x="10558" y="4880"/>
                    <a:pt x="10405" y="4776"/>
                    <a:pt x="10299" y="4567"/>
                  </a:cubicBezTo>
                  <a:cubicBezTo>
                    <a:pt x="10193" y="4357"/>
                    <a:pt x="10140" y="4055"/>
                    <a:pt x="10140" y="3661"/>
                  </a:cubicBezTo>
                  <a:cubicBezTo>
                    <a:pt x="10140" y="3267"/>
                    <a:pt x="10193" y="2966"/>
                    <a:pt x="10299" y="2756"/>
                  </a:cubicBezTo>
                  <a:cubicBezTo>
                    <a:pt x="10405" y="2547"/>
                    <a:pt x="10558" y="2442"/>
                    <a:pt x="10760" y="2442"/>
                  </a:cubicBezTo>
                  <a:close/>
                  <a:moveTo>
                    <a:pt x="1" y="232"/>
                  </a:moveTo>
                  <a:lnTo>
                    <a:pt x="1" y="5714"/>
                  </a:lnTo>
                  <a:lnTo>
                    <a:pt x="928" y="5714"/>
                  </a:lnTo>
                  <a:lnTo>
                    <a:pt x="928" y="1704"/>
                  </a:lnTo>
                  <a:lnTo>
                    <a:pt x="1801" y="4660"/>
                  </a:lnTo>
                  <a:lnTo>
                    <a:pt x="2421" y="4660"/>
                  </a:lnTo>
                  <a:lnTo>
                    <a:pt x="3295" y="1704"/>
                  </a:lnTo>
                  <a:lnTo>
                    <a:pt x="3295" y="5714"/>
                  </a:lnTo>
                  <a:lnTo>
                    <a:pt x="4220" y="5714"/>
                  </a:lnTo>
                  <a:lnTo>
                    <a:pt x="4220" y="232"/>
                  </a:lnTo>
                  <a:lnTo>
                    <a:pt x="2977" y="232"/>
                  </a:lnTo>
                  <a:lnTo>
                    <a:pt x="2109" y="3166"/>
                  </a:lnTo>
                  <a:lnTo>
                    <a:pt x="1245" y="232"/>
                  </a:lnTo>
                  <a:close/>
                  <a:moveTo>
                    <a:pt x="5136" y="1602"/>
                  </a:moveTo>
                  <a:lnTo>
                    <a:pt x="5136" y="5714"/>
                  </a:lnTo>
                  <a:lnTo>
                    <a:pt x="6045" y="5714"/>
                  </a:lnTo>
                  <a:lnTo>
                    <a:pt x="6045" y="1602"/>
                  </a:lnTo>
                  <a:close/>
                  <a:moveTo>
                    <a:pt x="7003" y="434"/>
                  </a:moveTo>
                  <a:lnTo>
                    <a:pt x="7003" y="1602"/>
                  </a:lnTo>
                  <a:lnTo>
                    <a:pt x="6551" y="1602"/>
                  </a:lnTo>
                  <a:lnTo>
                    <a:pt x="6551" y="2541"/>
                  </a:lnTo>
                  <a:lnTo>
                    <a:pt x="7003" y="2541"/>
                  </a:lnTo>
                  <a:lnTo>
                    <a:pt x="7003" y="4286"/>
                  </a:lnTo>
                  <a:cubicBezTo>
                    <a:pt x="7003" y="4805"/>
                    <a:pt x="7078" y="5172"/>
                    <a:pt x="7228" y="5389"/>
                  </a:cubicBezTo>
                  <a:cubicBezTo>
                    <a:pt x="7377" y="5606"/>
                    <a:pt x="7632" y="5714"/>
                    <a:pt x="7991" y="5714"/>
                  </a:cubicBezTo>
                  <a:lnTo>
                    <a:pt x="8771" y="5714"/>
                  </a:lnTo>
                  <a:lnTo>
                    <a:pt x="8771" y="4774"/>
                  </a:lnTo>
                  <a:lnTo>
                    <a:pt x="8303" y="4774"/>
                  </a:lnTo>
                  <a:cubicBezTo>
                    <a:pt x="8147" y="4774"/>
                    <a:pt x="8043" y="4740"/>
                    <a:pt x="7991" y="4673"/>
                  </a:cubicBezTo>
                  <a:cubicBezTo>
                    <a:pt x="7938" y="4606"/>
                    <a:pt x="7912" y="4477"/>
                    <a:pt x="7912" y="4286"/>
                  </a:cubicBezTo>
                  <a:lnTo>
                    <a:pt x="7912" y="2541"/>
                  </a:lnTo>
                  <a:lnTo>
                    <a:pt x="8849" y="2541"/>
                  </a:lnTo>
                  <a:lnTo>
                    <a:pt x="8849" y="1602"/>
                  </a:lnTo>
                  <a:lnTo>
                    <a:pt x="7912" y="1602"/>
                  </a:lnTo>
                  <a:lnTo>
                    <a:pt x="7912" y="434"/>
                  </a:lnTo>
                  <a:close/>
                  <a:moveTo>
                    <a:pt x="16076" y="1602"/>
                  </a:moveTo>
                  <a:lnTo>
                    <a:pt x="16076" y="5714"/>
                  </a:lnTo>
                  <a:lnTo>
                    <a:pt x="16985" y="5714"/>
                  </a:lnTo>
                  <a:lnTo>
                    <a:pt x="16985" y="1602"/>
                  </a:lnTo>
                  <a:close/>
                  <a:moveTo>
                    <a:pt x="10760" y="1502"/>
                  </a:moveTo>
                  <a:cubicBezTo>
                    <a:pt x="10269" y="1502"/>
                    <a:pt x="9885" y="1693"/>
                    <a:pt x="9608" y="2075"/>
                  </a:cubicBezTo>
                  <a:cubicBezTo>
                    <a:pt x="9331" y="2457"/>
                    <a:pt x="9193" y="2986"/>
                    <a:pt x="9193" y="3661"/>
                  </a:cubicBezTo>
                  <a:cubicBezTo>
                    <a:pt x="9193" y="4337"/>
                    <a:pt x="9331" y="4866"/>
                    <a:pt x="9608" y="5248"/>
                  </a:cubicBezTo>
                  <a:cubicBezTo>
                    <a:pt x="9885" y="5629"/>
                    <a:pt x="10269" y="5820"/>
                    <a:pt x="10760" y="5820"/>
                  </a:cubicBezTo>
                  <a:cubicBezTo>
                    <a:pt x="11249" y="5820"/>
                    <a:pt x="11631" y="5629"/>
                    <a:pt x="11907" y="5248"/>
                  </a:cubicBezTo>
                  <a:cubicBezTo>
                    <a:pt x="12182" y="4866"/>
                    <a:pt x="12319" y="4337"/>
                    <a:pt x="12319" y="3661"/>
                  </a:cubicBezTo>
                  <a:cubicBezTo>
                    <a:pt x="12319" y="2986"/>
                    <a:pt x="12182" y="2457"/>
                    <a:pt x="11907" y="2075"/>
                  </a:cubicBezTo>
                  <a:cubicBezTo>
                    <a:pt x="11631" y="1693"/>
                    <a:pt x="11249" y="1502"/>
                    <a:pt x="10760" y="1502"/>
                  </a:cubicBezTo>
                  <a:close/>
                  <a:moveTo>
                    <a:pt x="14072" y="1502"/>
                  </a:moveTo>
                  <a:cubicBezTo>
                    <a:pt x="13645" y="1502"/>
                    <a:pt x="13329" y="1608"/>
                    <a:pt x="13122" y="1818"/>
                  </a:cubicBezTo>
                  <a:cubicBezTo>
                    <a:pt x="12916" y="2029"/>
                    <a:pt x="12812" y="2352"/>
                    <a:pt x="12812" y="2787"/>
                  </a:cubicBezTo>
                  <a:cubicBezTo>
                    <a:pt x="12812" y="3191"/>
                    <a:pt x="12894" y="3492"/>
                    <a:pt x="13056" y="3691"/>
                  </a:cubicBezTo>
                  <a:cubicBezTo>
                    <a:pt x="13219" y="3889"/>
                    <a:pt x="13502" y="4025"/>
                    <a:pt x="13907" y="4098"/>
                  </a:cubicBezTo>
                  <a:lnTo>
                    <a:pt x="14067" y="4128"/>
                  </a:lnTo>
                  <a:cubicBezTo>
                    <a:pt x="14252" y="4160"/>
                    <a:pt x="14375" y="4204"/>
                    <a:pt x="14437" y="4262"/>
                  </a:cubicBezTo>
                  <a:cubicBezTo>
                    <a:pt x="14498" y="4319"/>
                    <a:pt x="14529" y="4407"/>
                    <a:pt x="14529" y="4524"/>
                  </a:cubicBezTo>
                  <a:cubicBezTo>
                    <a:pt x="14529" y="4664"/>
                    <a:pt x="14484" y="4769"/>
                    <a:pt x="14395" y="4840"/>
                  </a:cubicBezTo>
                  <a:cubicBezTo>
                    <a:pt x="14305" y="4911"/>
                    <a:pt x="14171" y="4947"/>
                    <a:pt x="13993" y="4947"/>
                  </a:cubicBezTo>
                  <a:cubicBezTo>
                    <a:pt x="13797" y="4947"/>
                    <a:pt x="13604" y="4915"/>
                    <a:pt x="13413" y="4851"/>
                  </a:cubicBezTo>
                  <a:cubicBezTo>
                    <a:pt x="13223" y="4787"/>
                    <a:pt x="13037" y="4692"/>
                    <a:pt x="12856" y="4565"/>
                  </a:cubicBezTo>
                  <a:lnTo>
                    <a:pt x="12856" y="5563"/>
                  </a:lnTo>
                  <a:cubicBezTo>
                    <a:pt x="13067" y="5649"/>
                    <a:pt x="13273" y="5713"/>
                    <a:pt x="13474" y="5756"/>
                  </a:cubicBezTo>
                  <a:cubicBezTo>
                    <a:pt x="13675" y="5799"/>
                    <a:pt x="13869" y="5820"/>
                    <a:pt x="14057" y="5820"/>
                  </a:cubicBezTo>
                  <a:cubicBezTo>
                    <a:pt x="14501" y="5820"/>
                    <a:pt x="14834" y="5710"/>
                    <a:pt x="15058" y="5490"/>
                  </a:cubicBezTo>
                  <a:cubicBezTo>
                    <a:pt x="15281" y="5270"/>
                    <a:pt x="15393" y="4940"/>
                    <a:pt x="15393" y="4502"/>
                  </a:cubicBezTo>
                  <a:cubicBezTo>
                    <a:pt x="15393" y="4084"/>
                    <a:pt x="15313" y="3776"/>
                    <a:pt x="15152" y="3581"/>
                  </a:cubicBezTo>
                  <a:cubicBezTo>
                    <a:pt x="14991" y="3385"/>
                    <a:pt x="14678" y="3244"/>
                    <a:pt x="14212" y="3158"/>
                  </a:cubicBezTo>
                  <a:lnTo>
                    <a:pt x="14052" y="3125"/>
                  </a:lnTo>
                  <a:cubicBezTo>
                    <a:pt x="13888" y="3098"/>
                    <a:pt x="13774" y="3057"/>
                    <a:pt x="13710" y="3000"/>
                  </a:cubicBezTo>
                  <a:cubicBezTo>
                    <a:pt x="13647" y="2944"/>
                    <a:pt x="13615" y="2863"/>
                    <a:pt x="13615" y="2758"/>
                  </a:cubicBezTo>
                  <a:cubicBezTo>
                    <a:pt x="13615" y="2628"/>
                    <a:pt x="13657" y="2532"/>
                    <a:pt x="13741" y="2470"/>
                  </a:cubicBezTo>
                  <a:cubicBezTo>
                    <a:pt x="13825" y="2407"/>
                    <a:pt x="13953" y="2376"/>
                    <a:pt x="14126" y="2376"/>
                  </a:cubicBezTo>
                  <a:cubicBezTo>
                    <a:pt x="14286" y="2376"/>
                    <a:pt x="14457" y="2406"/>
                    <a:pt x="14639" y="2464"/>
                  </a:cubicBezTo>
                  <a:cubicBezTo>
                    <a:pt x="14820" y="2523"/>
                    <a:pt x="15008" y="2611"/>
                    <a:pt x="15202" y="2729"/>
                  </a:cubicBezTo>
                  <a:lnTo>
                    <a:pt x="15202" y="1730"/>
                  </a:lnTo>
                  <a:cubicBezTo>
                    <a:pt x="14986" y="1652"/>
                    <a:pt x="14785" y="1594"/>
                    <a:pt x="14600" y="1557"/>
                  </a:cubicBezTo>
                  <a:cubicBezTo>
                    <a:pt x="14416" y="1521"/>
                    <a:pt x="14240" y="1502"/>
                    <a:pt x="14072" y="1502"/>
                  </a:cubicBezTo>
                  <a:close/>
                  <a:moveTo>
                    <a:pt x="18951" y="1502"/>
                  </a:moveTo>
                  <a:cubicBezTo>
                    <a:pt x="18524" y="1502"/>
                    <a:pt x="18208" y="1608"/>
                    <a:pt x="18001" y="1818"/>
                  </a:cubicBezTo>
                  <a:cubicBezTo>
                    <a:pt x="17795" y="2029"/>
                    <a:pt x="17691" y="2352"/>
                    <a:pt x="17691" y="2787"/>
                  </a:cubicBezTo>
                  <a:cubicBezTo>
                    <a:pt x="17691" y="3191"/>
                    <a:pt x="17773" y="3492"/>
                    <a:pt x="17935" y="3691"/>
                  </a:cubicBezTo>
                  <a:cubicBezTo>
                    <a:pt x="18098" y="3889"/>
                    <a:pt x="18381" y="4025"/>
                    <a:pt x="18786" y="4098"/>
                  </a:cubicBezTo>
                  <a:lnTo>
                    <a:pt x="18946" y="4128"/>
                  </a:lnTo>
                  <a:cubicBezTo>
                    <a:pt x="19131" y="4160"/>
                    <a:pt x="19254" y="4204"/>
                    <a:pt x="19316" y="4262"/>
                  </a:cubicBezTo>
                  <a:cubicBezTo>
                    <a:pt x="19377" y="4319"/>
                    <a:pt x="19408" y="4407"/>
                    <a:pt x="19408" y="4524"/>
                  </a:cubicBezTo>
                  <a:cubicBezTo>
                    <a:pt x="19408" y="4664"/>
                    <a:pt x="19363" y="4769"/>
                    <a:pt x="19274" y="4840"/>
                  </a:cubicBezTo>
                  <a:cubicBezTo>
                    <a:pt x="19184" y="4911"/>
                    <a:pt x="19050" y="4947"/>
                    <a:pt x="18872" y="4947"/>
                  </a:cubicBezTo>
                  <a:cubicBezTo>
                    <a:pt x="18676" y="4947"/>
                    <a:pt x="18483" y="4915"/>
                    <a:pt x="18292" y="4851"/>
                  </a:cubicBezTo>
                  <a:cubicBezTo>
                    <a:pt x="18102" y="4787"/>
                    <a:pt x="17916" y="4692"/>
                    <a:pt x="17735" y="4565"/>
                  </a:cubicBezTo>
                  <a:lnTo>
                    <a:pt x="17735" y="5563"/>
                  </a:lnTo>
                  <a:cubicBezTo>
                    <a:pt x="17946" y="5649"/>
                    <a:pt x="18152" y="5713"/>
                    <a:pt x="18353" y="5756"/>
                  </a:cubicBezTo>
                  <a:cubicBezTo>
                    <a:pt x="18554" y="5799"/>
                    <a:pt x="18748" y="5820"/>
                    <a:pt x="18936" y="5820"/>
                  </a:cubicBezTo>
                  <a:cubicBezTo>
                    <a:pt x="19380" y="5820"/>
                    <a:pt x="19713" y="5710"/>
                    <a:pt x="19937" y="5490"/>
                  </a:cubicBezTo>
                  <a:cubicBezTo>
                    <a:pt x="20160" y="5270"/>
                    <a:pt x="20272" y="4940"/>
                    <a:pt x="20272" y="4502"/>
                  </a:cubicBezTo>
                  <a:cubicBezTo>
                    <a:pt x="20272" y="4084"/>
                    <a:pt x="20192" y="3776"/>
                    <a:pt x="20031" y="3581"/>
                  </a:cubicBezTo>
                  <a:cubicBezTo>
                    <a:pt x="19870" y="3385"/>
                    <a:pt x="19557" y="3244"/>
                    <a:pt x="19091" y="3158"/>
                  </a:cubicBezTo>
                  <a:lnTo>
                    <a:pt x="18931" y="3125"/>
                  </a:lnTo>
                  <a:cubicBezTo>
                    <a:pt x="18767" y="3098"/>
                    <a:pt x="18653" y="3057"/>
                    <a:pt x="18589" y="3000"/>
                  </a:cubicBezTo>
                  <a:cubicBezTo>
                    <a:pt x="18526" y="2944"/>
                    <a:pt x="18494" y="2863"/>
                    <a:pt x="18494" y="2758"/>
                  </a:cubicBezTo>
                  <a:cubicBezTo>
                    <a:pt x="18494" y="2628"/>
                    <a:pt x="18536" y="2532"/>
                    <a:pt x="18620" y="2470"/>
                  </a:cubicBezTo>
                  <a:cubicBezTo>
                    <a:pt x="18704" y="2407"/>
                    <a:pt x="18832" y="2376"/>
                    <a:pt x="19005" y="2376"/>
                  </a:cubicBezTo>
                  <a:cubicBezTo>
                    <a:pt x="19165" y="2376"/>
                    <a:pt x="19336" y="2406"/>
                    <a:pt x="19518" y="2464"/>
                  </a:cubicBezTo>
                  <a:cubicBezTo>
                    <a:pt x="19699" y="2523"/>
                    <a:pt x="19887" y="2611"/>
                    <a:pt x="20081" y="2729"/>
                  </a:cubicBezTo>
                  <a:lnTo>
                    <a:pt x="20081" y="1730"/>
                  </a:lnTo>
                  <a:cubicBezTo>
                    <a:pt x="19865" y="1652"/>
                    <a:pt x="19664" y="1594"/>
                    <a:pt x="19479" y="1557"/>
                  </a:cubicBezTo>
                  <a:cubicBezTo>
                    <a:pt x="19295" y="1521"/>
                    <a:pt x="19119" y="1502"/>
                    <a:pt x="18951" y="1502"/>
                  </a:cubicBezTo>
                  <a:close/>
                </a:path>
              </a:pathLst>
            </a:cu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524" name="Shape 524"/>
            <p:cNvSpPr/>
            <p:nvPr/>
          </p:nvSpPr>
          <p:spPr>
            <a:xfrm>
              <a:off x="2022125" y="1108500"/>
              <a:ext cx="181800" cy="142225"/>
            </a:xfrm>
            <a:custGeom>
              <a:pathLst>
                <a:path extrusionOk="0" h="5689" w="7272">
                  <a:moveTo>
                    <a:pt x="5478" y="100"/>
                  </a:moveTo>
                  <a:lnTo>
                    <a:pt x="4597" y="364"/>
                  </a:lnTo>
                  <a:lnTo>
                    <a:pt x="4597" y="1326"/>
                  </a:lnTo>
                  <a:lnTo>
                    <a:pt x="5483" y="1062"/>
                  </a:lnTo>
                  <a:lnTo>
                    <a:pt x="5483" y="4605"/>
                  </a:lnTo>
                  <a:lnTo>
                    <a:pt x="4620" y="4605"/>
                  </a:lnTo>
                  <a:lnTo>
                    <a:pt x="4620" y="5582"/>
                  </a:lnTo>
                  <a:lnTo>
                    <a:pt x="7271" y="5582"/>
                  </a:lnTo>
                  <a:lnTo>
                    <a:pt x="7271" y="4605"/>
                  </a:lnTo>
                  <a:lnTo>
                    <a:pt x="6408" y="4605"/>
                  </a:lnTo>
                  <a:lnTo>
                    <a:pt x="6408" y="100"/>
                  </a:lnTo>
                  <a:close/>
                  <a:moveTo>
                    <a:pt x="2108" y="1"/>
                  </a:moveTo>
                  <a:cubicBezTo>
                    <a:pt x="1455" y="1"/>
                    <a:pt x="940" y="254"/>
                    <a:pt x="564" y="761"/>
                  </a:cubicBezTo>
                  <a:cubicBezTo>
                    <a:pt x="188" y="1267"/>
                    <a:pt x="0" y="1962"/>
                    <a:pt x="0" y="2846"/>
                  </a:cubicBezTo>
                  <a:cubicBezTo>
                    <a:pt x="0" y="3720"/>
                    <a:pt x="185" y="4412"/>
                    <a:pt x="554" y="4923"/>
                  </a:cubicBezTo>
                  <a:cubicBezTo>
                    <a:pt x="923" y="5433"/>
                    <a:pt x="1423" y="5688"/>
                    <a:pt x="2055" y="5688"/>
                  </a:cubicBezTo>
                  <a:cubicBezTo>
                    <a:pt x="2334" y="5688"/>
                    <a:pt x="2605" y="5645"/>
                    <a:pt x="2868" y="5560"/>
                  </a:cubicBezTo>
                  <a:cubicBezTo>
                    <a:pt x="3130" y="5474"/>
                    <a:pt x="3383" y="5345"/>
                    <a:pt x="3627" y="5174"/>
                  </a:cubicBezTo>
                  <a:lnTo>
                    <a:pt x="3627" y="2538"/>
                  </a:lnTo>
                  <a:lnTo>
                    <a:pt x="2103" y="2538"/>
                  </a:lnTo>
                  <a:lnTo>
                    <a:pt x="2103" y="3485"/>
                  </a:lnTo>
                  <a:lnTo>
                    <a:pt x="2700" y="3485"/>
                  </a:lnTo>
                  <a:lnTo>
                    <a:pt x="2700" y="4550"/>
                  </a:lnTo>
                  <a:cubicBezTo>
                    <a:pt x="2631" y="4589"/>
                    <a:pt x="2552" y="4618"/>
                    <a:pt x="2465" y="4636"/>
                  </a:cubicBezTo>
                  <a:cubicBezTo>
                    <a:pt x="2378" y="4655"/>
                    <a:pt x="2284" y="4664"/>
                    <a:pt x="2182" y="4664"/>
                  </a:cubicBezTo>
                  <a:cubicBezTo>
                    <a:pt x="1808" y="4664"/>
                    <a:pt x="1519" y="4506"/>
                    <a:pt x="1316" y="4190"/>
                  </a:cubicBezTo>
                  <a:cubicBezTo>
                    <a:pt x="1113" y="3874"/>
                    <a:pt x="1011" y="3426"/>
                    <a:pt x="1011" y="2846"/>
                  </a:cubicBezTo>
                  <a:cubicBezTo>
                    <a:pt x="1011" y="2261"/>
                    <a:pt x="1117" y="1811"/>
                    <a:pt x="1327" y="1497"/>
                  </a:cubicBezTo>
                  <a:cubicBezTo>
                    <a:pt x="1538" y="1182"/>
                    <a:pt x="1838" y="1025"/>
                    <a:pt x="2228" y="1025"/>
                  </a:cubicBezTo>
                  <a:cubicBezTo>
                    <a:pt x="2438" y="1025"/>
                    <a:pt x="2647" y="1068"/>
                    <a:pt x="2856" y="1153"/>
                  </a:cubicBezTo>
                  <a:cubicBezTo>
                    <a:pt x="3066" y="1239"/>
                    <a:pt x="3276" y="1369"/>
                    <a:pt x="3488" y="1543"/>
                  </a:cubicBezTo>
                  <a:lnTo>
                    <a:pt x="3488" y="408"/>
                  </a:lnTo>
                  <a:cubicBezTo>
                    <a:pt x="3283" y="273"/>
                    <a:pt x="3065" y="172"/>
                    <a:pt x="2834" y="103"/>
                  </a:cubicBezTo>
                  <a:cubicBezTo>
                    <a:pt x="2602" y="35"/>
                    <a:pt x="2361" y="1"/>
                    <a:pt x="2108" y="1"/>
                  </a:cubicBezTo>
                  <a:close/>
                </a:path>
              </a:pathLst>
            </a:cu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525" name="Shape 525"/>
            <p:cNvSpPr/>
            <p:nvPr/>
          </p:nvSpPr>
          <p:spPr>
            <a:xfrm>
              <a:off x="1928200" y="1333050"/>
              <a:ext cx="407950" cy="178650"/>
            </a:xfrm>
            <a:custGeom>
              <a:pathLst>
                <a:path extrusionOk="0" h="7146" w="16318">
                  <a:moveTo>
                    <a:pt x="9472" y="2324"/>
                  </a:moveTo>
                  <a:cubicBezTo>
                    <a:pt x="9667" y="2324"/>
                    <a:pt x="9815" y="2427"/>
                    <a:pt x="9918" y="2633"/>
                  </a:cubicBezTo>
                  <a:cubicBezTo>
                    <a:pt x="10020" y="2839"/>
                    <a:pt x="10072" y="3137"/>
                    <a:pt x="10072" y="3529"/>
                  </a:cubicBezTo>
                  <a:cubicBezTo>
                    <a:pt x="10072" y="3921"/>
                    <a:pt x="10020" y="4219"/>
                    <a:pt x="9918" y="4425"/>
                  </a:cubicBezTo>
                  <a:cubicBezTo>
                    <a:pt x="9815" y="4630"/>
                    <a:pt x="9667" y="4733"/>
                    <a:pt x="9472" y="4733"/>
                  </a:cubicBezTo>
                  <a:cubicBezTo>
                    <a:pt x="9277" y="4733"/>
                    <a:pt x="9128" y="4630"/>
                    <a:pt x="9024" y="4423"/>
                  </a:cubicBezTo>
                  <a:cubicBezTo>
                    <a:pt x="8920" y="4216"/>
                    <a:pt x="8868" y="3918"/>
                    <a:pt x="8868" y="3529"/>
                  </a:cubicBezTo>
                  <a:cubicBezTo>
                    <a:pt x="8868" y="3140"/>
                    <a:pt x="8920" y="2842"/>
                    <a:pt x="9024" y="2635"/>
                  </a:cubicBezTo>
                  <a:cubicBezTo>
                    <a:pt x="9128" y="2428"/>
                    <a:pt x="9277" y="2324"/>
                    <a:pt x="9472" y="2324"/>
                  </a:cubicBezTo>
                  <a:close/>
                  <a:moveTo>
                    <a:pt x="6195" y="3731"/>
                  </a:moveTo>
                  <a:lnTo>
                    <a:pt x="6195" y="3881"/>
                  </a:lnTo>
                  <a:cubicBezTo>
                    <a:pt x="6195" y="4148"/>
                    <a:pt x="6136" y="4370"/>
                    <a:pt x="6019" y="4548"/>
                  </a:cubicBezTo>
                  <a:cubicBezTo>
                    <a:pt x="5903" y="4725"/>
                    <a:pt x="5759" y="4814"/>
                    <a:pt x="5588" y="4814"/>
                  </a:cubicBezTo>
                  <a:cubicBezTo>
                    <a:pt x="5451" y="4814"/>
                    <a:pt x="5343" y="4767"/>
                    <a:pt x="5266" y="4673"/>
                  </a:cubicBezTo>
                  <a:cubicBezTo>
                    <a:pt x="5189" y="4578"/>
                    <a:pt x="5151" y="4448"/>
                    <a:pt x="5151" y="4282"/>
                  </a:cubicBezTo>
                  <a:cubicBezTo>
                    <a:pt x="5151" y="4100"/>
                    <a:pt x="5199" y="3963"/>
                    <a:pt x="5294" y="3870"/>
                  </a:cubicBezTo>
                  <a:cubicBezTo>
                    <a:pt x="5390" y="3777"/>
                    <a:pt x="5533" y="3731"/>
                    <a:pt x="5722" y="3731"/>
                  </a:cubicBezTo>
                  <a:close/>
                  <a:moveTo>
                    <a:pt x="14524" y="99"/>
                  </a:moveTo>
                  <a:lnTo>
                    <a:pt x="13643" y="364"/>
                  </a:lnTo>
                  <a:lnTo>
                    <a:pt x="13643" y="1326"/>
                  </a:lnTo>
                  <a:lnTo>
                    <a:pt x="14530" y="1061"/>
                  </a:lnTo>
                  <a:lnTo>
                    <a:pt x="14530" y="4605"/>
                  </a:lnTo>
                  <a:lnTo>
                    <a:pt x="13666" y="4605"/>
                  </a:lnTo>
                  <a:lnTo>
                    <a:pt x="13666" y="5581"/>
                  </a:lnTo>
                  <a:lnTo>
                    <a:pt x="16318" y="5581"/>
                  </a:lnTo>
                  <a:lnTo>
                    <a:pt x="16318" y="4605"/>
                  </a:lnTo>
                  <a:lnTo>
                    <a:pt x="15454" y="4605"/>
                  </a:lnTo>
                  <a:lnTo>
                    <a:pt x="15454" y="99"/>
                  </a:lnTo>
                  <a:close/>
                  <a:moveTo>
                    <a:pt x="2109" y="0"/>
                  </a:moveTo>
                  <a:cubicBezTo>
                    <a:pt x="1455" y="0"/>
                    <a:pt x="940" y="254"/>
                    <a:pt x="564" y="760"/>
                  </a:cubicBezTo>
                  <a:cubicBezTo>
                    <a:pt x="188" y="1267"/>
                    <a:pt x="0" y="1962"/>
                    <a:pt x="0" y="2846"/>
                  </a:cubicBezTo>
                  <a:cubicBezTo>
                    <a:pt x="0" y="3720"/>
                    <a:pt x="185" y="4412"/>
                    <a:pt x="554" y="4922"/>
                  </a:cubicBezTo>
                  <a:cubicBezTo>
                    <a:pt x="923" y="5433"/>
                    <a:pt x="1424" y="5688"/>
                    <a:pt x="2055" y="5688"/>
                  </a:cubicBezTo>
                  <a:cubicBezTo>
                    <a:pt x="2335" y="5688"/>
                    <a:pt x="2606" y="5645"/>
                    <a:pt x="2868" y="5559"/>
                  </a:cubicBezTo>
                  <a:cubicBezTo>
                    <a:pt x="3131" y="5474"/>
                    <a:pt x="3384" y="5345"/>
                    <a:pt x="3628" y="5174"/>
                  </a:cubicBezTo>
                  <a:lnTo>
                    <a:pt x="3628" y="2537"/>
                  </a:lnTo>
                  <a:lnTo>
                    <a:pt x="2104" y="2537"/>
                  </a:lnTo>
                  <a:lnTo>
                    <a:pt x="2104" y="3485"/>
                  </a:lnTo>
                  <a:lnTo>
                    <a:pt x="2700" y="3485"/>
                  </a:lnTo>
                  <a:lnTo>
                    <a:pt x="2700" y="4550"/>
                  </a:lnTo>
                  <a:cubicBezTo>
                    <a:pt x="2631" y="4589"/>
                    <a:pt x="2553" y="4618"/>
                    <a:pt x="2466" y="4636"/>
                  </a:cubicBezTo>
                  <a:cubicBezTo>
                    <a:pt x="2378" y="4654"/>
                    <a:pt x="2284" y="4663"/>
                    <a:pt x="2182" y="4663"/>
                  </a:cubicBezTo>
                  <a:cubicBezTo>
                    <a:pt x="1808" y="4663"/>
                    <a:pt x="1519" y="4506"/>
                    <a:pt x="1316" y="4190"/>
                  </a:cubicBezTo>
                  <a:cubicBezTo>
                    <a:pt x="1113" y="3874"/>
                    <a:pt x="1011" y="3426"/>
                    <a:pt x="1011" y="2846"/>
                  </a:cubicBezTo>
                  <a:cubicBezTo>
                    <a:pt x="1011" y="2261"/>
                    <a:pt x="1117" y="1811"/>
                    <a:pt x="1328" y="1497"/>
                  </a:cubicBezTo>
                  <a:cubicBezTo>
                    <a:pt x="1538" y="1182"/>
                    <a:pt x="1839" y="1025"/>
                    <a:pt x="2228" y="1025"/>
                  </a:cubicBezTo>
                  <a:cubicBezTo>
                    <a:pt x="2438" y="1025"/>
                    <a:pt x="2648" y="1067"/>
                    <a:pt x="2857" y="1153"/>
                  </a:cubicBezTo>
                  <a:cubicBezTo>
                    <a:pt x="3066" y="1239"/>
                    <a:pt x="3276" y="1369"/>
                    <a:pt x="3488" y="1542"/>
                  </a:cubicBezTo>
                  <a:lnTo>
                    <a:pt x="3488" y="408"/>
                  </a:lnTo>
                  <a:cubicBezTo>
                    <a:pt x="3283" y="273"/>
                    <a:pt x="3065" y="172"/>
                    <a:pt x="2834" y="103"/>
                  </a:cubicBezTo>
                  <a:cubicBezTo>
                    <a:pt x="2603" y="34"/>
                    <a:pt x="2361" y="0"/>
                    <a:pt x="2109" y="0"/>
                  </a:cubicBezTo>
                  <a:close/>
                  <a:moveTo>
                    <a:pt x="5659" y="1370"/>
                  </a:moveTo>
                  <a:cubicBezTo>
                    <a:pt x="5462" y="1370"/>
                    <a:pt x="5266" y="1388"/>
                    <a:pt x="5070" y="1423"/>
                  </a:cubicBezTo>
                  <a:cubicBezTo>
                    <a:pt x="4873" y="1459"/>
                    <a:pt x="4678" y="1511"/>
                    <a:pt x="4483" y="1579"/>
                  </a:cubicBezTo>
                  <a:lnTo>
                    <a:pt x="4483" y="2582"/>
                  </a:lnTo>
                  <a:cubicBezTo>
                    <a:pt x="4627" y="2469"/>
                    <a:pt x="4783" y="2384"/>
                    <a:pt x="4950" y="2328"/>
                  </a:cubicBezTo>
                  <a:cubicBezTo>
                    <a:pt x="5118" y="2272"/>
                    <a:pt x="5299" y="2244"/>
                    <a:pt x="5494" y="2244"/>
                  </a:cubicBezTo>
                  <a:cubicBezTo>
                    <a:pt x="5734" y="2244"/>
                    <a:pt x="5911" y="2292"/>
                    <a:pt x="6025" y="2389"/>
                  </a:cubicBezTo>
                  <a:cubicBezTo>
                    <a:pt x="6138" y="2485"/>
                    <a:pt x="6195" y="2638"/>
                    <a:pt x="6195" y="2846"/>
                  </a:cubicBezTo>
                  <a:lnTo>
                    <a:pt x="6195" y="2949"/>
                  </a:lnTo>
                  <a:lnTo>
                    <a:pt x="5659" y="2949"/>
                  </a:lnTo>
                  <a:cubicBezTo>
                    <a:pt x="5168" y="2949"/>
                    <a:pt x="4807" y="3061"/>
                    <a:pt x="4578" y="3287"/>
                  </a:cubicBezTo>
                  <a:cubicBezTo>
                    <a:pt x="4349" y="3512"/>
                    <a:pt x="4234" y="3865"/>
                    <a:pt x="4234" y="4348"/>
                  </a:cubicBezTo>
                  <a:cubicBezTo>
                    <a:pt x="4234" y="4744"/>
                    <a:pt x="4326" y="5067"/>
                    <a:pt x="4509" y="5315"/>
                  </a:cubicBezTo>
                  <a:cubicBezTo>
                    <a:pt x="4693" y="5564"/>
                    <a:pt x="4932" y="5688"/>
                    <a:pt x="5227" y="5688"/>
                  </a:cubicBezTo>
                  <a:cubicBezTo>
                    <a:pt x="5445" y="5688"/>
                    <a:pt x="5631" y="5631"/>
                    <a:pt x="5783" y="5517"/>
                  </a:cubicBezTo>
                  <a:cubicBezTo>
                    <a:pt x="5936" y="5403"/>
                    <a:pt x="6073" y="5222"/>
                    <a:pt x="6195" y="4972"/>
                  </a:cubicBezTo>
                  <a:lnTo>
                    <a:pt x="6195" y="5581"/>
                  </a:lnTo>
                  <a:lnTo>
                    <a:pt x="7112" y="5581"/>
                  </a:lnTo>
                  <a:lnTo>
                    <a:pt x="7112" y="3235"/>
                  </a:lnTo>
                  <a:cubicBezTo>
                    <a:pt x="7112" y="2577"/>
                    <a:pt x="6998" y="2101"/>
                    <a:pt x="6770" y="1809"/>
                  </a:cubicBezTo>
                  <a:cubicBezTo>
                    <a:pt x="6542" y="1516"/>
                    <a:pt x="6172" y="1370"/>
                    <a:pt x="5659" y="1370"/>
                  </a:cubicBezTo>
                  <a:close/>
                  <a:moveTo>
                    <a:pt x="9810" y="1370"/>
                  </a:moveTo>
                  <a:cubicBezTo>
                    <a:pt x="9612" y="1370"/>
                    <a:pt x="9437" y="1427"/>
                    <a:pt x="9284" y="1541"/>
                  </a:cubicBezTo>
                  <a:cubicBezTo>
                    <a:pt x="9132" y="1654"/>
                    <a:pt x="8993" y="1831"/>
                    <a:pt x="8868" y="2071"/>
                  </a:cubicBezTo>
                  <a:lnTo>
                    <a:pt x="8868" y="1469"/>
                  </a:lnTo>
                  <a:lnTo>
                    <a:pt x="7958" y="1469"/>
                  </a:lnTo>
                  <a:lnTo>
                    <a:pt x="7958" y="7146"/>
                  </a:lnTo>
                  <a:lnTo>
                    <a:pt x="8868" y="7146"/>
                  </a:lnTo>
                  <a:lnTo>
                    <a:pt x="8868" y="4987"/>
                  </a:lnTo>
                  <a:cubicBezTo>
                    <a:pt x="8993" y="5226"/>
                    <a:pt x="9132" y="5403"/>
                    <a:pt x="9284" y="5517"/>
                  </a:cubicBezTo>
                  <a:cubicBezTo>
                    <a:pt x="9437" y="5631"/>
                    <a:pt x="9612" y="5688"/>
                    <a:pt x="9810" y="5688"/>
                  </a:cubicBezTo>
                  <a:cubicBezTo>
                    <a:pt x="10160" y="5688"/>
                    <a:pt x="10448" y="5487"/>
                    <a:pt x="10673" y="5084"/>
                  </a:cubicBezTo>
                  <a:cubicBezTo>
                    <a:pt x="10899" y="4681"/>
                    <a:pt x="11011" y="4163"/>
                    <a:pt x="11011" y="3529"/>
                  </a:cubicBezTo>
                  <a:cubicBezTo>
                    <a:pt x="11011" y="2895"/>
                    <a:pt x="10899" y="2377"/>
                    <a:pt x="10673" y="1974"/>
                  </a:cubicBezTo>
                  <a:cubicBezTo>
                    <a:pt x="10448" y="1571"/>
                    <a:pt x="10160" y="1370"/>
                    <a:pt x="9810" y="1370"/>
                  </a:cubicBezTo>
                  <a:close/>
                </a:path>
              </a:pathLst>
            </a:cu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526" name="Shape 526"/>
            <p:cNvSpPr/>
            <p:nvPr/>
          </p:nvSpPr>
          <p:spPr>
            <a:xfrm>
              <a:off x="2625375" y="2053675"/>
              <a:ext cx="184525" cy="142200"/>
            </a:xfrm>
            <a:custGeom>
              <a:pathLst>
                <a:path extrusionOk="0" h="5688" w="7381">
                  <a:moveTo>
                    <a:pt x="5821" y="966"/>
                  </a:moveTo>
                  <a:cubicBezTo>
                    <a:pt x="6031" y="966"/>
                    <a:pt x="6181" y="1106"/>
                    <a:pt x="6269" y="1386"/>
                  </a:cubicBezTo>
                  <a:cubicBezTo>
                    <a:pt x="6358" y="1667"/>
                    <a:pt x="6403" y="2150"/>
                    <a:pt x="6403" y="2835"/>
                  </a:cubicBezTo>
                  <a:cubicBezTo>
                    <a:pt x="6403" y="3528"/>
                    <a:pt x="6358" y="4016"/>
                    <a:pt x="6268" y="4300"/>
                  </a:cubicBezTo>
                  <a:cubicBezTo>
                    <a:pt x="6178" y="4584"/>
                    <a:pt x="6029" y="4726"/>
                    <a:pt x="5821" y="4726"/>
                  </a:cubicBezTo>
                  <a:cubicBezTo>
                    <a:pt x="5611" y="4726"/>
                    <a:pt x="5461" y="4584"/>
                    <a:pt x="5372" y="4300"/>
                  </a:cubicBezTo>
                  <a:cubicBezTo>
                    <a:pt x="5282" y="4016"/>
                    <a:pt x="5237" y="3528"/>
                    <a:pt x="5237" y="2835"/>
                  </a:cubicBezTo>
                  <a:cubicBezTo>
                    <a:pt x="5237" y="2150"/>
                    <a:pt x="5282" y="1667"/>
                    <a:pt x="5372" y="1386"/>
                  </a:cubicBezTo>
                  <a:cubicBezTo>
                    <a:pt x="5461" y="1106"/>
                    <a:pt x="5611" y="966"/>
                    <a:pt x="5821" y="966"/>
                  </a:cubicBezTo>
                  <a:close/>
                  <a:moveTo>
                    <a:pt x="2108" y="0"/>
                  </a:moveTo>
                  <a:cubicBezTo>
                    <a:pt x="1455" y="0"/>
                    <a:pt x="940" y="254"/>
                    <a:pt x="564" y="760"/>
                  </a:cubicBezTo>
                  <a:cubicBezTo>
                    <a:pt x="188" y="1267"/>
                    <a:pt x="0" y="1962"/>
                    <a:pt x="0" y="2846"/>
                  </a:cubicBezTo>
                  <a:cubicBezTo>
                    <a:pt x="0" y="3720"/>
                    <a:pt x="185" y="4412"/>
                    <a:pt x="554" y="4922"/>
                  </a:cubicBezTo>
                  <a:cubicBezTo>
                    <a:pt x="923" y="5433"/>
                    <a:pt x="1423" y="5688"/>
                    <a:pt x="2055" y="5688"/>
                  </a:cubicBezTo>
                  <a:cubicBezTo>
                    <a:pt x="2335" y="5688"/>
                    <a:pt x="2605" y="5645"/>
                    <a:pt x="2868" y="5559"/>
                  </a:cubicBezTo>
                  <a:cubicBezTo>
                    <a:pt x="3130" y="5474"/>
                    <a:pt x="3384" y="5345"/>
                    <a:pt x="3627" y="5174"/>
                  </a:cubicBezTo>
                  <a:lnTo>
                    <a:pt x="3627" y="2538"/>
                  </a:lnTo>
                  <a:lnTo>
                    <a:pt x="2103" y="2538"/>
                  </a:lnTo>
                  <a:lnTo>
                    <a:pt x="2103" y="3485"/>
                  </a:lnTo>
                  <a:lnTo>
                    <a:pt x="2700" y="3485"/>
                  </a:lnTo>
                  <a:lnTo>
                    <a:pt x="2700" y="4550"/>
                  </a:lnTo>
                  <a:cubicBezTo>
                    <a:pt x="2631" y="4589"/>
                    <a:pt x="2553" y="4618"/>
                    <a:pt x="2465" y="4636"/>
                  </a:cubicBezTo>
                  <a:cubicBezTo>
                    <a:pt x="2378" y="4654"/>
                    <a:pt x="2284" y="4664"/>
                    <a:pt x="2182" y="4664"/>
                  </a:cubicBezTo>
                  <a:cubicBezTo>
                    <a:pt x="1808" y="4664"/>
                    <a:pt x="1519" y="4506"/>
                    <a:pt x="1316" y="4190"/>
                  </a:cubicBezTo>
                  <a:cubicBezTo>
                    <a:pt x="1113" y="3874"/>
                    <a:pt x="1011" y="3426"/>
                    <a:pt x="1011" y="2846"/>
                  </a:cubicBezTo>
                  <a:cubicBezTo>
                    <a:pt x="1011" y="2261"/>
                    <a:pt x="1117" y="1811"/>
                    <a:pt x="1327" y="1497"/>
                  </a:cubicBezTo>
                  <a:cubicBezTo>
                    <a:pt x="1538" y="1182"/>
                    <a:pt x="1838" y="1025"/>
                    <a:pt x="2228" y="1025"/>
                  </a:cubicBezTo>
                  <a:cubicBezTo>
                    <a:pt x="2438" y="1025"/>
                    <a:pt x="2647" y="1068"/>
                    <a:pt x="2856" y="1153"/>
                  </a:cubicBezTo>
                  <a:cubicBezTo>
                    <a:pt x="3066" y="1239"/>
                    <a:pt x="3276" y="1369"/>
                    <a:pt x="3488" y="1542"/>
                  </a:cubicBezTo>
                  <a:lnTo>
                    <a:pt x="3488" y="408"/>
                  </a:lnTo>
                  <a:cubicBezTo>
                    <a:pt x="3283" y="273"/>
                    <a:pt x="3065" y="172"/>
                    <a:pt x="2834" y="103"/>
                  </a:cubicBezTo>
                  <a:cubicBezTo>
                    <a:pt x="2602" y="35"/>
                    <a:pt x="2361" y="0"/>
                    <a:pt x="2108" y="0"/>
                  </a:cubicBezTo>
                  <a:close/>
                  <a:moveTo>
                    <a:pt x="5821" y="0"/>
                  </a:moveTo>
                  <a:cubicBezTo>
                    <a:pt x="5322" y="0"/>
                    <a:pt x="4936" y="247"/>
                    <a:pt x="4665" y="740"/>
                  </a:cubicBezTo>
                  <a:cubicBezTo>
                    <a:pt x="4395" y="1233"/>
                    <a:pt x="4259" y="1935"/>
                    <a:pt x="4259" y="2846"/>
                  </a:cubicBezTo>
                  <a:cubicBezTo>
                    <a:pt x="4259" y="3754"/>
                    <a:pt x="4395" y="4455"/>
                    <a:pt x="4665" y="4948"/>
                  </a:cubicBezTo>
                  <a:cubicBezTo>
                    <a:pt x="4936" y="5441"/>
                    <a:pt x="5322" y="5688"/>
                    <a:pt x="5821" y="5688"/>
                  </a:cubicBezTo>
                  <a:cubicBezTo>
                    <a:pt x="6319" y="5688"/>
                    <a:pt x="6703" y="5441"/>
                    <a:pt x="6974" y="4948"/>
                  </a:cubicBezTo>
                  <a:cubicBezTo>
                    <a:pt x="7245" y="4455"/>
                    <a:pt x="7381" y="3754"/>
                    <a:pt x="7381" y="2846"/>
                  </a:cubicBezTo>
                  <a:cubicBezTo>
                    <a:pt x="7381" y="1935"/>
                    <a:pt x="7245" y="1233"/>
                    <a:pt x="6974" y="740"/>
                  </a:cubicBezTo>
                  <a:cubicBezTo>
                    <a:pt x="6703" y="247"/>
                    <a:pt x="6319" y="0"/>
                    <a:pt x="5821" y="0"/>
                  </a:cubicBezTo>
                  <a:close/>
                </a:path>
              </a:pathLst>
            </a:cu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527" name="Shape 527"/>
            <p:cNvSpPr/>
            <p:nvPr/>
          </p:nvSpPr>
          <p:spPr>
            <a:xfrm>
              <a:off x="2479125" y="2274900"/>
              <a:ext cx="535350" cy="183450"/>
            </a:xfrm>
            <a:custGeom>
              <a:pathLst>
                <a:path extrusionOk="0" h="7338" w="21414">
                  <a:moveTo>
                    <a:pt x="13076" y="1"/>
                  </a:moveTo>
                  <a:lnTo>
                    <a:pt x="13076" y="1073"/>
                  </a:lnTo>
                  <a:lnTo>
                    <a:pt x="13986" y="1073"/>
                  </a:lnTo>
                  <a:lnTo>
                    <a:pt x="13986" y="1"/>
                  </a:lnTo>
                  <a:close/>
                  <a:moveTo>
                    <a:pt x="1389" y="1257"/>
                  </a:moveTo>
                  <a:cubicBezTo>
                    <a:pt x="1594" y="1257"/>
                    <a:pt x="1741" y="1310"/>
                    <a:pt x="1830" y="1418"/>
                  </a:cubicBezTo>
                  <a:cubicBezTo>
                    <a:pt x="1919" y="1526"/>
                    <a:pt x="1963" y="1705"/>
                    <a:pt x="1963" y="1954"/>
                  </a:cubicBezTo>
                  <a:cubicBezTo>
                    <a:pt x="1963" y="2206"/>
                    <a:pt x="1919" y="2388"/>
                    <a:pt x="1830" y="2498"/>
                  </a:cubicBezTo>
                  <a:cubicBezTo>
                    <a:pt x="1741" y="2608"/>
                    <a:pt x="1594" y="2663"/>
                    <a:pt x="1389" y="2663"/>
                  </a:cubicBezTo>
                  <a:lnTo>
                    <a:pt x="978" y="2663"/>
                  </a:lnTo>
                  <a:lnTo>
                    <a:pt x="978" y="1257"/>
                  </a:lnTo>
                  <a:close/>
                  <a:moveTo>
                    <a:pt x="5324" y="2376"/>
                  </a:moveTo>
                  <a:cubicBezTo>
                    <a:pt x="5487" y="2376"/>
                    <a:pt x="5619" y="2453"/>
                    <a:pt x="5719" y="2606"/>
                  </a:cubicBezTo>
                  <a:cubicBezTo>
                    <a:pt x="5820" y="2759"/>
                    <a:pt x="5870" y="2960"/>
                    <a:pt x="5870" y="3210"/>
                  </a:cubicBezTo>
                  <a:lnTo>
                    <a:pt x="4689" y="3210"/>
                  </a:lnTo>
                  <a:cubicBezTo>
                    <a:pt x="4716" y="2941"/>
                    <a:pt x="4785" y="2735"/>
                    <a:pt x="4895" y="2591"/>
                  </a:cubicBezTo>
                  <a:cubicBezTo>
                    <a:pt x="5005" y="2448"/>
                    <a:pt x="5148" y="2376"/>
                    <a:pt x="5324" y="2376"/>
                  </a:cubicBezTo>
                  <a:close/>
                  <a:moveTo>
                    <a:pt x="19899" y="2457"/>
                  </a:moveTo>
                  <a:cubicBezTo>
                    <a:pt x="20089" y="2457"/>
                    <a:pt x="20236" y="2558"/>
                    <a:pt x="20341" y="2758"/>
                  </a:cubicBezTo>
                  <a:cubicBezTo>
                    <a:pt x="20446" y="2959"/>
                    <a:pt x="20499" y="3243"/>
                    <a:pt x="20499" y="3610"/>
                  </a:cubicBezTo>
                  <a:cubicBezTo>
                    <a:pt x="20499" y="3975"/>
                    <a:pt x="20446" y="4258"/>
                    <a:pt x="20341" y="4458"/>
                  </a:cubicBezTo>
                  <a:cubicBezTo>
                    <a:pt x="20236" y="4659"/>
                    <a:pt x="20089" y="4760"/>
                    <a:pt x="19899" y="4760"/>
                  </a:cubicBezTo>
                  <a:cubicBezTo>
                    <a:pt x="19705" y="4760"/>
                    <a:pt x="19557" y="4662"/>
                    <a:pt x="19455" y="4468"/>
                  </a:cubicBezTo>
                  <a:cubicBezTo>
                    <a:pt x="19353" y="4273"/>
                    <a:pt x="19303" y="3987"/>
                    <a:pt x="19303" y="3610"/>
                  </a:cubicBezTo>
                  <a:cubicBezTo>
                    <a:pt x="19303" y="3243"/>
                    <a:pt x="19355" y="2959"/>
                    <a:pt x="19460" y="2758"/>
                  </a:cubicBezTo>
                  <a:cubicBezTo>
                    <a:pt x="19565" y="2558"/>
                    <a:pt x="19711" y="2457"/>
                    <a:pt x="19899" y="2457"/>
                  </a:cubicBezTo>
                  <a:close/>
                  <a:moveTo>
                    <a:pt x="0" y="232"/>
                  </a:moveTo>
                  <a:lnTo>
                    <a:pt x="0" y="5714"/>
                  </a:lnTo>
                  <a:lnTo>
                    <a:pt x="978" y="5714"/>
                  </a:lnTo>
                  <a:lnTo>
                    <a:pt x="978" y="3640"/>
                  </a:lnTo>
                  <a:lnTo>
                    <a:pt x="1255" y="3640"/>
                  </a:lnTo>
                  <a:cubicBezTo>
                    <a:pt x="1414" y="3640"/>
                    <a:pt x="1541" y="3690"/>
                    <a:pt x="1637" y="3790"/>
                  </a:cubicBezTo>
                  <a:cubicBezTo>
                    <a:pt x="1733" y="3891"/>
                    <a:pt x="1827" y="4078"/>
                    <a:pt x="1920" y="4352"/>
                  </a:cubicBezTo>
                  <a:lnTo>
                    <a:pt x="2383" y="5714"/>
                  </a:lnTo>
                  <a:lnTo>
                    <a:pt x="3424" y="5714"/>
                  </a:lnTo>
                  <a:lnTo>
                    <a:pt x="2893" y="4157"/>
                  </a:lnTo>
                  <a:cubicBezTo>
                    <a:pt x="2785" y="3842"/>
                    <a:pt x="2678" y="3606"/>
                    <a:pt x="2572" y="3451"/>
                  </a:cubicBezTo>
                  <a:cubicBezTo>
                    <a:pt x="2466" y="3295"/>
                    <a:pt x="2346" y="3195"/>
                    <a:pt x="2212" y="3151"/>
                  </a:cubicBezTo>
                  <a:cubicBezTo>
                    <a:pt x="2456" y="3041"/>
                    <a:pt x="2639" y="2870"/>
                    <a:pt x="2760" y="2637"/>
                  </a:cubicBezTo>
                  <a:cubicBezTo>
                    <a:pt x="2881" y="2405"/>
                    <a:pt x="2941" y="2107"/>
                    <a:pt x="2941" y="1745"/>
                  </a:cubicBezTo>
                  <a:cubicBezTo>
                    <a:pt x="2941" y="1221"/>
                    <a:pt x="2825" y="838"/>
                    <a:pt x="2592" y="596"/>
                  </a:cubicBezTo>
                  <a:cubicBezTo>
                    <a:pt x="2359" y="353"/>
                    <a:pt x="1993" y="232"/>
                    <a:pt x="1494" y="232"/>
                  </a:cubicBezTo>
                  <a:close/>
                  <a:moveTo>
                    <a:pt x="10673" y="434"/>
                  </a:moveTo>
                  <a:lnTo>
                    <a:pt x="10673" y="1602"/>
                  </a:lnTo>
                  <a:lnTo>
                    <a:pt x="10221" y="1602"/>
                  </a:lnTo>
                  <a:lnTo>
                    <a:pt x="10221" y="2542"/>
                  </a:lnTo>
                  <a:lnTo>
                    <a:pt x="10673" y="2542"/>
                  </a:lnTo>
                  <a:lnTo>
                    <a:pt x="10673" y="4286"/>
                  </a:lnTo>
                  <a:cubicBezTo>
                    <a:pt x="10673" y="4805"/>
                    <a:pt x="10748" y="5173"/>
                    <a:pt x="10898" y="5389"/>
                  </a:cubicBezTo>
                  <a:cubicBezTo>
                    <a:pt x="11048" y="5606"/>
                    <a:pt x="11302" y="5714"/>
                    <a:pt x="11661" y="5714"/>
                  </a:cubicBezTo>
                  <a:lnTo>
                    <a:pt x="12441" y="5714"/>
                  </a:lnTo>
                  <a:lnTo>
                    <a:pt x="12441" y="4774"/>
                  </a:lnTo>
                  <a:lnTo>
                    <a:pt x="11974" y="4774"/>
                  </a:lnTo>
                  <a:cubicBezTo>
                    <a:pt x="11818" y="4774"/>
                    <a:pt x="11714" y="4741"/>
                    <a:pt x="11661" y="4673"/>
                  </a:cubicBezTo>
                  <a:cubicBezTo>
                    <a:pt x="11609" y="4606"/>
                    <a:pt x="11583" y="4477"/>
                    <a:pt x="11583" y="4286"/>
                  </a:cubicBezTo>
                  <a:lnTo>
                    <a:pt x="11583" y="2542"/>
                  </a:lnTo>
                  <a:lnTo>
                    <a:pt x="12520" y="2542"/>
                  </a:lnTo>
                  <a:lnTo>
                    <a:pt x="12520" y="1602"/>
                  </a:lnTo>
                  <a:lnTo>
                    <a:pt x="11583" y="1602"/>
                  </a:lnTo>
                  <a:lnTo>
                    <a:pt x="11583" y="434"/>
                  </a:lnTo>
                  <a:close/>
                  <a:moveTo>
                    <a:pt x="13076" y="1602"/>
                  </a:moveTo>
                  <a:lnTo>
                    <a:pt x="13076" y="5714"/>
                  </a:lnTo>
                  <a:lnTo>
                    <a:pt x="13986" y="5714"/>
                  </a:lnTo>
                  <a:lnTo>
                    <a:pt x="13986" y="1602"/>
                  </a:lnTo>
                  <a:close/>
                  <a:moveTo>
                    <a:pt x="16716" y="1503"/>
                  </a:moveTo>
                  <a:cubicBezTo>
                    <a:pt x="16530" y="1503"/>
                    <a:pt x="16360" y="1560"/>
                    <a:pt x="16206" y="1673"/>
                  </a:cubicBezTo>
                  <a:cubicBezTo>
                    <a:pt x="16052" y="1787"/>
                    <a:pt x="15906" y="1964"/>
                    <a:pt x="15769" y="2204"/>
                  </a:cubicBezTo>
                  <a:lnTo>
                    <a:pt x="15769" y="1602"/>
                  </a:lnTo>
                  <a:lnTo>
                    <a:pt x="14859" y="1602"/>
                  </a:lnTo>
                  <a:lnTo>
                    <a:pt x="14859" y="5714"/>
                  </a:lnTo>
                  <a:lnTo>
                    <a:pt x="15769" y="5714"/>
                  </a:lnTo>
                  <a:lnTo>
                    <a:pt x="15769" y="3691"/>
                  </a:lnTo>
                  <a:cubicBezTo>
                    <a:pt x="15769" y="3316"/>
                    <a:pt x="15823" y="3023"/>
                    <a:pt x="15931" y="2812"/>
                  </a:cubicBezTo>
                  <a:cubicBezTo>
                    <a:pt x="16040" y="2600"/>
                    <a:pt x="16189" y="2494"/>
                    <a:pt x="16378" y="2494"/>
                  </a:cubicBezTo>
                  <a:cubicBezTo>
                    <a:pt x="16456" y="2494"/>
                    <a:pt x="16526" y="2518"/>
                    <a:pt x="16587" y="2566"/>
                  </a:cubicBezTo>
                  <a:cubicBezTo>
                    <a:pt x="16648" y="2613"/>
                    <a:pt x="16696" y="2680"/>
                    <a:pt x="16731" y="2766"/>
                  </a:cubicBezTo>
                  <a:cubicBezTo>
                    <a:pt x="16758" y="2829"/>
                    <a:pt x="16778" y="2928"/>
                    <a:pt x="16789" y="3063"/>
                  </a:cubicBezTo>
                  <a:cubicBezTo>
                    <a:pt x="16800" y="3198"/>
                    <a:pt x="16805" y="3443"/>
                    <a:pt x="16805" y="3797"/>
                  </a:cubicBezTo>
                  <a:lnTo>
                    <a:pt x="16805" y="5307"/>
                  </a:lnTo>
                  <a:lnTo>
                    <a:pt x="16805" y="5714"/>
                  </a:lnTo>
                  <a:lnTo>
                    <a:pt x="17719" y="5714"/>
                  </a:lnTo>
                  <a:lnTo>
                    <a:pt x="17719" y="3210"/>
                  </a:lnTo>
                  <a:cubicBezTo>
                    <a:pt x="17719" y="2654"/>
                    <a:pt x="17634" y="2231"/>
                    <a:pt x="17464" y="1940"/>
                  </a:cubicBezTo>
                  <a:cubicBezTo>
                    <a:pt x="17294" y="1648"/>
                    <a:pt x="17045" y="1503"/>
                    <a:pt x="16716" y="1503"/>
                  </a:cubicBezTo>
                  <a:close/>
                  <a:moveTo>
                    <a:pt x="5329" y="1503"/>
                  </a:moveTo>
                  <a:cubicBezTo>
                    <a:pt x="4838" y="1503"/>
                    <a:pt x="4453" y="1695"/>
                    <a:pt x="4172" y="2079"/>
                  </a:cubicBezTo>
                  <a:cubicBezTo>
                    <a:pt x="3892" y="2463"/>
                    <a:pt x="3752" y="2991"/>
                    <a:pt x="3752" y="3662"/>
                  </a:cubicBezTo>
                  <a:cubicBezTo>
                    <a:pt x="3752" y="4345"/>
                    <a:pt x="3895" y="4875"/>
                    <a:pt x="4180" y="5253"/>
                  </a:cubicBezTo>
                  <a:cubicBezTo>
                    <a:pt x="4465" y="5632"/>
                    <a:pt x="4865" y="5821"/>
                    <a:pt x="5380" y="5821"/>
                  </a:cubicBezTo>
                  <a:cubicBezTo>
                    <a:pt x="5595" y="5821"/>
                    <a:pt x="5810" y="5791"/>
                    <a:pt x="6025" y="5731"/>
                  </a:cubicBezTo>
                  <a:cubicBezTo>
                    <a:pt x="6240" y="5671"/>
                    <a:pt x="6455" y="5582"/>
                    <a:pt x="6671" y="5465"/>
                  </a:cubicBezTo>
                  <a:lnTo>
                    <a:pt x="6671" y="4451"/>
                  </a:lnTo>
                  <a:cubicBezTo>
                    <a:pt x="6459" y="4618"/>
                    <a:pt x="6253" y="4742"/>
                    <a:pt x="6052" y="4824"/>
                  </a:cubicBezTo>
                  <a:cubicBezTo>
                    <a:pt x="5851" y="4906"/>
                    <a:pt x="5655" y="4947"/>
                    <a:pt x="5464" y="4947"/>
                  </a:cubicBezTo>
                  <a:cubicBezTo>
                    <a:pt x="5227" y="4947"/>
                    <a:pt x="5042" y="4870"/>
                    <a:pt x="4910" y="4715"/>
                  </a:cubicBezTo>
                  <a:cubicBezTo>
                    <a:pt x="4778" y="4561"/>
                    <a:pt x="4701" y="4330"/>
                    <a:pt x="4679" y="4021"/>
                  </a:cubicBezTo>
                  <a:lnTo>
                    <a:pt x="6805" y="4021"/>
                  </a:lnTo>
                  <a:lnTo>
                    <a:pt x="6805" y="3647"/>
                  </a:lnTo>
                  <a:cubicBezTo>
                    <a:pt x="6805" y="2996"/>
                    <a:pt x="6671" y="2476"/>
                    <a:pt x="6403" y="2086"/>
                  </a:cubicBezTo>
                  <a:cubicBezTo>
                    <a:pt x="6134" y="1697"/>
                    <a:pt x="5776" y="1503"/>
                    <a:pt x="5329" y="1503"/>
                  </a:cubicBezTo>
                  <a:close/>
                  <a:moveTo>
                    <a:pt x="8586" y="1503"/>
                  </a:moveTo>
                  <a:cubicBezTo>
                    <a:pt x="8159" y="1503"/>
                    <a:pt x="7842" y="1608"/>
                    <a:pt x="7636" y="1818"/>
                  </a:cubicBezTo>
                  <a:cubicBezTo>
                    <a:pt x="7429" y="2029"/>
                    <a:pt x="7326" y="2352"/>
                    <a:pt x="7326" y="2788"/>
                  </a:cubicBezTo>
                  <a:cubicBezTo>
                    <a:pt x="7326" y="3192"/>
                    <a:pt x="7407" y="3493"/>
                    <a:pt x="7570" y="3691"/>
                  </a:cubicBezTo>
                  <a:cubicBezTo>
                    <a:pt x="7732" y="3889"/>
                    <a:pt x="8016" y="4025"/>
                    <a:pt x="8421" y="4099"/>
                  </a:cubicBezTo>
                  <a:lnTo>
                    <a:pt x="8581" y="4128"/>
                  </a:lnTo>
                  <a:cubicBezTo>
                    <a:pt x="8765" y="4160"/>
                    <a:pt x="8888" y="4204"/>
                    <a:pt x="8950" y="4262"/>
                  </a:cubicBezTo>
                  <a:cubicBezTo>
                    <a:pt x="9012" y="4320"/>
                    <a:pt x="9043" y="4407"/>
                    <a:pt x="9043" y="4525"/>
                  </a:cubicBezTo>
                  <a:cubicBezTo>
                    <a:pt x="9043" y="4664"/>
                    <a:pt x="8998" y="4769"/>
                    <a:pt x="8908" y="4840"/>
                  </a:cubicBezTo>
                  <a:cubicBezTo>
                    <a:pt x="8818" y="4911"/>
                    <a:pt x="8685" y="4947"/>
                    <a:pt x="8507" y="4947"/>
                  </a:cubicBezTo>
                  <a:cubicBezTo>
                    <a:pt x="8310" y="4947"/>
                    <a:pt x="8117" y="4915"/>
                    <a:pt x="7926" y="4851"/>
                  </a:cubicBezTo>
                  <a:cubicBezTo>
                    <a:pt x="7736" y="4788"/>
                    <a:pt x="7550" y="4692"/>
                    <a:pt x="7369" y="4565"/>
                  </a:cubicBezTo>
                  <a:lnTo>
                    <a:pt x="7369" y="5564"/>
                  </a:lnTo>
                  <a:cubicBezTo>
                    <a:pt x="7581" y="5649"/>
                    <a:pt x="7787" y="5714"/>
                    <a:pt x="7987" y="5756"/>
                  </a:cubicBezTo>
                  <a:cubicBezTo>
                    <a:pt x="8188" y="5799"/>
                    <a:pt x="8382" y="5821"/>
                    <a:pt x="8570" y="5821"/>
                  </a:cubicBezTo>
                  <a:cubicBezTo>
                    <a:pt x="9014" y="5821"/>
                    <a:pt x="9348" y="5711"/>
                    <a:pt x="9571" y="5490"/>
                  </a:cubicBezTo>
                  <a:cubicBezTo>
                    <a:pt x="9795" y="5270"/>
                    <a:pt x="9906" y="4941"/>
                    <a:pt x="9906" y="4502"/>
                  </a:cubicBezTo>
                  <a:cubicBezTo>
                    <a:pt x="9906" y="4084"/>
                    <a:pt x="9826" y="3777"/>
                    <a:pt x="9665" y="3581"/>
                  </a:cubicBezTo>
                  <a:cubicBezTo>
                    <a:pt x="9504" y="3385"/>
                    <a:pt x="9191" y="3244"/>
                    <a:pt x="8725" y="3159"/>
                  </a:cubicBezTo>
                  <a:lnTo>
                    <a:pt x="8565" y="3126"/>
                  </a:lnTo>
                  <a:cubicBezTo>
                    <a:pt x="8401" y="3099"/>
                    <a:pt x="8287" y="3057"/>
                    <a:pt x="8224" y="3001"/>
                  </a:cubicBezTo>
                  <a:cubicBezTo>
                    <a:pt x="8160" y="2944"/>
                    <a:pt x="8128" y="2864"/>
                    <a:pt x="8128" y="2758"/>
                  </a:cubicBezTo>
                  <a:cubicBezTo>
                    <a:pt x="8128" y="2629"/>
                    <a:pt x="8170" y="2533"/>
                    <a:pt x="8254" y="2470"/>
                  </a:cubicBezTo>
                  <a:cubicBezTo>
                    <a:pt x="8338" y="2408"/>
                    <a:pt x="8466" y="2376"/>
                    <a:pt x="8639" y="2376"/>
                  </a:cubicBezTo>
                  <a:cubicBezTo>
                    <a:pt x="8800" y="2376"/>
                    <a:pt x="8971" y="2406"/>
                    <a:pt x="9152" y="2465"/>
                  </a:cubicBezTo>
                  <a:cubicBezTo>
                    <a:pt x="9333" y="2523"/>
                    <a:pt x="9521" y="2611"/>
                    <a:pt x="9716" y="2729"/>
                  </a:cubicBezTo>
                  <a:lnTo>
                    <a:pt x="9716" y="1730"/>
                  </a:lnTo>
                  <a:cubicBezTo>
                    <a:pt x="9499" y="1652"/>
                    <a:pt x="9299" y="1594"/>
                    <a:pt x="9114" y="1558"/>
                  </a:cubicBezTo>
                  <a:cubicBezTo>
                    <a:pt x="8929" y="1521"/>
                    <a:pt x="8753" y="1503"/>
                    <a:pt x="8586" y="1503"/>
                  </a:cubicBezTo>
                  <a:close/>
                  <a:moveTo>
                    <a:pt x="19562" y="1510"/>
                  </a:moveTo>
                  <a:cubicBezTo>
                    <a:pt x="19214" y="1510"/>
                    <a:pt x="18927" y="1706"/>
                    <a:pt x="18701" y="2099"/>
                  </a:cubicBezTo>
                  <a:cubicBezTo>
                    <a:pt x="18474" y="2492"/>
                    <a:pt x="18360" y="2996"/>
                    <a:pt x="18360" y="3610"/>
                  </a:cubicBezTo>
                  <a:cubicBezTo>
                    <a:pt x="18360" y="4222"/>
                    <a:pt x="18474" y="4726"/>
                    <a:pt x="18701" y="5121"/>
                  </a:cubicBezTo>
                  <a:cubicBezTo>
                    <a:pt x="18927" y="5517"/>
                    <a:pt x="19214" y="5714"/>
                    <a:pt x="19562" y="5714"/>
                  </a:cubicBezTo>
                  <a:cubicBezTo>
                    <a:pt x="19760" y="5714"/>
                    <a:pt x="19934" y="5658"/>
                    <a:pt x="20085" y="5545"/>
                  </a:cubicBezTo>
                  <a:cubicBezTo>
                    <a:pt x="20236" y="5433"/>
                    <a:pt x="20374" y="5256"/>
                    <a:pt x="20499" y="5017"/>
                  </a:cubicBezTo>
                  <a:lnTo>
                    <a:pt x="20499" y="5299"/>
                  </a:lnTo>
                  <a:cubicBezTo>
                    <a:pt x="20499" y="5701"/>
                    <a:pt x="20429" y="5996"/>
                    <a:pt x="20291" y="6184"/>
                  </a:cubicBezTo>
                  <a:cubicBezTo>
                    <a:pt x="20152" y="6373"/>
                    <a:pt x="19933" y="6467"/>
                    <a:pt x="19635" y="6467"/>
                  </a:cubicBezTo>
                  <a:cubicBezTo>
                    <a:pt x="19481" y="6467"/>
                    <a:pt x="19328" y="6434"/>
                    <a:pt x="19176" y="6370"/>
                  </a:cubicBezTo>
                  <a:cubicBezTo>
                    <a:pt x="19023" y="6305"/>
                    <a:pt x="18867" y="6206"/>
                    <a:pt x="18708" y="6074"/>
                  </a:cubicBezTo>
                  <a:lnTo>
                    <a:pt x="18708" y="7098"/>
                  </a:lnTo>
                  <a:cubicBezTo>
                    <a:pt x="18876" y="7179"/>
                    <a:pt x="19043" y="7239"/>
                    <a:pt x="19209" y="7278"/>
                  </a:cubicBezTo>
                  <a:cubicBezTo>
                    <a:pt x="19375" y="7318"/>
                    <a:pt x="19546" y="7337"/>
                    <a:pt x="19724" y="7337"/>
                  </a:cubicBezTo>
                  <a:cubicBezTo>
                    <a:pt x="20273" y="7337"/>
                    <a:pt x="20692" y="7163"/>
                    <a:pt x="20980" y="6814"/>
                  </a:cubicBezTo>
                  <a:cubicBezTo>
                    <a:pt x="21269" y="6465"/>
                    <a:pt x="21413" y="5960"/>
                    <a:pt x="21413" y="5299"/>
                  </a:cubicBezTo>
                  <a:lnTo>
                    <a:pt x="21413" y="1602"/>
                  </a:lnTo>
                  <a:lnTo>
                    <a:pt x="20499" y="1602"/>
                  </a:lnTo>
                  <a:lnTo>
                    <a:pt x="20499" y="2211"/>
                  </a:lnTo>
                  <a:cubicBezTo>
                    <a:pt x="20374" y="1969"/>
                    <a:pt x="20236" y="1791"/>
                    <a:pt x="20085" y="1679"/>
                  </a:cubicBezTo>
                  <a:cubicBezTo>
                    <a:pt x="19934" y="1566"/>
                    <a:pt x="19760" y="1510"/>
                    <a:pt x="19562" y="1510"/>
                  </a:cubicBezTo>
                  <a:close/>
                </a:path>
              </a:pathLst>
            </a:cu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528" name="Shape 528"/>
            <p:cNvSpPr/>
            <p:nvPr/>
          </p:nvSpPr>
          <p:spPr>
            <a:xfrm>
              <a:off x="210550" y="727300"/>
              <a:ext cx="179475" cy="142225"/>
            </a:xfrm>
            <a:custGeom>
              <a:pathLst>
                <a:path extrusionOk="0" h="5689" w="7179">
                  <a:moveTo>
                    <a:pt x="5718" y="0"/>
                  </a:moveTo>
                  <a:cubicBezTo>
                    <a:pt x="5511" y="0"/>
                    <a:pt x="5300" y="28"/>
                    <a:pt x="5085" y="83"/>
                  </a:cubicBezTo>
                  <a:cubicBezTo>
                    <a:pt x="4870" y="138"/>
                    <a:pt x="4653" y="218"/>
                    <a:pt x="4432" y="324"/>
                  </a:cubicBezTo>
                  <a:lnTo>
                    <a:pt x="4432" y="1528"/>
                  </a:lnTo>
                  <a:cubicBezTo>
                    <a:pt x="4639" y="1342"/>
                    <a:pt x="4833" y="1202"/>
                    <a:pt x="5014" y="1108"/>
                  </a:cubicBezTo>
                  <a:cubicBezTo>
                    <a:pt x="5195" y="1013"/>
                    <a:pt x="5362" y="966"/>
                    <a:pt x="5514" y="966"/>
                  </a:cubicBezTo>
                  <a:cubicBezTo>
                    <a:pt x="5713" y="966"/>
                    <a:pt x="5871" y="1044"/>
                    <a:pt x="5991" y="1201"/>
                  </a:cubicBezTo>
                  <a:cubicBezTo>
                    <a:pt x="6110" y="1358"/>
                    <a:pt x="6170" y="1565"/>
                    <a:pt x="6170" y="1822"/>
                  </a:cubicBezTo>
                  <a:cubicBezTo>
                    <a:pt x="6170" y="1988"/>
                    <a:pt x="6140" y="2148"/>
                    <a:pt x="6081" y="2303"/>
                  </a:cubicBezTo>
                  <a:cubicBezTo>
                    <a:pt x="6022" y="2457"/>
                    <a:pt x="5930" y="2615"/>
                    <a:pt x="5807" y="2776"/>
                  </a:cubicBezTo>
                  <a:lnTo>
                    <a:pt x="4422" y="4543"/>
                  </a:lnTo>
                  <a:lnTo>
                    <a:pt x="4422" y="5582"/>
                  </a:lnTo>
                  <a:lnTo>
                    <a:pt x="7178" y="5582"/>
                  </a:lnTo>
                  <a:lnTo>
                    <a:pt x="7178" y="4543"/>
                  </a:lnTo>
                  <a:lnTo>
                    <a:pt x="5509" y="4543"/>
                  </a:lnTo>
                  <a:lnTo>
                    <a:pt x="6320" y="3514"/>
                  </a:lnTo>
                  <a:cubicBezTo>
                    <a:pt x="6662" y="3081"/>
                    <a:pt x="6886" y="2735"/>
                    <a:pt x="6993" y="2477"/>
                  </a:cubicBezTo>
                  <a:cubicBezTo>
                    <a:pt x="7099" y="2219"/>
                    <a:pt x="7153" y="1940"/>
                    <a:pt x="7153" y="1642"/>
                  </a:cubicBezTo>
                  <a:cubicBezTo>
                    <a:pt x="7153" y="1125"/>
                    <a:pt x="7027" y="723"/>
                    <a:pt x="6776" y="434"/>
                  </a:cubicBezTo>
                  <a:cubicBezTo>
                    <a:pt x="6524" y="145"/>
                    <a:pt x="6171" y="0"/>
                    <a:pt x="5718" y="0"/>
                  </a:cubicBezTo>
                  <a:close/>
                  <a:moveTo>
                    <a:pt x="2109" y="0"/>
                  </a:moveTo>
                  <a:cubicBezTo>
                    <a:pt x="1455" y="0"/>
                    <a:pt x="941" y="254"/>
                    <a:pt x="565" y="761"/>
                  </a:cubicBezTo>
                  <a:cubicBezTo>
                    <a:pt x="189" y="1267"/>
                    <a:pt x="1" y="1962"/>
                    <a:pt x="1" y="2846"/>
                  </a:cubicBezTo>
                  <a:cubicBezTo>
                    <a:pt x="1" y="3720"/>
                    <a:pt x="185" y="4412"/>
                    <a:pt x="555" y="4923"/>
                  </a:cubicBezTo>
                  <a:cubicBezTo>
                    <a:pt x="924" y="5433"/>
                    <a:pt x="1424" y="5688"/>
                    <a:pt x="2056" y="5688"/>
                  </a:cubicBezTo>
                  <a:cubicBezTo>
                    <a:pt x="2335" y="5688"/>
                    <a:pt x="2606" y="5645"/>
                    <a:pt x="2868" y="5560"/>
                  </a:cubicBezTo>
                  <a:cubicBezTo>
                    <a:pt x="3131" y="5474"/>
                    <a:pt x="3384" y="5345"/>
                    <a:pt x="3628" y="5174"/>
                  </a:cubicBezTo>
                  <a:lnTo>
                    <a:pt x="3628" y="2538"/>
                  </a:lnTo>
                  <a:lnTo>
                    <a:pt x="2104" y="2538"/>
                  </a:lnTo>
                  <a:lnTo>
                    <a:pt x="2104" y="3485"/>
                  </a:lnTo>
                  <a:lnTo>
                    <a:pt x="2701" y="3485"/>
                  </a:lnTo>
                  <a:lnTo>
                    <a:pt x="2701" y="4550"/>
                  </a:lnTo>
                  <a:cubicBezTo>
                    <a:pt x="2631" y="4589"/>
                    <a:pt x="2553" y="4618"/>
                    <a:pt x="2466" y="4636"/>
                  </a:cubicBezTo>
                  <a:cubicBezTo>
                    <a:pt x="2379" y="4654"/>
                    <a:pt x="2284" y="4664"/>
                    <a:pt x="2183" y="4664"/>
                  </a:cubicBezTo>
                  <a:cubicBezTo>
                    <a:pt x="1808" y="4664"/>
                    <a:pt x="1520" y="4506"/>
                    <a:pt x="1317" y="4190"/>
                  </a:cubicBezTo>
                  <a:cubicBezTo>
                    <a:pt x="1113" y="3874"/>
                    <a:pt x="1012" y="3426"/>
                    <a:pt x="1012" y="2846"/>
                  </a:cubicBezTo>
                  <a:cubicBezTo>
                    <a:pt x="1012" y="2261"/>
                    <a:pt x="1117" y="1811"/>
                    <a:pt x="1328" y="1497"/>
                  </a:cubicBezTo>
                  <a:cubicBezTo>
                    <a:pt x="1539" y="1182"/>
                    <a:pt x="1839" y="1025"/>
                    <a:pt x="2228" y="1025"/>
                  </a:cubicBezTo>
                  <a:cubicBezTo>
                    <a:pt x="2438" y="1025"/>
                    <a:pt x="2648" y="1068"/>
                    <a:pt x="2857" y="1153"/>
                  </a:cubicBezTo>
                  <a:cubicBezTo>
                    <a:pt x="3066" y="1239"/>
                    <a:pt x="3277" y="1369"/>
                    <a:pt x="3488" y="1543"/>
                  </a:cubicBezTo>
                  <a:lnTo>
                    <a:pt x="3488" y="408"/>
                  </a:lnTo>
                  <a:cubicBezTo>
                    <a:pt x="3283" y="273"/>
                    <a:pt x="3065" y="172"/>
                    <a:pt x="2834" y="103"/>
                  </a:cubicBezTo>
                  <a:cubicBezTo>
                    <a:pt x="2603" y="35"/>
                    <a:pt x="2361" y="0"/>
                    <a:pt x="2109" y="0"/>
                  </a:cubicBezTo>
                  <a:close/>
                </a:path>
              </a:pathLst>
            </a:cu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529" name="Shape 529"/>
            <p:cNvSpPr/>
            <p:nvPr/>
          </p:nvSpPr>
          <p:spPr>
            <a:xfrm>
              <a:off x="116650" y="951850"/>
              <a:ext cx="405600" cy="178650"/>
            </a:xfrm>
            <a:custGeom>
              <a:pathLst>
                <a:path extrusionOk="0" h="7146" w="16224">
                  <a:moveTo>
                    <a:pt x="9472" y="2324"/>
                  </a:moveTo>
                  <a:cubicBezTo>
                    <a:pt x="9666" y="2324"/>
                    <a:pt x="9815" y="2427"/>
                    <a:pt x="9917" y="2633"/>
                  </a:cubicBezTo>
                  <a:cubicBezTo>
                    <a:pt x="10020" y="2839"/>
                    <a:pt x="10071" y="3137"/>
                    <a:pt x="10071" y="3529"/>
                  </a:cubicBezTo>
                  <a:cubicBezTo>
                    <a:pt x="10071" y="3920"/>
                    <a:pt x="10020" y="4219"/>
                    <a:pt x="9917" y="4425"/>
                  </a:cubicBezTo>
                  <a:cubicBezTo>
                    <a:pt x="9815" y="4630"/>
                    <a:pt x="9666" y="4733"/>
                    <a:pt x="9472" y="4733"/>
                  </a:cubicBezTo>
                  <a:cubicBezTo>
                    <a:pt x="9277" y="4733"/>
                    <a:pt x="9128" y="4630"/>
                    <a:pt x="9023" y="4423"/>
                  </a:cubicBezTo>
                  <a:cubicBezTo>
                    <a:pt x="8919" y="4216"/>
                    <a:pt x="8867" y="3918"/>
                    <a:pt x="8867" y="3529"/>
                  </a:cubicBezTo>
                  <a:cubicBezTo>
                    <a:pt x="8867" y="3140"/>
                    <a:pt x="8919" y="2842"/>
                    <a:pt x="9023" y="2635"/>
                  </a:cubicBezTo>
                  <a:cubicBezTo>
                    <a:pt x="9128" y="2428"/>
                    <a:pt x="9277" y="2324"/>
                    <a:pt x="9472" y="2324"/>
                  </a:cubicBezTo>
                  <a:close/>
                  <a:moveTo>
                    <a:pt x="6194" y="3731"/>
                  </a:moveTo>
                  <a:lnTo>
                    <a:pt x="6194" y="3881"/>
                  </a:lnTo>
                  <a:cubicBezTo>
                    <a:pt x="6194" y="4148"/>
                    <a:pt x="6136" y="4370"/>
                    <a:pt x="6019" y="4548"/>
                  </a:cubicBezTo>
                  <a:cubicBezTo>
                    <a:pt x="5902" y="4725"/>
                    <a:pt x="5758" y="4814"/>
                    <a:pt x="5587" y="4814"/>
                  </a:cubicBezTo>
                  <a:cubicBezTo>
                    <a:pt x="5450" y="4814"/>
                    <a:pt x="5343" y="4767"/>
                    <a:pt x="5266" y="4673"/>
                  </a:cubicBezTo>
                  <a:cubicBezTo>
                    <a:pt x="5189" y="4578"/>
                    <a:pt x="5150" y="4448"/>
                    <a:pt x="5150" y="4282"/>
                  </a:cubicBezTo>
                  <a:cubicBezTo>
                    <a:pt x="5150" y="4100"/>
                    <a:pt x="5198" y="3963"/>
                    <a:pt x="5294" y="3870"/>
                  </a:cubicBezTo>
                  <a:cubicBezTo>
                    <a:pt x="5390" y="3777"/>
                    <a:pt x="5532" y="3731"/>
                    <a:pt x="5722" y="3731"/>
                  </a:cubicBezTo>
                  <a:close/>
                  <a:moveTo>
                    <a:pt x="14763" y="0"/>
                  </a:moveTo>
                  <a:cubicBezTo>
                    <a:pt x="14556" y="0"/>
                    <a:pt x="14345" y="28"/>
                    <a:pt x="14130" y="83"/>
                  </a:cubicBezTo>
                  <a:cubicBezTo>
                    <a:pt x="13915" y="138"/>
                    <a:pt x="13698" y="218"/>
                    <a:pt x="13478" y="323"/>
                  </a:cubicBezTo>
                  <a:lnTo>
                    <a:pt x="13478" y="1528"/>
                  </a:lnTo>
                  <a:cubicBezTo>
                    <a:pt x="13684" y="1342"/>
                    <a:pt x="13878" y="1201"/>
                    <a:pt x="14059" y="1107"/>
                  </a:cubicBezTo>
                  <a:cubicBezTo>
                    <a:pt x="14240" y="1013"/>
                    <a:pt x="14407" y="966"/>
                    <a:pt x="14560" y="966"/>
                  </a:cubicBezTo>
                  <a:cubicBezTo>
                    <a:pt x="14758" y="966"/>
                    <a:pt x="14917" y="1044"/>
                    <a:pt x="15036" y="1201"/>
                  </a:cubicBezTo>
                  <a:cubicBezTo>
                    <a:pt x="15155" y="1358"/>
                    <a:pt x="15215" y="1564"/>
                    <a:pt x="15215" y="1821"/>
                  </a:cubicBezTo>
                  <a:cubicBezTo>
                    <a:pt x="15215" y="1988"/>
                    <a:pt x="15185" y="2148"/>
                    <a:pt x="15126" y="2302"/>
                  </a:cubicBezTo>
                  <a:cubicBezTo>
                    <a:pt x="15067" y="2457"/>
                    <a:pt x="14975" y="2615"/>
                    <a:pt x="14852" y="2776"/>
                  </a:cubicBezTo>
                  <a:lnTo>
                    <a:pt x="13467" y="4542"/>
                  </a:lnTo>
                  <a:lnTo>
                    <a:pt x="13467" y="5581"/>
                  </a:lnTo>
                  <a:lnTo>
                    <a:pt x="16223" y="5581"/>
                  </a:lnTo>
                  <a:lnTo>
                    <a:pt x="16223" y="4542"/>
                  </a:lnTo>
                  <a:lnTo>
                    <a:pt x="14555" y="4542"/>
                  </a:lnTo>
                  <a:lnTo>
                    <a:pt x="15365" y="3514"/>
                  </a:lnTo>
                  <a:cubicBezTo>
                    <a:pt x="15707" y="3081"/>
                    <a:pt x="15931" y="2735"/>
                    <a:pt x="16038" y="2477"/>
                  </a:cubicBezTo>
                  <a:cubicBezTo>
                    <a:pt x="16145" y="2219"/>
                    <a:pt x="16198" y="1940"/>
                    <a:pt x="16198" y="1641"/>
                  </a:cubicBezTo>
                  <a:cubicBezTo>
                    <a:pt x="16198" y="1125"/>
                    <a:pt x="16072" y="722"/>
                    <a:pt x="15821" y="433"/>
                  </a:cubicBezTo>
                  <a:cubicBezTo>
                    <a:pt x="15569" y="145"/>
                    <a:pt x="15217" y="0"/>
                    <a:pt x="14763" y="0"/>
                  </a:cubicBezTo>
                  <a:close/>
                  <a:moveTo>
                    <a:pt x="2108" y="0"/>
                  </a:moveTo>
                  <a:cubicBezTo>
                    <a:pt x="1455" y="0"/>
                    <a:pt x="940" y="254"/>
                    <a:pt x="564" y="760"/>
                  </a:cubicBezTo>
                  <a:cubicBezTo>
                    <a:pt x="188" y="1267"/>
                    <a:pt x="0" y="1962"/>
                    <a:pt x="0" y="2846"/>
                  </a:cubicBezTo>
                  <a:cubicBezTo>
                    <a:pt x="0" y="3720"/>
                    <a:pt x="185" y="4412"/>
                    <a:pt x="554" y="4922"/>
                  </a:cubicBezTo>
                  <a:cubicBezTo>
                    <a:pt x="923" y="5433"/>
                    <a:pt x="1423" y="5688"/>
                    <a:pt x="2055" y="5688"/>
                  </a:cubicBezTo>
                  <a:cubicBezTo>
                    <a:pt x="2334" y="5688"/>
                    <a:pt x="2605" y="5645"/>
                    <a:pt x="2868" y="5559"/>
                  </a:cubicBezTo>
                  <a:cubicBezTo>
                    <a:pt x="3130" y="5474"/>
                    <a:pt x="3383" y="5345"/>
                    <a:pt x="3627" y="5174"/>
                  </a:cubicBezTo>
                  <a:lnTo>
                    <a:pt x="3627" y="2537"/>
                  </a:lnTo>
                  <a:lnTo>
                    <a:pt x="2103" y="2537"/>
                  </a:lnTo>
                  <a:lnTo>
                    <a:pt x="2103" y="3485"/>
                  </a:lnTo>
                  <a:lnTo>
                    <a:pt x="2700" y="3485"/>
                  </a:lnTo>
                  <a:lnTo>
                    <a:pt x="2700" y="4550"/>
                  </a:lnTo>
                  <a:cubicBezTo>
                    <a:pt x="2631" y="4589"/>
                    <a:pt x="2552" y="4618"/>
                    <a:pt x="2465" y="4636"/>
                  </a:cubicBezTo>
                  <a:cubicBezTo>
                    <a:pt x="2378" y="4654"/>
                    <a:pt x="2284" y="4663"/>
                    <a:pt x="2182" y="4663"/>
                  </a:cubicBezTo>
                  <a:cubicBezTo>
                    <a:pt x="1808" y="4663"/>
                    <a:pt x="1519" y="4506"/>
                    <a:pt x="1316" y="4190"/>
                  </a:cubicBezTo>
                  <a:cubicBezTo>
                    <a:pt x="1113" y="3874"/>
                    <a:pt x="1011" y="3426"/>
                    <a:pt x="1011" y="2846"/>
                  </a:cubicBezTo>
                  <a:cubicBezTo>
                    <a:pt x="1011" y="2261"/>
                    <a:pt x="1116" y="1811"/>
                    <a:pt x="1327" y="1496"/>
                  </a:cubicBezTo>
                  <a:cubicBezTo>
                    <a:pt x="1538" y="1182"/>
                    <a:pt x="1838" y="1025"/>
                    <a:pt x="2228" y="1025"/>
                  </a:cubicBezTo>
                  <a:cubicBezTo>
                    <a:pt x="2438" y="1025"/>
                    <a:pt x="2647" y="1067"/>
                    <a:pt x="2856" y="1153"/>
                  </a:cubicBezTo>
                  <a:cubicBezTo>
                    <a:pt x="3065" y="1239"/>
                    <a:pt x="3276" y="1369"/>
                    <a:pt x="3487" y="1542"/>
                  </a:cubicBezTo>
                  <a:lnTo>
                    <a:pt x="3487" y="408"/>
                  </a:lnTo>
                  <a:cubicBezTo>
                    <a:pt x="3283" y="273"/>
                    <a:pt x="3065" y="172"/>
                    <a:pt x="2833" y="103"/>
                  </a:cubicBezTo>
                  <a:cubicBezTo>
                    <a:pt x="2602" y="34"/>
                    <a:pt x="2361" y="0"/>
                    <a:pt x="2108" y="0"/>
                  </a:cubicBezTo>
                  <a:close/>
                  <a:moveTo>
                    <a:pt x="5658" y="1370"/>
                  </a:moveTo>
                  <a:cubicBezTo>
                    <a:pt x="5462" y="1370"/>
                    <a:pt x="5266" y="1388"/>
                    <a:pt x="5069" y="1423"/>
                  </a:cubicBezTo>
                  <a:cubicBezTo>
                    <a:pt x="4873" y="1459"/>
                    <a:pt x="4677" y="1511"/>
                    <a:pt x="4482" y="1579"/>
                  </a:cubicBezTo>
                  <a:lnTo>
                    <a:pt x="4482" y="2581"/>
                  </a:lnTo>
                  <a:cubicBezTo>
                    <a:pt x="4626" y="2469"/>
                    <a:pt x="4782" y="2384"/>
                    <a:pt x="4950" y="2328"/>
                  </a:cubicBezTo>
                  <a:cubicBezTo>
                    <a:pt x="5117" y="2272"/>
                    <a:pt x="5299" y="2244"/>
                    <a:pt x="5493" y="2244"/>
                  </a:cubicBezTo>
                  <a:cubicBezTo>
                    <a:pt x="5734" y="2244"/>
                    <a:pt x="5911" y="2292"/>
                    <a:pt x="6024" y="2389"/>
                  </a:cubicBezTo>
                  <a:cubicBezTo>
                    <a:pt x="6138" y="2485"/>
                    <a:pt x="6194" y="2638"/>
                    <a:pt x="6194" y="2846"/>
                  </a:cubicBezTo>
                  <a:lnTo>
                    <a:pt x="6194" y="2949"/>
                  </a:lnTo>
                  <a:lnTo>
                    <a:pt x="5658" y="2949"/>
                  </a:lnTo>
                  <a:cubicBezTo>
                    <a:pt x="5167" y="2949"/>
                    <a:pt x="4807" y="3061"/>
                    <a:pt x="4578" y="3286"/>
                  </a:cubicBezTo>
                  <a:cubicBezTo>
                    <a:pt x="4348" y="3512"/>
                    <a:pt x="4233" y="3865"/>
                    <a:pt x="4233" y="4348"/>
                  </a:cubicBezTo>
                  <a:cubicBezTo>
                    <a:pt x="4233" y="4744"/>
                    <a:pt x="4325" y="5067"/>
                    <a:pt x="4509" y="5315"/>
                  </a:cubicBezTo>
                  <a:cubicBezTo>
                    <a:pt x="4693" y="5564"/>
                    <a:pt x="4932" y="5688"/>
                    <a:pt x="5227" y="5688"/>
                  </a:cubicBezTo>
                  <a:cubicBezTo>
                    <a:pt x="5445" y="5688"/>
                    <a:pt x="5630" y="5631"/>
                    <a:pt x="5783" y="5517"/>
                  </a:cubicBezTo>
                  <a:cubicBezTo>
                    <a:pt x="5935" y="5403"/>
                    <a:pt x="6072" y="5222"/>
                    <a:pt x="6194" y="4972"/>
                  </a:cubicBezTo>
                  <a:lnTo>
                    <a:pt x="6194" y="5581"/>
                  </a:lnTo>
                  <a:lnTo>
                    <a:pt x="7111" y="5581"/>
                  </a:lnTo>
                  <a:lnTo>
                    <a:pt x="7111" y="3235"/>
                  </a:lnTo>
                  <a:cubicBezTo>
                    <a:pt x="7111" y="2577"/>
                    <a:pt x="6997" y="2101"/>
                    <a:pt x="6770" y="1809"/>
                  </a:cubicBezTo>
                  <a:cubicBezTo>
                    <a:pt x="6542" y="1516"/>
                    <a:pt x="6172" y="1370"/>
                    <a:pt x="5658" y="1370"/>
                  </a:cubicBezTo>
                  <a:close/>
                  <a:moveTo>
                    <a:pt x="9810" y="1370"/>
                  </a:moveTo>
                  <a:cubicBezTo>
                    <a:pt x="9611" y="1370"/>
                    <a:pt x="9436" y="1427"/>
                    <a:pt x="9284" y="1541"/>
                  </a:cubicBezTo>
                  <a:cubicBezTo>
                    <a:pt x="9131" y="1654"/>
                    <a:pt x="8992" y="1831"/>
                    <a:pt x="8867" y="2071"/>
                  </a:cubicBezTo>
                  <a:lnTo>
                    <a:pt x="8867" y="1469"/>
                  </a:lnTo>
                  <a:lnTo>
                    <a:pt x="7958" y="1469"/>
                  </a:lnTo>
                  <a:lnTo>
                    <a:pt x="7958" y="7146"/>
                  </a:lnTo>
                  <a:lnTo>
                    <a:pt x="8867" y="7146"/>
                  </a:lnTo>
                  <a:lnTo>
                    <a:pt x="8867" y="4987"/>
                  </a:lnTo>
                  <a:cubicBezTo>
                    <a:pt x="8992" y="5226"/>
                    <a:pt x="9131" y="5403"/>
                    <a:pt x="9284" y="5517"/>
                  </a:cubicBezTo>
                  <a:cubicBezTo>
                    <a:pt x="9436" y="5631"/>
                    <a:pt x="9611" y="5688"/>
                    <a:pt x="9810" y="5688"/>
                  </a:cubicBezTo>
                  <a:cubicBezTo>
                    <a:pt x="10160" y="5688"/>
                    <a:pt x="10448" y="5486"/>
                    <a:pt x="10673" y="5084"/>
                  </a:cubicBezTo>
                  <a:cubicBezTo>
                    <a:pt x="10898" y="4681"/>
                    <a:pt x="11011" y="4163"/>
                    <a:pt x="11011" y="3529"/>
                  </a:cubicBezTo>
                  <a:cubicBezTo>
                    <a:pt x="11011" y="2895"/>
                    <a:pt x="10898" y="2376"/>
                    <a:pt x="10673" y="1974"/>
                  </a:cubicBezTo>
                  <a:cubicBezTo>
                    <a:pt x="10448" y="1571"/>
                    <a:pt x="10160" y="1370"/>
                    <a:pt x="9810" y="1370"/>
                  </a:cubicBezTo>
                  <a:close/>
                </a:path>
              </a:pathLst>
            </a:cu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530" name="Shape 530"/>
            <p:cNvSpPr/>
            <p:nvPr/>
          </p:nvSpPr>
          <p:spPr>
            <a:xfrm>
              <a:off x="291075" y="2325200"/>
              <a:ext cx="74825" cy="142225"/>
            </a:xfrm>
            <a:custGeom>
              <a:pathLst>
                <a:path extrusionOk="0" h="5689" w="2993">
                  <a:moveTo>
                    <a:pt x="1418" y="1"/>
                  </a:moveTo>
                  <a:cubicBezTo>
                    <a:pt x="961" y="1"/>
                    <a:pt x="610" y="148"/>
                    <a:pt x="366" y="442"/>
                  </a:cubicBezTo>
                  <a:cubicBezTo>
                    <a:pt x="123" y="735"/>
                    <a:pt x="1" y="1155"/>
                    <a:pt x="1" y="1701"/>
                  </a:cubicBezTo>
                  <a:cubicBezTo>
                    <a:pt x="1" y="2137"/>
                    <a:pt x="88" y="2483"/>
                    <a:pt x="264" y="2740"/>
                  </a:cubicBezTo>
                  <a:cubicBezTo>
                    <a:pt x="439" y="2997"/>
                    <a:pt x="716" y="3184"/>
                    <a:pt x="1095" y="3302"/>
                  </a:cubicBezTo>
                  <a:lnTo>
                    <a:pt x="1474" y="3423"/>
                  </a:lnTo>
                  <a:cubicBezTo>
                    <a:pt x="1704" y="3496"/>
                    <a:pt x="1858" y="3580"/>
                    <a:pt x="1935" y="3673"/>
                  </a:cubicBezTo>
                  <a:cubicBezTo>
                    <a:pt x="2012" y="3766"/>
                    <a:pt x="2050" y="3898"/>
                    <a:pt x="2050" y="4069"/>
                  </a:cubicBezTo>
                  <a:cubicBezTo>
                    <a:pt x="2050" y="4260"/>
                    <a:pt x="1994" y="4407"/>
                    <a:pt x="1880" y="4510"/>
                  </a:cubicBezTo>
                  <a:cubicBezTo>
                    <a:pt x="1767" y="4613"/>
                    <a:pt x="1603" y="4664"/>
                    <a:pt x="1390" y="4664"/>
                  </a:cubicBezTo>
                  <a:cubicBezTo>
                    <a:pt x="1180" y="4664"/>
                    <a:pt x="962" y="4617"/>
                    <a:pt x="736" y="4523"/>
                  </a:cubicBezTo>
                  <a:cubicBezTo>
                    <a:pt x="510" y="4429"/>
                    <a:pt x="276" y="4288"/>
                    <a:pt x="34" y="4102"/>
                  </a:cubicBezTo>
                  <a:lnTo>
                    <a:pt x="34" y="5296"/>
                  </a:lnTo>
                  <a:cubicBezTo>
                    <a:pt x="276" y="5425"/>
                    <a:pt x="518" y="5523"/>
                    <a:pt x="760" y="5589"/>
                  </a:cubicBezTo>
                  <a:cubicBezTo>
                    <a:pt x="1002" y="5656"/>
                    <a:pt x="1244" y="5689"/>
                    <a:pt x="1484" y="5689"/>
                  </a:cubicBezTo>
                  <a:cubicBezTo>
                    <a:pt x="1994" y="5689"/>
                    <a:pt x="2373" y="5541"/>
                    <a:pt x="2621" y="5246"/>
                  </a:cubicBezTo>
                  <a:cubicBezTo>
                    <a:pt x="2869" y="4951"/>
                    <a:pt x="2993" y="4501"/>
                    <a:pt x="2993" y="3897"/>
                  </a:cubicBezTo>
                  <a:cubicBezTo>
                    <a:pt x="2993" y="3437"/>
                    <a:pt x="2904" y="3082"/>
                    <a:pt x="2726" y="2832"/>
                  </a:cubicBezTo>
                  <a:cubicBezTo>
                    <a:pt x="2548" y="2582"/>
                    <a:pt x="2249" y="2396"/>
                    <a:pt x="1827" y="2274"/>
                  </a:cubicBezTo>
                  <a:lnTo>
                    <a:pt x="1410" y="2153"/>
                  </a:lnTo>
                  <a:cubicBezTo>
                    <a:pt x="1212" y="2094"/>
                    <a:pt x="1076" y="2023"/>
                    <a:pt x="1000" y="1941"/>
                  </a:cubicBezTo>
                  <a:cubicBezTo>
                    <a:pt x="925" y="1859"/>
                    <a:pt x="887" y="1745"/>
                    <a:pt x="887" y="1598"/>
                  </a:cubicBezTo>
                  <a:cubicBezTo>
                    <a:pt x="887" y="1402"/>
                    <a:pt x="943" y="1258"/>
                    <a:pt x="1055" y="1165"/>
                  </a:cubicBezTo>
                  <a:cubicBezTo>
                    <a:pt x="1167" y="1072"/>
                    <a:pt x="1339" y="1025"/>
                    <a:pt x="1573" y="1025"/>
                  </a:cubicBezTo>
                  <a:cubicBezTo>
                    <a:pt x="1749" y="1025"/>
                    <a:pt x="1936" y="1060"/>
                    <a:pt x="2134" y="1128"/>
                  </a:cubicBezTo>
                  <a:cubicBezTo>
                    <a:pt x="2332" y="1197"/>
                    <a:pt x="2536" y="1298"/>
                    <a:pt x="2744" y="1433"/>
                  </a:cubicBezTo>
                  <a:lnTo>
                    <a:pt x="2744" y="273"/>
                  </a:lnTo>
                  <a:cubicBezTo>
                    <a:pt x="2509" y="182"/>
                    <a:pt x="2281" y="114"/>
                    <a:pt x="2061" y="69"/>
                  </a:cubicBezTo>
                  <a:cubicBezTo>
                    <a:pt x="1840" y="24"/>
                    <a:pt x="1626" y="1"/>
                    <a:pt x="1418" y="1"/>
                  </a:cubicBezTo>
                  <a:close/>
                </a:path>
              </a:pathLst>
            </a:cu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531" name="Shape 531"/>
            <p:cNvSpPr/>
            <p:nvPr/>
          </p:nvSpPr>
          <p:spPr>
            <a:xfrm>
              <a:off x="27375" y="2546450"/>
              <a:ext cx="697925" cy="183425"/>
            </a:xfrm>
            <a:custGeom>
              <a:pathLst>
                <a:path extrusionOk="0" h="7337" w="27917">
                  <a:moveTo>
                    <a:pt x="23720" y="0"/>
                  </a:moveTo>
                  <a:lnTo>
                    <a:pt x="23720" y="1073"/>
                  </a:lnTo>
                  <a:lnTo>
                    <a:pt x="24630" y="1073"/>
                  </a:lnTo>
                  <a:lnTo>
                    <a:pt x="24630" y="0"/>
                  </a:lnTo>
                  <a:close/>
                  <a:moveTo>
                    <a:pt x="18455" y="2376"/>
                  </a:moveTo>
                  <a:cubicBezTo>
                    <a:pt x="18618" y="2376"/>
                    <a:pt x="18749" y="2453"/>
                    <a:pt x="18850" y="2606"/>
                  </a:cubicBezTo>
                  <a:cubicBezTo>
                    <a:pt x="18951" y="2759"/>
                    <a:pt x="19001" y="2960"/>
                    <a:pt x="19001" y="3210"/>
                  </a:cubicBezTo>
                  <a:lnTo>
                    <a:pt x="17820" y="3210"/>
                  </a:lnTo>
                  <a:cubicBezTo>
                    <a:pt x="17847" y="2940"/>
                    <a:pt x="17916" y="2734"/>
                    <a:pt x="18026" y="2591"/>
                  </a:cubicBezTo>
                  <a:cubicBezTo>
                    <a:pt x="18136" y="2448"/>
                    <a:pt x="18279" y="2376"/>
                    <a:pt x="18455" y="2376"/>
                  </a:cubicBezTo>
                  <a:close/>
                  <a:moveTo>
                    <a:pt x="9058" y="1502"/>
                  </a:moveTo>
                  <a:cubicBezTo>
                    <a:pt x="8872" y="1502"/>
                    <a:pt x="8702" y="1559"/>
                    <a:pt x="8548" y="1673"/>
                  </a:cubicBezTo>
                  <a:cubicBezTo>
                    <a:pt x="8393" y="1787"/>
                    <a:pt x="8248" y="1964"/>
                    <a:pt x="8111" y="2204"/>
                  </a:cubicBezTo>
                  <a:lnTo>
                    <a:pt x="8111" y="1601"/>
                  </a:lnTo>
                  <a:lnTo>
                    <a:pt x="7201" y="1601"/>
                  </a:lnTo>
                  <a:lnTo>
                    <a:pt x="7201" y="5714"/>
                  </a:lnTo>
                  <a:lnTo>
                    <a:pt x="8111" y="5714"/>
                  </a:lnTo>
                  <a:lnTo>
                    <a:pt x="8111" y="3691"/>
                  </a:lnTo>
                  <a:cubicBezTo>
                    <a:pt x="8111" y="3316"/>
                    <a:pt x="8165" y="3023"/>
                    <a:pt x="8273" y="2811"/>
                  </a:cubicBezTo>
                  <a:cubicBezTo>
                    <a:pt x="8382" y="2599"/>
                    <a:pt x="8531" y="2494"/>
                    <a:pt x="8720" y="2494"/>
                  </a:cubicBezTo>
                  <a:cubicBezTo>
                    <a:pt x="8798" y="2494"/>
                    <a:pt x="8868" y="2517"/>
                    <a:pt x="8929" y="2565"/>
                  </a:cubicBezTo>
                  <a:cubicBezTo>
                    <a:pt x="8989" y="2613"/>
                    <a:pt x="9038" y="2680"/>
                    <a:pt x="9073" y="2765"/>
                  </a:cubicBezTo>
                  <a:cubicBezTo>
                    <a:pt x="9100" y="2829"/>
                    <a:pt x="9119" y="2928"/>
                    <a:pt x="9130" y="3063"/>
                  </a:cubicBezTo>
                  <a:cubicBezTo>
                    <a:pt x="9141" y="3197"/>
                    <a:pt x="9147" y="3442"/>
                    <a:pt x="9147" y="3797"/>
                  </a:cubicBezTo>
                  <a:lnTo>
                    <a:pt x="9147" y="5306"/>
                  </a:lnTo>
                  <a:lnTo>
                    <a:pt x="9147" y="5714"/>
                  </a:lnTo>
                  <a:lnTo>
                    <a:pt x="10061" y="5714"/>
                  </a:lnTo>
                  <a:lnTo>
                    <a:pt x="10061" y="3210"/>
                  </a:lnTo>
                  <a:cubicBezTo>
                    <a:pt x="10061" y="2654"/>
                    <a:pt x="9976" y="2230"/>
                    <a:pt x="9806" y="1939"/>
                  </a:cubicBezTo>
                  <a:cubicBezTo>
                    <a:pt x="9636" y="1648"/>
                    <a:pt x="9387" y="1502"/>
                    <a:pt x="9058" y="1502"/>
                  </a:cubicBezTo>
                  <a:close/>
                  <a:moveTo>
                    <a:pt x="10989" y="434"/>
                  </a:moveTo>
                  <a:lnTo>
                    <a:pt x="10989" y="1601"/>
                  </a:lnTo>
                  <a:lnTo>
                    <a:pt x="10537" y="1601"/>
                  </a:lnTo>
                  <a:lnTo>
                    <a:pt x="10537" y="2541"/>
                  </a:lnTo>
                  <a:lnTo>
                    <a:pt x="10989" y="2541"/>
                  </a:lnTo>
                  <a:lnTo>
                    <a:pt x="10989" y="4285"/>
                  </a:lnTo>
                  <a:cubicBezTo>
                    <a:pt x="10989" y="4804"/>
                    <a:pt x="11064" y="5172"/>
                    <a:pt x="11214" y="5389"/>
                  </a:cubicBezTo>
                  <a:cubicBezTo>
                    <a:pt x="11364" y="5605"/>
                    <a:pt x="11618" y="5714"/>
                    <a:pt x="11977" y="5714"/>
                  </a:cubicBezTo>
                  <a:lnTo>
                    <a:pt x="12757" y="5714"/>
                  </a:lnTo>
                  <a:lnTo>
                    <a:pt x="12757" y="4774"/>
                  </a:lnTo>
                  <a:lnTo>
                    <a:pt x="12290" y="4774"/>
                  </a:lnTo>
                  <a:cubicBezTo>
                    <a:pt x="12134" y="4774"/>
                    <a:pt x="12030" y="4740"/>
                    <a:pt x="11977" y="4673"/>
                  </a:cubicBezTo>
                  <a:cubicBezTo>
                    <a:pt x="11925" y="4606"/>
                    <a:pt x="11898" y="4476"/>
                    <a:pt x="11898" y="4285"/>
                  </a:cubicBezTo>
                  <a:lnTo>
                    <a:pt x="11898" y="2541"/>
                  </a:lnTo>
                  <a:lnTo>
                    <a:pt x="12836" y="2541"/>
                  </a:lnTo>
                  <a:lnTo>
                    <a:pt x="12836" y="1601"/>
                  </a:lnTo>
                  <a:lnTo>
                    <a:pt x="11898" y="1601"/>
                  </a:lnTo>
                  <a:lnTo>
                    <a:pt x="11898" y="434"/>
                  </a:lnTo>
                  <a:close/>
                  <a:moveTo>
                    <a:pt x="13392" y="0"/>
                  </a:moveTo>
                  <a:lnTo>
                    <a:pt x="13392" y="5714"/>
                  </a:lnTo>
                  <a:lnTo>
                    <a:pt x="14302" y="5714"/>
                  </a:lnTo>
                  <a:lnTo>
                    <a:pt x="14302" y="3691"/>
                  </a:lnTo>
                  <a:cubicBezTo>
                    <a:pt x="14302" y="3316"/>
                    <a:pt x="14356" y="3023"/>
                    <a:pt x="14464" y="2811"/>
                  </a:cubicBezTo>
                  <a:cubicBezTo>
                    <a:pt x="14573" y="2599"/>
                    <a:pt x="14722" y="2494"/>
                    <a:pt x="14911" y="2494"/>
                  </a:cubicBezTo>
                  <a:cubicBezTo>
                    <a:pt x="14989" y="2494"/>
                    <a:pt x="15059" y="2517"/>
                    <a:pt x="15120" y="2565"/>
                  </a:cubicBezTo>
                  <a:cubicBezTo>
                    <a:pt x="15180" y="2613"/>
                    <a:pt x="15229" y="2680"/>
                    <a:pt x="15264" y="2765"/>
                  </a:cubicBezTo>
                  <a:cubicBezTo>
                    <a:pt x="15291" y="2829"/>
                    <a:pt x="15310" y="2928"/>
                    <a:pt x="15321" y="3063"/>
                  </a:cubicBezTo>
                  <a:cubicBezTo>
                    <a:pt x="15332" y="3197"/>
                    <a:pt x="15338" y="3445"/>
                    <a:pt x="15338" y="3804"/>
                  </a:cubicBezTo>
                  <a:lnTo>
                    <a:pt x="15338" y="5306"/>
                  </a:lnTo>
                  <a:lnTo>
                    <a:pt x="15338" y="5714"/>
                  </a:lnTo>
                  <a:lnTo>
                    <a:pt x="16252" y="5714"/>
                  </a:lnTo>
                  <a:lnTo>
                    <a:pt x="16252" y="3210"/>
                  </a:lnTo>
                  <a:cubicBezTo>
                    <a:pt x="16252" y="2654"/>
                    <a:pt x="16167" y="2230"/>
                    <a:pt x="15997" y="1939"/>
                  </a:cubicBezTo>
                  <a:cubicBezTo>
                    <a:pt x="15827" y="1648"/>
                    <a:pt x="15578" y="1502"/>
                    <a:pt x="15249" y="1502"/>
                  </a:cubicBezTo>
                  <a:cubicBezTo>
                    <a:pt x="15063" y="1502"/>
                    <a:pt x="14893" y="1559"/>
                    <a:pt x="14739" y="1673"/>
                  </a:cubicBezTo>
                  <a:cubicBezTo>
                    <a:pt x="14584" y="1787"/>
                    <a:pt x="14439" y="1964"/>
                    <a:pt x="14302" y="2204"/>
                  </a:cubicBezTo>
                  <a:lnTo>
                    <a:pt x="14302" y="0"/>
                  </a:lnTo>
                  <a:close/>
                  <a:moveTo>
                    <a:pt x="23720" y="1601"/>
                  </a:moveTo>
                  <a:lnTo>
                    <a:pt x="23720" y="5714"/>
                  </a:lnTo>
                  <a:lnTo>
                    <a:pt x="24630" y="5714"/>
                  </a:lnTo>
                  <a:lnTo>
                    <a:pt x="24630" y="1601"/>
                  </a:lnTo>
                  <a:close/>
                  <a:moveTo>
                    <a:pt x="1418" y="133"/>
                  </a:moveTo>
                  <a:cubicBezTo>
                    <a:pt x="961" y="133"/>
                    <a:pt x="610" y="280"/>
                    <a:pt x="367" y="573"/>
                  </a:cubicBezTo>
                  <a:cubicBezTo>
                    <a:pt x="123" y="867"/>
                    <a:pt x="1" y="1287"/>
                    <a:pt x="1" y="1833"/>
                  </a:cubicBezTo>
                  <a:cubicBezTo>
                    <a:pt x="1" y="2268"/>
                    <a:pt x="88" y="2615"/>
                    <a:pt x="264" y="2872"/>
                  </a:cubicBezTo>
                  <a:cubicBezTo>
                    <a:pt x="439" y="3129"/>
                    <a:pt x="716" y="3316"/>
                    <a:pt x="1096" y="3434"/>
                  </a:cubicBezTo>
                  <a:lnTo>
                    <a:pt x="1474" y="3555"/>
                  </a:lnTo>
                  <a:cubicBezTo>
                    <a:pt x="1704" y="3628"/>
                    <a:pt x="1858" y="3711"/>
                    <a:pt x="1935" y="3804"/>
                  </a:cubicBezTo>
                  <a:cubicBezTo>
                    <a:pt x="2012" y="3897"/>
                    <a:pt x="2051" y="4030"/>
                    <a:pt x="2051" y="4201"/>
                  </a:cubicBezTo>
                  <a:cubicBezTo>
                    <a:pt x="2051" y="4392"/>
                    <a:pt x="1994" y="4539"/>
                    <a:pt x="1880" y="4642"/>
                  </a:cubicBezTo>
                  <a:cubicBezTo>
                    <a:pt x="1767" y="4744"/>
                    <a:pt x="1604" y="4796"/>
                    <a:pt x="1390" y="4796"/>
                  </a:cubicBezTo>
                  <a:cubicBezTo>
                    <a:pt x="1180" y="4796"/>
                    <a:pt x="962" y="4749"/>
                    <a:pt x="736" y="4654"/>
                  </a:cubicBezTo>
                  <a:cubicBezTo>
                    <a:pt x="510" y="4560"/>
                    <a:pt x="276" y="4420"/>
                    <a:pt x="34" y="4234"/>
                  </a:cubicBezTo>
                  <a:lnTo>
                    <a:pt x="34" y="5427"/>
                  </a:lnTo>
                  <a:cubicBezTo>
                    <a:pt x="276" y="5557"/>
                    <a:pt x="518" y="5655"/>
                    <a:pt x="760" y="5721"/>
                  </a:cubicBezTo>
                  <a:cubicBezTo>
                    <a:pt x="1002" y="5787"/>
                    <a:pt x="1244" y="5820"/>
                    <a:pt x="1484" y="5820"/>
                  </a:cubicBezTo>
                  <a:cubicBezTo>
                    <a:pt x="1994" y="5820"/>
                    <a:pt x="2373" y="5673"/>
                    <a:pt x="2621" y="5378"/>
                  </a:cubicBezTo>
                  <a:cubicBezTo>
                    <a:pt x="2869" y="5083"/>
                    <a:pt x="2993" y="4633"/>
                    <a:pt x="2993" y="4028"/>
                  </a:cubicBezTo>
                  <a:cubicBezTo>
                    <a:pt x="2993" y="3568"/>
                    <a:pt x="2904" y="3213"/>
                    <a:pt x="2726" y="2964"/>
                  </a:cubicBezTo>
                  <a:cubicBezTo>
                    <a:pt x="2548" y="2714"/>
                    <a:pt x="2249" y="2528"/>
                    <a:pt x="1827" y="2405"/>
                  </a:cubicBezTo>
                  <a:lnTo>
                    <a:pt x="1411" y="2284"/>
                  </a:lnTo>
                  <a:cubicBezTo>
                    <a:pt x="1212" y="2226"/>
                    <a:pt x="1076" y="2155"/>
                    <a:pt x="1000" y="2073"/>
                  </a:cubicBezTo>
                  <a:cubicBezTo>
                    <a:pt x="925" y="1991"/>
                    <a:pt x="887" y="1877"/>
                    <a:pt x="887" y="1730"/>
                  </a:cubicBezTo>
                  <a:cubicBezTo>
                    <a:pt x="887" y="1534"/>
                    <a:pt x="943" y="1390"/>
                    <a:pt x="1055" y="1297"/>
                  </a:cubicBezTo>
                  <a:cubicBezTo>
                    <a:pt x="1167" y="1204"/>
                    <a:pt x="1339" y="1157"/>
                    <a:pt x="1573" y="1157"/>
                  </a:cubicBezTo>
                  <a:cubicBezTo>
                    <a:pt x="1749" y="1157"/>
                    <a:pt x="1936" y="1191"/>
                    <a:pt x="2134" y="1260"/>
                  </a:cubicBezTo>
                  <a:cubicBezTo>
                    <a:pt x="2333" y="1328"/>
                    <a:pt x="2536" y="1430"/>
                    <a:pt x="2744" y="1565"/>
                  </a:cubicBezTo>
                  <a:lnTo>
                    <a:pt x="2744" y="404"/>
                  </a:lnTo>
                  <a:cubicBezTo>
                    <a:pt x="2509" y="314"/>
                    <a:pt x="2281" y="246"/>
                    <a:pt x="2061" y="201"/>
                  </a:cubicBezTo>
                  <a:cubicBezTo>
                    <a:pt x="1841" y="155"/>
                    <a:pt x="1626" y="133"/>
                    <a:pt x="1418" y="133"/>
                  </a:cubicBezTo>
                  <a:close/>
                  <a:moveTo>
                    <a:pt x="18460" y="1502"/>
                  </a:moveTo>
                  <a:cubicBezTo>
                    <a:pt x="17969" y="1502"/>
                    <a:pt x="17584" y="1694"/>
                    <a:pt x="17303" y="2079"/>
                  </a:cubicBezTo>
                  <a:cubicBezTo>
                    <a:pt x="17023" y="2463"/>
                    <a:pt x="16883" y="2991"/>
                    <a:pt x="16883" y="3661"/>
                  </a:cubicBezTo>
                  <a:cubicBezTo>
                    <a:pt x="16883" y="4344"/>
                    <a:pt x="17026" y="4875"/>
                    <a:pt x="17311" y="5253"/>
                  </a:cubicBezTo>
                  <a:cubicBezTo>
                    <a:pt x="17596" y="5631"/>
                    <a:pt x="17996" y="5820"/>
                    <a:pt x="18511" y="5820"/>
                  </a:cubicBezTo>
                  <a:cubicBezTo>
                    <a:pt x="18726" y="5820"/>
                    <a:pt x="18941" y="5790"/>
                    <a:pt x="19156" y="5730"/>
                  </a:cubicBezTo>
                  <a:cubicBezTo>
                    <a:pt x="19371" y="5670"/>
                    <a:pt x="19586" y="5582"/>
                    <a:pt x="19801" y="5464"/>
                  </a:cubicBezTo>
                  <a:lnTo>
                    <a:pt x="19801" y="4451"/>
                  </a:lnTo>
                  <a:cubicBezTo>
                    <a:pt x="19590" y="4617"/>
                    <a:pt x="19384" y="4741"/>
                    <a:pt x="19183" y="4823"/>
                  </a:cubicBezTo>
                  <a:cubicBezTo>
                    <a:pt x="18982" y="4905"/>
                    <a:pt x="18786" y="4946"/>
                    <a:pt x="18595" y="4946"/>
                  </a:cubicBezTo>
                  <a:cubicBezTo>
                    <a:pt x="18358" y="4946"/>
                    <a:pt x="18173" y="4869"/>
                    <a:pt x="18041" y="4715"/>
                  </a:cubicBezTo>
                  <a:cubicBezTo>
                    <a:pt x="17909" y="4561"/>
                    <a:pt x="17832" y="4330"/>
                    <a:pt x="17810" y="4021"/>
                  </a:cubicBezTo>
                  <a:lnTo>
                    <a:pt x="19936" y="4021"/>
                  </a:lnTo>
                  <a:lnTo>
                    <a:pt x="19936" y="3647"/>
                  </a:lnTo>
                  <a:cubicBezTo>
                    <a:pt x="19936" y="2995"/>
                    <a:pt x="19802" y="2475"/>
                    <a:pt x="19533" y="2086"/>
                  </a:cubicBezTo>
                  <a:cubicBezTo>
                    <a:pt x="19265" y="1697"/>
                    <a:pt x="18907" y="1502"/>
                    <a:pt x="18460" y="1502"/>
                  </a:cubicBezTo>
                  <a:close/>
                  <a:moveTo>
                    <a:pt x="21717" y="1502"/>
                  </a:moveTo>
                  <a:cubicBezTo>
                    <a:pt x="21290" y="1502"/>
                    <a:pt x="20973" y="1607"/>
                    <a:pt x="20767" y="1818"/>
                  </a:cubicBezTo>
                  <a:cubicBezTo>
                    <a:pt x="20560" y="2029"/>
                    <a:pt x="20457" y="2352"/>
                    <a:pt x="20457" y="2787"/>
                  </a:cubicBezTo>
                  <a:cubicBezTo>
                    <a:pt x="20457" y="3191"/>
                    <a:pt x="20538" y="3492"/>
                    <a:pt x="20701" y="3691"/>
                  </a:cubicBezTo>
                  <a:cubicBezTo>
                    <a:pt x="20863" y="3889"/>
                    <a:pt x="21147" y="4025"/>
                    <a:pt x="21551" y="4098"/>
                  </a:cubicBezTo>
                  <a:lnTo>
                    <a:pt x="21711" y="4128"/>
                  </a:lnTo>
                  <a:cubicBezTo>
                    <a:pt x="21896" y="4159"/>
                    <a:pt x="22019" y="4204"/>
                    <a:pt x="22081" y="4262"/>
                  </a:cubicBezTo>
                  <a:cubicBezTo>
                    <a:pt x="22143" y="4319"/>
                    <a:pt x="22174" y="4407"/>
                    <a:pt x="22174" y="4524"/>
                  </a:cubicBezTo>
                  <a:cubicBezTo>
                    <a:pt x="22174" y="4664"/>
                    <a:pt x="22129" y="4769"/>
                    <a:pt x="22039" y="4840"/>
                  </a:cubicBezTo>
                  <a:cubicBezTo>
                    <a:pt x="21949" y="4911"/>
                    <a:pt x="21816" y="4946"/>
                    <a:pt x="21638" y="4946"/>
                  </a:cubicBezTo>
                  <a:cubicBezTo>
                    <a:pt x="21441" y="4946"/>
                    <a:pt x="21248" y="4915"/>
                    <a:pt x="21057" y="4851"/>
                  </a:cubicBezTo>
                  <a:cubicBezTo>
                    <a:pt x="20867" y="4787"/>
                    <a:pt x="20681" y="4692"/>
                    <a:pt x="20500" y="4565"/>
                  </a:cubicBezTo>
                  <a:lnTo>
                    <a:pt x="20500" y="5563"/>
                  </a:lnTo>
                  <a:cubicBezTo>
                    <a:pt x="20712" y="5649"/>
                    <a:pt x="20918" y="5713"/>
                    <a:pt x="21118" y="5756"/>
                  </a:cubicBezTo>
                  <a:cubicBezTo>
                    <a:pt x="21319" y="5799"/>
                    <a:pt x="21513" y="5820"/>
                    <a:pt x="21701" y="5820"/>
                  </a:cubicBezTo>
                  <a:cubicBezTo>
                    <a:pt x="22145" y="5820"/>
                    <a:pt x="22479" y="5710"/>
                    <a:pt x="22702" y="5490"/>
                  </a:cubicBezTo>
                  <a:cubicBezTo>
                    <a:pt x="22926" y="5270"/>
                    <a:pt x="23037" y="4940"/>
                    <a:pt x="23037" y="4502"/>
                  </a:cubicBezTo>
                  <a:cubicBezTo>
                    <a:pt x="23037" y="4084"/>
                    <a:pt x="22957" y="3776"/>
                    <a:pt x="22796" y="3580"/>
                  </a:cubicBezTo>
                  <a:cubicBezTo>
                    <a:pt x="22635" y="3385"/>
                    <a:pt x="22322" y="3244"/>
                    <a:pt x="21856" y="3158"/>
                  </a:cubicBezTo>
                  <a:lnTo>
                    <a:pt x="21696" y="3125"/>
                  </a:lnTo>
                  <a:cubicBezTo>
                    <a:pt x="21532" y="3098"/>
                    <a:pt x="21418" y="3057"/>
                    <a:pt x="21355" y="3000"/>
                  </a:cubicBezTo>
                  <a:cubicBezTo>
                    <a:pt x="21291" y="2944"/>
                    <a:pt x="21259" y="2863"/>
                    <a:pt x="21259" y="2758"/>
                  </a:cubicBezTo>
                  <a:cubicBezTo>
                    <a:pt x="21259" y="2628"/>
                    <a:pt x="21301" y="2532"/>
                    <a:pt x="21385" y="2470"/>
                  </a:cubicBezTo>
                  <a:cubicBezTo>
                    <a:pt x="21469" y="2407"/>
                    <a:pt x="21597" y="2376"/>
                    <a:pt x="21770" y="2376"/>
                  </a:cubicBezTo>
                  <a:cubicBezTo>
                    <a:pt x="21931" y="2376"/>
                    <a:pt x="22102" y="2405"/>
                    <a:pt x="22283" y="2464"/>
                  </a:cubicBezTo>
                  <a:cubicBezTo>
                    <a:pt x="22464" y="2523"/>
                    <a:pt x="22652" y="2611"/>
                    <a:pt x="22847" y="2729"/>
                  </a:cubicBezTo>
                  <a:lnTo>
                    <a:pt x="22847" y="1730"/>
                  </a:lnTo>
                  <a:cubicBezTo>
                    <a:pt x="22630" y="1652"/>
                    <a:pt x="22429" y="1594"/>
                    <a:pt x="22245" y="1557"/>
                  </a:cubicBezTo>
                  <a:cubicBezTo>
                    <a:pt x="22060" y="1521"/>
                    <a:pt x="21884" y="1502"/>
                    <a:pt x="21717" y="1502"/>
                  </a:cubicBezTo>
                  <a:close/>
                  <a:moveTo>
                    <a:pt x="26596" y="1502"/>
                  </a:moveTo>
                  <a:cubicBezTo>
                    <a:pt x="26169" y="1502"/>
                    <a:pt x="25852" y="1607"/>
                    <a:pt x="25646" y="1818"/>
                  </a:cubicBezTo>
                  <a:cubicBezTo>
                    <a:pt x="25439" y="2029"/>
                    <a:pt x="25336" y="2352"/>
                    <a:pt x="25336" y="2787"/>
                  </a:cubicBezTo>
                  <a:cubicBezTo>
                    <a:pt x="25336" y="3191"/>
                    <a:pt x="25417" y="3492"/>
                    <a:pt x="25580" y="3691"/>
                  </a:cubicBezTo>
                  <a:cubicBezTo>
                    <a:pt x="25742" y="3889"/>
                    <a:pt x="26026" y="4025"/>
                    <a:pt x="26430" y="4098"/>
                  </a:cubicBezTo>
                  <a:lnTo>
                    <a:pt x="26590" y="4128"/>
                  </a:lnTo>
                  <a:cubicBezTo>
                    <a:pt x="26775" y="4159"/>
                    <a:pt x="26898" y="4204"/>
                    <a:pt x="26960" y="4262"/>
                  </a:cubicBezTo>
                  <a:cubicBezTo>
                    <a:pt x="27022" y="4319"/>
                    <a:pt x="27053" y="4407"/>
                    <a:pt x="27053" y="4524"/>
                  </a:cubicBezTo>
                  <a:cubicBezTo>
                    <a:pt x="27053" y="4664"/>
                    <a:pt x="27008" y="4769"/>
                    <a:pt x="26918" y="4840"/>
                  </a:cubicBezTo>
                  <a:cubicBezTo>
                    <a:pt x="26828" y="4911"/>
                    <a:pt x="26695" y="4946"/>
                    <a:pt x="26517" y="4946"/>
                  </a:cubicBezTo>
                  <a:cubicBezTo>
                    <a:pt x="26320" y="4946"/>
                    <a:pt x="26127" y="4915"/>
                    <a:pt x="25936" y="4851"/>
                  </a:cubicBezTo>
                  <a:cubicBezTo>
                    <a:pt x="25746" y="4787"/>
                    <a:pt x="25560" y="4692"/>
                    <a:pt x="25379" y="4565"/>
                  </a:cubicBezTo>
                  <a:lnTo>
                    <a:pt x="25379" y="5563"/>
                  </a:lnTo>
                  <a:cubicBezTo>
                    <a:pt x="25591" y="5649"/>
                    <a:pt x="25797" y="5713"/>
                    <a:pt x="25997" y="5756"/>
                  </a:cubicBezTo>
                  <a:cubicBezTo>
                    <a:pt x="26198" y="5799"/>
                    <a:pt x="26392" y="5820"/>
                    <a:pt x="26580" y="5820"/>
                  </a:cubicBezTo>
                  <a:cubicBezTo>
                    <a:pt x="27024" y="5820"/>
                    <a:pt x="27358" y="5710"/>
                    <a:pt x="27581" y="5490"/>
                  </a:cubicBezTo>
                  <a:cubicBezTo>
                    <a:pt x="27805" y="5270"/>
                    <a:pt x="27916" y="4940"/>
                    <a:pt x="27916" y="4502"/>
                  </a:cubicBezTo>
                  <a:cubicBezTo>
                    <a:pt x="27916" y="4084"/>
                    <a:pt x="27836" y="3776"/>
                    <a:pt x="27675" y="3580"/>
                  </a:cubicBezTo>
                  <a:cubicBezTo>
                    <a:pt x="27514" y="3385"/>
                    <a:pt x="27201" y="3244"/>
                    <a:pt x="26735" y="3158"/>
                  </a:cubicBezTo>
                  <a:lnTo>
                    <a:pt x="26575" y="3125"/>
                  </a:lnTo>
                  <a:cubicBezTo>
                    <a:pt x="26411" y="3098"/>
                    <a:pt x="26297" y="3057"/>
                    <a:pt x="26234" y="3000"/>
                  </a:cubicBezTo>
                  <a:cubicBezTo>
                    <a:pt x="26170" y="2944"/>
                    <a:pt x="26138" y="2863"/>
                    <a:pt x="26138" y="2758"/>
                  </a:cubicBezTo>
                  <a:cubicBezTo>
                    <a:pt x="26138" y="2628"/>
                    <a:pt x="26180" y="2532"/>
                    <a:pt x="26264" y="2470"/>
                  </a:cubicBezTo>
                  <a:cubicBezTo>
                    <a:pt x="26348" y="2407"/>
                    <a:pt x="26476" y="2376"/>
                    <a:pt x="26649" y="2376"/>
                  </a:cubicBezTo>
                  <a:cubicBezTo>
                    <a:pt x="26810" y="2376"/>
                    <a:pt x="26981" y="2405"/>
                    <a:pt x="27162" y="2464"/>
                  </a:cubicBezTo>
                  <a:cubicBezTo>
                    <a:pt x="27343" y="2523"/>
                    <a:pt x="27531" y="2611"/>
                    <a:pt x="27726" y="2729"/>
                  </a:cubicBezTo>
                  <a:lnTo>
                    <a:pt x="27726" y="1730"/>
                  </a:lnTo>
                  <a:cubicBezTo>
                    <a:pt x="27509" y="1652"/>
                    <a:pt x="27308" y="1594"/>
                    <a:pt x="27124" y="1557"/>
                  </a:cubicBezTo>
                  <a:cubicBezTo>
                    <a:pt x="26939" y="1521"/>
                    <a:pt x="26763" y="1502"/>
                    <a:pt x="26596" y="1502"/>
                  </a:cubicBezTo>
                  <a:close/>
                  <a:moveTo>
                    <a:pt x="3437" y="1601"/>
                  </a:moveTo>
                  <a:lnTo>
                    <a:pt x="4704" y="5872"/>
                  </a:lnTo>
                  <a:lnTo>
                    <a:pt x="4679" y="5986"/>
                  </a:lnTo>
                  <a:cubicBezTo>
                    <a:pt x="4640" y="6169"/>
                    <a:pt x="4585" y="6296"/>
                    <a:pt x="4515" y="6367"/>
                  </a:cubicBezTo>
                  <a:cubicBezTo>
                    <a:pt x="4445" y="6438"/>
                    <a:pt x="4333" y="6474"/>
                    <a:pt x="4179" y="6474"/>
                  </a:cubicBezTo>
                  <a:lnTo>
                    <a:pt x="3894" y="6474"/>
                  </a:lnTo>
                  <a:lnTo>
                    <a:pt x="3894" y="7337"/>
                  </a:lnTo>
                  <a:lnTo>
                    <a:pt x="4420" y="7337"/>
                  </a:lnTo>
                  <a:cubicBezTo>
                    <a:pt x="4682" y="7337"/>
                    <a:pt x="4894" y="7246"/>
                    <a:pt x="5054" y="7063"/>
                  </a:cubicBezTo>
                  <a:cubicBezTo>
                    <a:pt x="5214" y="6881"/>
                    <a:pt x="5354" y="6561"/>
                    <a:pt x="5474" y="6103"/>
                  </a:cubicBezTo>
                  <a:lnTo>
                    <a:pt x="6670" y="1601"/>
                  </a:lnTo>
                  <a:lnTo>
                    <a:pt x="5761" y="1601"/>
                  </a:lnTo>
                  <a:lnTo>
                    <a:pt x="5111" y="4392"/>
                  </a:lnTo>
                  <a:lnTo>
                    <a:pt x="4346" y="1601"/>
                  </a:lnTo>
                  <a:close/>
                </a:path>
              </a:pathLst>
            </a:custGeom>
            <a:solidFill>
              <a:srgbClr val="000000"/>
            </a:solidFill>
            <a:ln>
              <a:noFill/>
            </a:ln>
          </p:spPr>
          <p:txBody>
            <a:bodyPr anchorCtr="0" anchor="ctr" bIns="91425" lIns="91425" rIns="91425" wrap="square" tIns="91425">
              <a:noAutofit/>
            </a:bodyPr>
            <a:lstStyle/>
            <a:p>
              <a:pPr lvl="0">
                <a:spcBef>
                  <a:spcPts val="0"/>
                </a:spcBef>
                <a:buNone/>
              </a:pPr>
              <a:r>
                <a:t/>
              </a:r>
              <a:endParaRPr/>
            </a:p>
          </p:txBody>
        </p:sp>
      </p:grpSp>
      <p:sp>
        <p:nvSpPr>
          <p:cNvPr id="532" name="Shape 532"/>
          <p:cNvSpPr txBox="1"/>
          <p:nvPr>
            <p:ph idx="1" type="body"/>
          </p:nvPr>
        </p:nvSpPr>
        <p:spPr>
          <a:xfrm>
            <a:off x="0" y="1066800"/>
            <a:ext cx="5257800" cy="646112"/>
          </a:xfrm>
          <a:prstGeom prst="rect">
            <a:avLst/>
          </a:prstGeom>
          <a:noFill/>
          <a:ln>
            <a:noFill/>
          </a:ln>
        </p:spPr>
        <p:txBody>
          <a:bodyPr anchorCtr="0" anchor="t" bIns="45700" lIns="91425" rIns="91425" wrap="square" tIns="45700">
            <a:noAutofit/>
          </a:bodyPr>
          <a:lstStyle/>
          <a:p>
            <a:pPr indent="0" lvl="0" marL="0" marR="0" rtl="0" algn="l">
              <a:spcBef>
                <a:spcPts val="1620"/>
              </a:spcBef>
              <a:spcAft>
                <a:spcPts val="720"/>
              </a:spcAft>
              <a:buClr>
                <a:schemeClr val="dk2"/>
              </a:buClr>
              <a:buSzPct val="59722"/>
              <a:buFont typeface="Arial"/>
              <a:buChar char="●"/>
            </a:pPr>
            <a:r>
              <a:rPr b="0" i="0" lang="en-US" sz="3600" u="none" cap="none" strike="noStrike">
                <a:solidFill>
                  <a:schemeClr val="dk1"/>
                </a:solidFill>
                <a:latin typeface="Arial"/>
                <a:ea typeface="Arial"/>
                <a:cs typeface="Arial"/>
                <a:sym typeface="Arial"/>
              </a:rPr>
              <a:t>Cell has a “life cycle”</a:t>
            </a:r>
          </a:p>
        </p:txBody>
      </p:sp>
      <p:sp>
        <p:nvSpPr>
          <p:cNvPr id="533" name="Shape 533"/>
          <p:cNvSpPr txBox="1"/>
          <p:nvPr/>
        </p:nvSpPr>
        <p:spPr>
          <a:xfrm>
            <a:off x="1900237" y="2128837"/>
            <a:ext cx="2771775" cy="771525"/>
          </a:xfrm>
          <a:prstGeom prst="rect">
            <a:avLst/>
          </a:prstGeom>
          <a:solidFill>
            <a:schemeClr val="lt2"/>
          </a:solidFill>
          <a:ln cap="rnd" cmpd="sng" w="9525">
            <a:solidFill>
              <a:srgbClr val="0F116A"/>
            </a:solidFill>
            <a:prstDash val="solid"/>
            <a:miter lim="8000"/>
            <a:headEnd len="med" w="med" type="none"/>
            <a:tailEnd len="med" w="med" type="none"/>
          </a:ln>
        </p:spPr>
        <p:txBody>
          <a:bodyPr anchorCtr="0" anchor="ctr" bIns="45700" lIns="91425" rIns="91425" wrap="square" tIns="45700">
            <a:noAutofit/>
          </a:bodyPr>
          <a:lstStyle/>
          <a:p>
            <a:pPr indent="0" lvl="0" marL="0" marR="0" rtl="0" algn="l">
              <a:spcBef>
                <a:spcPts val="0"/>
              </a:spcBef>
              <a:buClr>
                <a:schemeClr val="dk1"/>
              </a:buClr>
              <a:buSzPct val="25000"/>
              <a:buFont typeface="Arial"/>
              <a:buNone/>
            </a:pPr>
            <a:r>
              <a:rPr b="1" i="0" lang="en-US" sz="2200" u="none" cap="none" strike="noStrike">
                <a:solidFill>
                  <a:schemeClr val="lt1"/>
                </a:solidFill>
                <a:latin typeface="Arial"/>
                <a:ea typeface="Arial"/>
                <a:cs typeface="Arial"/>
                <a:sym typeface="Arial"/>
              </a:rPr>
              <a:t>cell is formed from </a:t>
            </a:r>
            <a:br>
              <a:rPr b="1" i="0" lang="en-US" sz="2200" u="none" cap="none" strike="noStrike">
                <a:solidFill>
                  <a:schemeClr val="lt1"/>
                </a:solidFill>
                <a:latin typeface="Arial"/>
                <a:ea typeface="Arial"/>
                <a:cs typeface="Arial"/>
                <a:sym typeface="Arial"/>
              </a:rPr>
            </a:br>
            <a:r>
              <a:rPr b="1" i="0" lang="en-US" sz="2200" u="none" cap="none" strike="noStrike">
                <a:solidFill>
                  <a:schemeClr val="lt1"/>
                </a:solidFill>
                <a:latin typeface="Arial"/>
                <a:ea typeface="Arial"/>
                <a:cs typeface="Arial"/>
                <a:sym typeface="Arial"/>
              </a:rPr>
              <a:t>a mitotic division</a:t>
            </a:r>
          </a:p>
        </p:txBody>
      </p:sp>
      <p:sp>
        <p:nvSpPr>
          <p:cNvPr id="534" name="Shape 534"/>
          <p:cNvSpPr txBox="1"/>
          <p:nvPr/>
        </p:nvSpPr>
        <p:spPr>
          <a:xfrm>
            <a:off x="309562" y="3429000"/>
            <a:ext cx="3003550" cy="771525"/>
          </a:xfrm>
          <a:prstGeom prst="rect">
            <a:avLst/>
          </a:prstGeom>
          <a:solidFill>
            <a:srgbClr val="CCFF66"/>
          </a:solidFill>
          <a:ln cap="rnd" cmpd="sng" w="9525">
            <a:solidFill>
              <a:srgbClr val="007300"/>
            </a:solidFill>
            <a:prstDash val="solid"/>
            <a:miter lim="8000"/>
            <a:headEnd len="med" w="med" type="none"/>
            <a:tailEnd len="med" w="med" type="none"/>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1" i="0" lang="en-US" sz="2200" u="none" cap="none" strike="noStrike">
                <a:solidFill>
                  <a:srgbClr val="0F116A"/>
                </a:solidFill>
                <a:latin typeface="Arial"/>
                <a:ea typeface="Arial"/>
                <a:cs typeface="Arial"/>
                <a:sym typeface="Arial"/>
              </a:rPr>
              <a:t>cell grows &amp; matures</a:t>
            </a:r>
          </a:p>
          <a:p>
            <a:pPr indent="0" lvl="0" marL="0" marR="0" rtl="0" algn="l">
              <a:spcBef>
                <a:spcPts val="0"/>
              </a:spcBef>
              <a:buClr>
                <a:schemeClr val="dk1"/>
              </a:buClr>
              <a:buSzPct val="25000"/>
              <a:buFont typeface="Arial"/>
              <a:buNone/>
            </a:pPr>
            <a:r>
              <a:rPr b="1" i="0" lang="en-US" sz="2200" u="none" cap="none" strike="noStrike">
                <a:solidFill>
                  <a:srgbClr val="0F116A"/>
                </a:solidFill>
                <a:latin typeface="Arial"/>
                <a:ea typeface="Arial"/>
                <a:cs typeface="Arial"/>
                <a:sym typeface="Arial"/>
              </a:rPr>
              <a:t>to divide again</a:t>
            </a:r>
          </a:p>
        </p:txBody>
      </p:sp>
      <p:sp>
        <p:nvSpPr>
          <p:cNvPr id="535" name="Shape 535"/>
          <p:cNvSpPr txBox="1"/>
          <p:nvPr/>
        </p:nvSpPr>
        <p:spPr>
          <a:xfrm>
            <a:off x="4432300" y="3429000"/>
            <a:ext cx="3081337" cy="771525"/>
          </a:xfrm>
          <a:prstGeom prst="rect">
            <a:avLst/>
          </a:prstGeom>
          <a:solidFill>
            <a:srgbClr val="FF6666"/>
          </a:solidFill>
          <a:ln cap="rnd" cmpd="sng" w="9525">
            <a:solidFill>
              <a:srgbClr val="CC0000"/>
            </a:solidFill>
            <a:prstDash val="solid"/>
            <a:miter lim="8000"/>
            <a:headEnd len="med" w="med" type="none"/>
            <a:tailEnd len="med" w="med" type="none"/>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1" i="0" lang="en-US" sz="2200" u="none" cap="none" strike="noStrike">
                <a:solidFill>
                  <a:srgbClr val="0F116A"/>
                </a:solidFill>
                <a:latin typeface="Arial"/>
                <a:ea typeface="Arial"/>
                <a:cs typeface="Arial"/>
                <a:sym typeface="Arial"/>
              </a:rPr>
              <a:t>cell grows &amp; matures </a:t>
            </a:r>
            <a:br>
              <a:rPr b="1" i="0" lang="en-US" sz="2200" u="none" cap="none" strike="noStrike">
                <a:solidFill>
                  <a:srgbClr val="0F116A"/>
                </a:solidFill>
                <a:latin typeface="Arial"/>
                <a:ea typeface="Arial"/>
                <a:cs typeface="Arial"/>
                <a:sym typeface="Arial"/>
              </a:rPr>
            </a:br>
            <a:r>
              <a:rPr b="1" i="0" lang="en-US" sz="2200" u="none" cap="none" strike="noStrike">
                <a:solidFill>
                  <a:srgbClr val="0F116A"/>
                </a:solidFill>
                <a:latin typeface="Arial"/>
                <a:ea typeface="Arial"/>
                <a:cs typeface="Arial"/>
                <a:sym typeface="Arial"/>
              </a:rPr>
              <a:t> to never divide again</a:t>
            </a:r>
          </a:p>
        </p:txBody>
      </p:sp>
      <p:sp>
        <p:nvSpPr>
          <p:cNvPr id="536" name="Shape 536"/>
          <p:cNvSpPr txBox="1"/>
          <p:nvPr/>
        </p:nvSpPr>
        <p:spPr>
          <a:xfrm>
            <a:off x="946150" y="4667250"/>
            <a:ext cx="1725612" cy="436562"/>
          </a:xfrm>
          <a:prstGeom prst="rect">
            <a:avLst/>
          </a:prstGeom>
          <a:solidFill>
            <a:srgbClr val="CCFF66"/>
          </a:solidFill>
          <a:ln cap="rnd" cmpd="sng" w="9525">
            <a:solidFill>
              <a:srgbClr val="007300"/>
            </a:solidFill>
            <a:prstDash val="solid"/>
            <a:miter lim="8000"/>
            <a:headEnd len="med" w="med" type="none"/>
            <a:tailEnd len="med" w="med" type="none"/>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1" i="0" lang="en-US" sz="2200" u="none" cap="none" strike="noStrike">
                <a:solidFill>
                  <a:srgbClr val="0F116A"/>
                </a:solidFill>
                <a:latin typeface="Arial"/>
                <a:ea typeface="Arial"/>
                <a:cs typeface="Arial"/>
                <a:sym typeface="Arial"/>
              </a:rPr>
              <a:t>G</a:t>
            </a:r>
            <a:r>
              <a:rPr b="1" baseline="-25000" i="0" lang="en-US" sz="2200" u="none" cap="none" strike="noStrike">
                <a:solidFill>
                  <a:srgbClr val="0F116A"/>
                </a:solidFill>
                <a:latin typeface="Arial"/>
                <a:ea typeface="Arial"/>
                <a:cs typeface="Arial"/>
                <a:sym typeface="Arial"/>
              </a:rPr>
              <a:t>1</a:t>
            </a:r>
            <a:r>
              <a:rPr b="1" i="0" lang="en-US" sz="2200" u="none" cap="none" strike="noStrike">
                <a:solidFill>
                  <a:srgbClr val="0F116A"/>
                </a:solidFill>
                <a:latin typeface="Arial"/>
                <a:ea typeface="Arial"/>
                <a:cs typeface="Arial"/>
                <a:sym typeface="Arial"/>
              </a:rPr>
              <a:t>, S, G</a:t>
            </a:r>
            <a:r>
              <a:rPr b="1" baseline="-25000" i="0" lang="en-US" sz="2200" u="none" cap="none" strike="noStrike">
                <a:solidFill>
                  <a:srgbClr val="0F116A"/>
                </a:solidFill>
                <a:latin typeface="Arial"/>
                <a:ea typeface="Arial"/>
                <a:cs typeface="Arial"/>
                <a:sym typeface="Arial"/>
              </a:rPr>
              <a:t>2</a:t>
            </a:r>
            <a:r>
              <a:rPr b="1" i="0" lang="en-US" sz="2200" u="none" cap="none" strike="noStrike">
                <a:solidFill>
                  <a:srgbClr val="0F116A"/>
                </a:solidFill>
                <a:latin typeface="Arial"/>
                <a:ea typeface="Arial"/>
                <a:cs typeface="Arial"/>
                <a:sym typeface="Arial"/>
              </a:rPr>
              <a:t>, M</a:t>
            </a:r>
          </a:p>
        </p:txBody>
      </p:sp>
      <p:sp>
        <p:nvSpPr>
          <p:cNvPr id="537" name="Shape 537"/>
          <p:cNvSpPr txBox="1"/>
          <p:nvPr/>
        </p:nvSpPr>
        <p:spPr>
          <a:xfrm>
            <a:off x="5419725" y="4667250"/>
            <a:ext cx="1116012" cy="436562"/>
          </a:xfrm>
          <a:prstGeom prst="rect">
            <a:avLst/>
          </a:prstGeom>
          <a:solidFill>
            <a:srgbClr val="FF6666"/>
          </a:solidFill>
          <a:ln cap="rnd" cmpd="sng" w="9525">
            <a:solidFill>
              <a:srgbClr val="CC0000"/>
            </a:solidFill>
            <a:prstDash val="solid"/>
            <a:miter lim="8000"/>
            <a:headEnd len="med" w="med" type="none"/>
            <a:tailEnd len="med" w="med" type="none"/>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1" i="0" lang="en-US" sz="2200" u="none" cap="none" strike="noStrike">
                <a:solidFill>
                  <a:srgbClr val="0F116A"/>
                </a:solidFill>
                <a:latin typeface="Arial"/>
                <a:ea typeface="Arial"/>
                <a:cs typeface="Arial"/>
                <a:sym typeface="Arial"/>
              </a:rPr>
              <a:t>G</a:t>
            </a:r>
            <a:r>
              <a:rPr b="1" baseline="-25000" i="0" lang="en-US" sz="2200" u="none" cap="none" strike="noStrike">
                <a:solidFill>
                  <a:srgbClr val="0F116A"/>
                </a:solidFill>
                <a:latin typeface="Arial"/>
                <a:ea typeface="Arial"/>
                <a:cs typeface="Arial"/>
                <a:sym typeface="Arial"/>
              </a:rPr>
              <a:t>1</a:t>
            </a:r>
            <a:r>
              <a:rPr b="1" i="0" lang="en-US" sz="2200" u="none" cap="none" strike="noStrike">
                <a:solidFill>
                  <a:srgbClr val="0F116A"/>
                </a:solidFill>
                <a:latin typeface="Arial"/>
                <a:ea typeface="Arial"/>
                <a:cs typeface="Arial"/>
                <a:sym typeface="Arial"/>
              </a:rPr>
              <a:t>→G</a:t>
            </a:r>
            <a:r>
              <a:rPr b="1" baseline="-25000" i="0" lang="en-US" sz="2200" u="none" cap="none" strike="noStrike">
                <a:solidFill>
                  <a:srgbClr val="0F116A"/>
                </a:solidFill>
                <a:latin typeface="Arial"/>
                <a:ea typeface="Arial"/>
                <a:cs typeface="Arial"/>
                <a:sym typeface="Arial"/>
              </a:rPr>
              <a:t>0</a:t>
            </a:r>
          </a:p>
        </p:txBody>
      </p:sp>
      <p:sp>
        <p:nvSpPr>
          <p:cNvPr id="538" name="Shape 538"/>
          <p:cNvSpPr txBox="1"/>
          <p:nvPr/>
        </p:nvSpPr>
        <p:spPr>
          <a:xfrm>
            <a:off x="719137" y="5608637"/>
            <a:ext cx="2181225" cy="1106487"/>
          </a:xfrm>
          <a:prstGeom prst="rect">
            <a:avLst/>
          </a:prstGeom>
          <a:solidFill>
            <a:srgbClr val="CCFF66"/>
          </a:solidFill>
          <a:ln cap="rnd" cmpd="sng" w="9525">
            <a:solidFill>
              <a:srgbClr val="007300"/>
            </a:solidFill>
            <a:prstDash val="solid"/>
            <a:miter lim="8000"/>
            <a:headEnd len="med" w="med" type="none"/>
            <a:tailEnd len="med" w="med" type="none"/>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1" i="0" lang="en-US" sz="2200" u="none" cap="none" strike="noStrike">
                <a:solidFill>
                  <a:srgbClr val="0F116A"/>
                </a:solidFill>
                <a:latin typeface="Arial"/>
                <a:ea typeface="Arial"/>
                <a:cs typeface="Arial"/>
                <a:sym typeface="Arial"/>
              </a:rPr>
              <a:t>epithelial cells,</a:t>
            </a:r>
            <a:br>
              <a:rPr b="1" i="0" lang="en-US" sz="2200" u="none" cap="none" strike="noStrike">
                <a:solidFill>
                  <a:srgbClr val="0F116A"/>
                </a:solidFill>
                <a:latin typeface="Arial"/>
                <a:ea typeface="Arial"/>
                <a:cs typeface="Arial"/>
                <a:sym typeface="Arial"/>
              </a:rPr>
            </a:br>
            <a:r>
              <a:rPr b="1" i="0" lang="en-US" sz="2200" u="none" cap="none" strike="noStrike">
                <a:solidFill>
                  <a:srgbClr val="0F116A"/>
                </a:solidFill>
                <a:latin typeface="Arial"/>
                <a:ea typeface="Arial"/>
                <a:cs typeface="Arial"/>
                <a:sym typeface="Arial"/>
              </a:rPr>
              <a:t>blood cells,</a:t>
            </a:r>
          </a:p>
          <a:p>
            <a:pPr indent="0" lvl="0" marL="0" marR="0" rtl="0" algn="l">
              <a:spcBef>
                <a:spcPts val="0"/>
              </a:spcBef>
              <a:buClr>
                <a:schemeClr val="dk1"/>
              </a:buClr>
              <a:buSzPct val="25000"/>
              <a:buFont typeface="Arial"/>
              <a:buNone/>
            </a:pPr>
            <a:r>
              <a:rPr b="1" i="0" lang="en-US" sz="2200" u="none" cap="none" strike="noStrike">
                <a:solidFill>
                  <a:srgbClr val="0F116A"/>
                </a:solidFill>
                <a:latin typeface="Arial"/>
                <a:ea typeface="Arial"/>
                <a:cs typeface="Arial"/>
                <a:sym typeface="Arial"/>
              </a:rPr>
              <a:t>stem cells</a:t>
            </a:r>
          </a:p>
        </p:txBody>
      </p:sp>
      <p:sp>
        <p:nvSpPr>
          <p:cNvPr id="539" name="Shape 539"/>
          <p:cNvSpPr txBox="1"/>
          <p:nvPr/>
        </p:nvSpPr>
        <p:spPr>
          <a:xfrm>
            <a:off x="3425825" y="4667250"/>
            <a:ext cx="1466850" cy="436562"/>
          </a:xfrm>
          <a:prstGeom prst="rect">
            <a:avLst/>
          </a:prstGeom>
          <a:solidFill>
            <a:srgbClr val="FFEA18"/>
          </a:solidFill>
          <a:ln cap="rnd" cmpd="sng" w="9525">
            <a:solidFill>
              <a:srgbClr val="FF8000"/>
            </a:solidFill>
            <a:prstDash val="solid"/>
            <a:miter lim="8000"/>
            <a:headEnd len="med" w="med" type="none"/>
            <a:tailEnd len="med" w="med" type="none"/>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1" i="0" lang="en-US" sz="2200" u="none" cap="none" strike="noStrike">
                <a:solidFill>
                  <a:srgbClr val="0F116A"/>
                </a:solidFill>
                <a:latin typeface="Arial"/>
                <a:ea typeface="Arial"/>
                <a:cs typeface="Arial"/>
                <a:sym typeface="Arial"/>
              </a:rPr>
              <a:t>liver cells</a:t>
            </a:r>
          </a:p>
        </p:txBody>
      </p:sp>
      <p:cxnSp>
        <p:nvCxnSpPr>
          <p:cNvPr id="540" name="Shape 540"/>
          <p:cNvCxnSpPr/>
          <p:nvPr/>
        </p:nvCxnSpPr>
        <p:spPr>
          <a:xfrm flipH="1">
            <a:off x="1981200" y="2971800"/>
            <a:ext cx="1143000" cy="381000"/>
          </a:xfrm>
          <a:prstGeom prst="straightConnector1">
            <a:avLst/>
          </a:prstGeom>
          <a:noFill/>
          <a:ln cap="rnd" cmpd="sng" w="57150">
            <a:solidFill>
              <a:schemeClr val="dk1"/>
            </a:solidFill>
            <a:prstDash val="solid"/>
            <a:miter lim="8000"/>
            <a:headEnd len="med" w="med" type="none"/>
            <a:tailEnd len="med" w="med" type="triangle"/>
          </a:ln>
        </p:spPr>
      </p:cxnSp>
      <p:cxnSp>
        <p:nvCxnSpPr>
          <p:cNvPr id="541" name="Shape 541"/>
          <p:cNvCxnSpPr/>
          <p:nvPr/>
        </p:nvCxnSpPr>
        <p:spPr>
          <a:xfrm>
            <a:off x="3733800" y="2971800"/>
            <a:ext cx="1143000" cy="381000"/>
          </a:xfrm>
          <a:prstGeom prst="straightConnector1">
            <a:avLst/>
          </a:prstGeom>
          <a:noFill/>
          <a:ln cap="rnd" cmpd="sng" w="57150">
            <a:solidFill>
              <a:schemeClr val="dk1"/>
            </a:solidFill>
            <a:prstDash val="solid"/>
            <a:miter lim="8000"/>
            <a:headEnd len="med" w="med" type="none"/>
            <a:tailEnd len="med" w="med" type="triangle"/>
          </a:ln>
        </p:spPr>
      </p:cxnSp>
      <p:sp>
        <p:nvSpPr>
          <p:cNvPr id="542" name="Shape 542"/>
          <p:cNvSpPr/>
          <p:nvPr/>
        </p:nvSpPr>
        <p:spPr>
          <a:xfrm rot="5400000">
            <a:off x="1655762" y="4133850"/>
            <a:ext cx="304800" cy="609600"/>
          </a:xfrm>
          <a:custGeom>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moveTo>
                  <a:pt x="1350" y="5400"/>
                </a:moveTo>
                <a:lnTo>
                  <a:pt x="1350" y="16200"/>
                </a:lnTo>
                <a:lnTo>
                  <a:pt x="2700" y="16200"/>
                </a:lnTo>
                <a:lnTo>
                  <a:pt x="2700" y="5400"/>
                </a:lnTo>
                <a:lnTo>
                  <a:pt x="1350" y="5400"/>
                </a:lnTo>
                <a:close/>
                <a:moveTo>
                  <a:pt x="0" y="5400"/>
                </a:moveTo>
                <a:lnTo>
                  <a:pt x="0" y="16200"/>
                </a:lnTo>
                <a:lnTo>
                  <a:pt x="675" y="16200"/>
                </a:lnTo>
                <a:lnTo>
                  <a:pt x="675" y="5400"/>
                </a:lnTo>
                <a:lnTo>
                  <a:pt x="0" y="5400"/>
                </a:lnTo>
                <a:close/>
              </a:path>
            </a:pathLst>
          </a:custGeom>
          <a:solidFill>
            <a:srgbClr val="CCFF66"/>
          </a:solidFill>
          <a:ln cap="rnd" cmpd="sng" w="9525">
            <a:solidFill>
              <a:schemeClr val="dk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543" name="Shape 543"/>
          <p:cNvSpPr/>
          <p:nvPr/>
        </p:nvSpPr>
        <p:spPr>
          <a:xfrm rot="5400000">
            <a:off x="1655762" y="5056187"/>
            <a:ext cx="304800" cy="609600"/>
          </a:xfrm>
          <a:custGeom>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moveTo>
                  <a:pt x="1350" y="5400"/>
                </a:moveTo>
                <a:lnTo>
                  <a:pt x="1350" y="16200"/>
                </a:lnTo>
                <a:lnTo>
                  <a:pt x="2700" y="16200"/>
                </a:lnTo>
                <a:lnTo>
                  <a:pt x="2700" y="5400"/>
                </a:lnTo>
                <a:lnTo>
                  <a:pt x="1350" y="5400"/>
                </a:lnTo>
                <a:close/>
                <a:moveTo>
                  <a:pt x="0" y="5400"/>
                </a:moveTo>
                <a:lnTo>
                  <a:pt x="0" y="16200"/>
                </a:lnTo>
                <a:lnTo>
                  <a:pt x="675" y="16200"/>
                </a:lnTo>
                <a:lnTo>
                  <a:pt x="675" y="5400"/>
                </a:lnTo>
                <a:lnTo>
                  <a:pt x="0" y="5400"/>
                </a:lnTo>
                <a:close/>
              </a:path>
            </a:pathLst>
          </a:custGeom>
          <a:solidFill>
            <a:srgbClr val="CCFF66"/>
          </a:solidFill>
          <a:ln cap="rnd" cmpd="sng" w="9525">
            <a:solidFill>
              <a:schemeClr val="dk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544" name="Shape 544"/>
          <p:cNvSpPr/>
          <p:nvPr/>
        </p:nvSpPr>
        <p:spPr>
          <a:xfrm rot="5400000">
            <a:off x="5821362" y="4133850"/>
            <a:ext cx="304800" cy="609600"/>
          </a:xfrm>
          <a:custGeom>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moveTo>
                  <a:pt x="1350" y="5400"/>
                </a:moveTo>
                <a:lnTo>
                  <a:pt x="1350" y="16200"/>
                </a:lnTo>
                <a:lnTo>
                  <a:pt x="2700" y="16200"/>
                </a:lnTo>
                <a:lnTo>
                  <a:pt x="2700" y="5400"/>
                </a:lnTo>
                <a:lnTo>
                  <a:pt x="1350" y="5400"/>
                </a:lnTo>
                <a:close/>
                <a:moveTo>
                  <a:pt x="0" y="5400"/>
                </a:moveTo>
                <a:lnTo>
                  <a:pt x="0" y="16200"/>
                </a:lnTo>
                <a:lnTo>
                  <a:pt x="675" y="16200"/>
                </a:lnTo>
                <a:lnTo>
                  <a:pt x="675" y="5400"/>
                </a:lnTo>
                <a:lnTo>
                  <a:pt x="0" y="5400"/>
                </a:lnTo>
                <a:close/>
              </a:path>
            </a:pathLst>
          </a:custGeom>
          <a:solidFill>
            <a:srgbClr val="FF6666"/>
          </a:solidFill>
          <a:ln cap="rnd" cmpd="sng" w="9525">
            <a:solidFill>
              <a:schemeClr val="dk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545" name="Shape 545"/>
          <p:cNvSpPr/>
          <p:nvPr/>
        </p:nvSpPr>
        <p:spPr>
          <a:xfrm rot="5400000">
            <a:off x="5821362" y="5056187"/>
            <a:ext cx="304800" cy="609600"/>
          </a:xfrm>
          <a:custGeom>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moveTo>
                  <a:pt x="1350" y="5400"/>
                </a:moveTo>
                <a:lnTo>
                  <a:pt x="1350" y="16200"/>
                </a:lnTo>
                <a:lnTo>
                  <a:pt x="2700" y="16200"/>
                </a:lnTo>
                <a:lnTo>
                  <a:pt x="2700" y="5400"/>
                </a:lnTo>
                <a:lnTo>
                  <a:pt x="1350" y="5400"/>
                </a:lnTo>
                <a:close/>
                <a:moveTo>
                  <a:pt x="0" y="5400"/>
                </a:moveTo>
                <a:lnTo>
                  <a:pt x="0" y="16200"/>
                </a:lnTo>
                <a:lnTo>
                  <a:pt x="675" y="16200"/>
                </a:lnTo>
                <a:lnTo>
                  <a:pt x="675" y="5400"/>
                </a:lnTo>
                <a:lnTo>
                  <a:pt x="0" y="5400"/>
                </a:lnTo>
                <a:close/>
              </a:path>
            </a:pathLst>
          </a:custGeom>
          <a:solidFill>
            <a:srgbClr val="FF6666"/>
          </a:solidFill>
          <a:ln cap="rnd" cmpd="sng" w="9525">
            <a:solidFill>
              <a:schemeClr val="dk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546" name="Shape 546"/>
          <p:cNvSpPr/>
          <p:nvPr/>
        </p:nvSpPr>
        <p:spPr>
          <a:xfrm rot="10800000">
            <a:off x="4965700" y="4656137"/>
            <a:ext cx="381000" cy="457200"/>
          </a:xfrm>
          <a:custGeom>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moveTo>
                  <a:pt x="1350" y="5400"/>
                </a:moveTo>
                <a:lnTo>
                  <a:pt x="1350" y="16200"/>
                </a:lnTo>
                <a:lnTo>
                  <a:pt x="2700" y="16200"/>
                </a:lnTo>
                <a:lnTo>
                  <a:pt x="2700" y="5400"/>
                </a:lnTo>
                <a:lnTo>
                  <a:pt x="1350" y="5400"/>
                </a:lnTo>
                <a:close/>
                <a:moveTo>
                  <a:pt x="0" y="5400"/>
                </a:moveTo>
                <a:lnTo>
                  <a:pt x="0" y="16200"/>
                </a:lnTo>
                <a:lnTo>
                  <a:pt x="675" y="16200"/>
                </a:lnTo>
                <a:lnTo>
                  <a:pt x="675" y="5400"/>
                </a:lnTo>
                <a:lnTo>
                  <a:pt x="0" y="5400"/>
                </a:lnTo>
                <a:close/>
              </a:path>
            </a:pathLst>
          </a:custGeom>
          <a:solidFill>
            <a:srgbClr val="FFEA18"/>
          </a:solidFill>
          <a:ln cap="rnd" cmpd="sng" w="9525">
            <a:solidFill>
              <a:schemeClr val="dk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547" name="Shape 547"/>
          <p:cNvSpPr/>
          <p:nvPr/>
        </p:nvSpPr>
        <p:spPr>
          <a:xfrm rot="10800000">
            <a:off x="2743200" y="4656137"/>
            <a:ext cx="609600" cy="457200"/>
          </a:xfrm>
          <a:custGeom>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moveTo>
                  <a:pt x="1350" y="5400"/>
                </a:moveTo>
                <a:lnTo>
                  <a:pt x="1350" y="16200"/>
                </a:lnTo>
                <a:lnTo>
                  <a:pt x="2700" y="16200"/>
                </a:lnTo>
                <a:lnTo>
                  <a:pt x="2700" y="5400"/>
                </a:lnTo>
                <a:lnTo>
                  <a:pt x="1350" y="5400"/>
                </a:lnTo>
                <a:close/>
                <a:moveTo>
                  <a:pt x="0" y="5400"/>
                </a:moveTo>
                <a:lnTo>
                  <a:pt x="0" y="16200"/>
                </a:lnTo>
                <a:lnTo>
                  <a:pt x="675" y="16200"/>
                </a:lnTo>
                <a:lnTo>
                  <a:pt x="675" y="5400"/>
                </a:lnTo>
                <a:lnTo>
                  <a:pt x="0" y="5400"/>
                </a:lnTo>
                <a:close/>
              </a:path>
            </a:pathLst>
          </a:custGeom>
          <a:solidFill>
            <a:srgbClr val="FFEA18"/>
          </a:solidFill>
          <a:ln cap="rnd" cmpd="sng" w="9525">
            <a:solidFill>
              <a:schemeClr val="dk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pic>
        <p:nvPicPr>
          <p:cNvPr id="548" name="Shape 548"/>
          <p:cNvPicPr preferRelativeResize="0"/>
          <p:nvPr/>
        </p:nvPicPr>
        <p:blipFill>
          <a:blip r:embed="rId3">
            <a:alphaModFix/>
          </a:blip>
          <a:stretch>
            <a:fillRect/>
          </a:stretch>
        </p:blipFill>
        <p:spPr>
          <a:xfrm>
            <a:off x="6651625" y="4646612"/>
            <a:ext cx="1477962" cy="1268412"/>
          </a:xfrm>
          <a:prstGeom prst="rect">
            <a:avLst/>
          </a:prstGeom>
          <a:noFill/>
          <a:ln>
            <a:noFill/>
          </a:ln>
        </p:spPr>
      </p:pic>
      <p:grpSp>
        <p:nvGrpSpPr>
          <p:cNvPr id="549" name="Shape 549"/>
          <p:cNvGrpSpPr/>
          <p:nvPr/>
        </p:nvGrpSpPr>
        <p:grpSpPr>
          <a:xfrm>
            <a:off x="3073400" y="5092700"/>
            <a:ext cx="1465262" cy="1004888"/>
            <a:chOff x="6853237" y="3643312"/>
            <a:chExt cx="1465262" cy="1004888"/>
          </a:xfrm>
        </p:grpSpPr>
        <p:pic>
          <p:nvPicPr>
            <p:cNvPr id="550" name="Shape 550"/>
            <p:cNvPicPr preferRelativeResize="0"/>
            <p:nvPr/>
          </p:nvPicPr>
          <p:blipFill>
            <a:blip r:embed="rId4">
              <a:alphaModFix/>
            </a:blip>
            <a:stretch>
              <a:fillRect/>
            </a:stretch>
          </p:blipFill>
          <p:spPr>
            <a:xfrm>
              <a:off x="6853237" y="3708400"/>
              <a:ext cx="1465262" cy="939800"/>
            </a:xfrm>
            <a:prstGeom prst="rect">
              <a:avLst/>
            </a:prstGeom>
            <a:noFill/>
            <a:ln>
              <a:noFill/>
            </a:ln>
          </p:spPr>
        </p:pic>
        <p:sp>
          <p:nvSpPr>
            <p:cNvPr id="551" name="Shape 551"/>
            <p:cNvSpPr txBox="1"/>
            <p:nvPr/>
          </p:nvSpPr>
          <p:spPr>
            <a:xfrm>
              <a:off x="7072312" y="3643312"/>
              <a:ext cx="95250" cy="119062"/>
            </a:xfrm>
            <a:prstGeom prst="rect">
              <a:avLst/>
            </a:prstGeom>
            <a:solidFill>
              <a:schemeClr val="lt1"/>
            </a:solidFill>
            <a:ln>
              <a:noFill/>
            </a:ln>
          </p:spPr>
          <p:txBody>
            <a:bodyPr anchorCtr="0" anchor="ctr" bIns="45700" lIns="91425" rIns="91425" wrap="square" tIns="45700">
              <a:noAutofit/>
            </a:bodyPr>
            <a:lstStyle/>
            <a:p>
              <a:pPr lvl="0">
                <a:spcBef>
                  <a:spcPts val="0"/>
                </a:spcBef>
                <a:buNone/>
              </a:pPr>
              <a:r>
                <a:t/>
              </a:r>
              <a:endParaRPr/>
            </a:p>
          </p:txBody>
        </p:sp>
      </p:grpSp>
      <p:pic>
        <p:nvPicPr>
          <p:cNvPr id="552" name="Shape 552"/>
          <p:cNvPicPr preferRelativeResize="0"/>
          <p:nvPr/>
        </p:nvPicPr>
        <p:blipFill>
          <a:blip r:embed="rId5">
            <a:alphaModFix/>
          </a:blip>
          <a:stretch>
            <a:fillRect/>
          </a:stretch>
        </p:blipFill>
        <p:spPr>
          <a:xfrm>
            <a:off x="8105775" y="5308600"/>
            <a:ext cx="1038225" cy="1549400"/>
          </a:xfrm>
          <a:prstGeom prst="rect">
            <a:avLst/>
          </a:prstGeom>
          <a:noFill/>
          <a:ln>
            <a:noFill/>
          </a:ln>
        </p:spPr>
      </p:pic>
      <p:sp>
        <p:nvSpPr>
          <p:cNvPr id="553" name="Shape 553"/>
          <p:cNvSpPr txBox="1"/>
          <p:nvPr/>
        </p:nvSpPr>
        <p:spPr>
          <a:xfrm>
            <a:off x="4697412" y="5608637"/>
            <a:ext cx="2554287" cy="771525"/>
          </a:xfrm>
          <a:prstGeom prst="rect">
            <a:avLst/>
          </a:prstGeom>
          <a:solidFill>
            <a:srgbClr val="FF6666"/>
          </a:solidFill>
          <a:ln cap="rnd" cmpd="sng" w="9525">
            <a:solidFill>
              <a:srgbClr val="CC0000"/>
            </a:solidFill>
            <a:prstDash val="solid"/>
            <a:miter lim="8000"/>
            <a:headEnd len="med" w="med" type="none"/>
            <a:tailEnd len="med" w="med" type="none"/>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1" i="0" lang="en-US" sz="2200" u="none" cap="none" strike="noStrike">
                <a:solidFill>
                  <a:srgbClr val="0F116A"/>
                </a:solidFill>
                <a:latin typeface="Arial"/>
                <a:ea typeface="Arial"/>
                <a:cs typeface="Arial"/>
                <a:sym typeface="Arial"/>
              </a:rPr>
              <a:t>brain / nerve cells</a:t>
            </a:r>
          </a:p>
          <a:p>
            <a:pPr indent="0" lvl="0" marL="0" marR="0" rtl="0" algn="l">
              <a:spcBef>
                <a:spcPts val="0"/>
              </a:spcBef>
              <a:buClr>
                <a:schemeClr val="dk1"/>
              </a:buClr>
              <a:buSzPct val="25000"/>
              <a:buFont typeface="Arial"/>
              <a:buNone/>
            </a:pPr>
            <a:r>
              <a:rPr b="1" i="0" lang="en-US" sz="2200" u="none" cap="none" strike="noStrike">
                <a:solidFill>
                  <a:srgbClr val="0F116A"/>
                </a:solidFill>
                <a:latin typeface="Arial"/>
                <a:ea typeface="Arial"/>
                <a:cs typeface="Arial"/>
                <a:sym typeface="Arial"/>
              </a:rPr>
              <a:t>muscle cells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pic>
        <p:nvPicPr>
          <p:cNvPr id="559" name="Shape 559"/>
          <p:cNvPicPr preferRelativeResize="0"/>
          <p:nvPr/>
        </p:nvPicPr>
        <p:blipFill>
          <a:blip r:embed="rId3">
            <a:alphaModFix/>
          </a:blip>
          <a:stretch>
            <a:fillRect/>
          </a:stretch>
        </p:blipFill>
        <p:spPr>
          <a:xfrm>
            <a:off x="5410200" y="3352800"/>
            <a:ext cx="3733800" cy="3367087"/>
          </a:xfrm>
          <a:prstGeom prst="rect">
            <a:avLst/>
          </a:prstGeom>
          <a:noFill/>
          <a:ln>
            <a:noFill/>
          </a:ln>
        </p:spPr>
      </p:pic>
      <p:sp>
        <p:nvSpPr>
          <p:cNvPr id="560" name="Shape 560"/>
          <p:cNvSpPr txBox="1"/>
          <p:nvPr>
            <p:ph type="title"/>
          </p:nvPr>
        </p:nvSpPr>
        <p:spPr>
          <a:xfrm>
            <a:off x="130175" y="381000"/>
            <a:ext cx="8534400" cy="425450"/>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2400" u="none" cap="small" strike="noStrike">
                <a:solidFill>
                  <a:schemeClr val="dk2"/>
                </a:solidFill>
                <a:latin typeface="Times New Roman"/>
                <a:ea typeface="Times New Roman"/>
                <a:cs typeface="Times New Roman"/>
                <a:sym typeface="Times New Roman"/>
              </a:rPr>
              <a:t>Interphase (90% of cell life is spent in this phase) G1- S – G2</a:t>
            </a:r>
          </a:p>
        </p:txBody>
      </p:sp>
      <p:sp>
        <p:nvSpPr>
          <p:cNvPr id="561" name="Shape 561"/>
          <p:cNvSpPr txBox="1"/>
          <p:nvPr>
            <p:ph idx="1" type="body"/>
          </p:nvPr>
        </p:nvSpPr>
        <p:spPr>
          <a:xfrm>
            <a:off x="0" y="990600"/>
            <a:ext cx="5334000" cy="5410200"/>
          </a:xfrm>
          <a:prstGeom prst="rect">
            <a:avLst/>
          </a:prstGeom>
          <a:noFill/>
          <a:ln>
            <a:noFill/>
          </a:ln>
        </p:spPr>
        <p:txBody>
          <a:bodyPr anchorCtr="0" anchor="t" bIns="45700" lIns="91425" rIns="91425" wrap="square" tIns="45700">
            <a:noAutofit/>
          </a:bodyPr>
          <a:lstStyle/>
          <a:p>
            <a:pPr indent="182562" lvl="0" marL="0" marR="0" rtl="0" algn="l">
              <a:lnSpc>
                <a:spcPct val="90000"/>
              </a:lnSpc>
              <a:spcBef>
                <a:spcPts val="0"/>
              </a:spcBef>
              <a:spcAft>
                <a:spcPts val="0"/>
              </a:spcAft>
              <a:buClr>
                <a:schemeClr val="dk2"/>
              </a:buClr>
              <a:buSzPct val="60714"/>
              <a:buFont typeface="Arial"/>
              <a:buChar char="●"/>
            </a:pPr>
            <a:r>
              <a:rPr b="1" i="0" lang="en-US" sz="2800" u="none" cap="none" strike="noStrike">
                <a:solidFill>
                  <a:schemeClr val="dk1"/>
                </a:solidFill>
                <a:latin typeface="Arial"/>
                <a:ea typeface="Arial"/>
                <a:cs typeface="Arial"/>
                <a:sym typeface="Arial"/>
              </a:rPr>
              <a:t>  Nucleus well-defined</a:t>
            </a:r>
          </a:p>
          <a:p>
            <a:pPr indent="449262" lvl="1" marL="0" marR="0" rtl="0" algn="l">
              <a:lnSpc>
                <a:spcPct val="90000"/>
              </a:lnSpc>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DNA loosely packed in long </a:t>
            </a:r>
            <a:r>
              <a:rPr b="1" i="0" lang="en-US" sz="2800" u="none" cap="none" strike="noStrike">
                <a:solidFill>
                  <a:schemeClr val="dk1"/>
                </a:solidFill>
                <a:latin typeface="Arial"/>
                <a:ea typeface="Arial"/>
                <a:cs typeface="Arial"/>
                <a:sym typeface="Arial"/>
              </a:rPr>
              <a:t>chromatin</a:t>
            </a:r>
            <a:r>
              <a:rPr b="0" i="0" lang="en-US" sz="2800" u="none" cap="none" strike="noStrike">
                <a:solidFill>
                  <a:schemeClr val="dk1"/>
                </a:solidFill>
                <a:latin typeface="Arial"/>
                <a:ea typeface="Arial"/>
                <a:cs typeface="Arial"/>
                <a:sym typeface="Arial"/>
              </a:rPr>
              <a:t> fibers</a:t>
            </a:r>
          </a:p>
          <a:p>
            <a:pPr indent="0" lvl="0" marL="0" marR="0" rtl="0" algn="l">
              <a:spcBef>
                <a:spcPts val="900"/>
              </a:spcBef>
              <a:spcAft>
                <a:spcPts val="400"/>
              </a:spcAft>
              <a:buClr>
                <a:schemeClr val="dk2"/>
              </a:buClr>
              <a:buSzPct val="25000"/>
              <a:buFont typeface="Arial"/>
              <a:buNone/>
            </a:pPr>
            <a:r>
              <a:t/>
            </a:r>
            <a:endParaRPr b="0" i="0" sz="2000" u="none" cap="none" strike="noStrike">
              <a:solidFill>
                <a:schemeClr val="dk1"/>
              </a:solidFill>
              <a:latin typeface="Arial"/>
              <a:ea typeface="Arial"/>
              <a:cs typeface="Arial"/>
              <a:sym typeface="Arial"/>
            </a:endParaRPr>
          </a:p>
          <a:p>
            <a:pPr indent="182562" lvl="0" marL="0" marR="0" rtl="0" algn="l">
              <a:lnSpc>
                <a:spcPct val="90000"/>
              </a:lnSpc>
              <a:spcBef>
                <a:spcPts val="0"/>
              </a:spcBef>
              <a:spcAft>
                <a:spcPts val="0"/>
              </a:spcAft>
              <a:buClr>
                <a:schemeClr val="dk2"/>
              </a:buClr>
              <a:buSzPct val="60714"/>
              <a:buFont typeface="Arial"/>
              <a:buChar char="●"/>
            </a:pPr>
            <a:r>
              <a:rPr b="1" i="0" lang="en-US" sz="2800" u="none" cap="none" strike="noStrike">
                <a:solidFill>
                  <a:schemeClr val="dk1"/>
                </a:solidFill>
                <a:latin typeface="Arial"/>
                <a:ea typeface="Arial"/>
                <a:cs typeface="Arial"/>
                <a:sym typeface="Arial"/>
              </a:rPr>
              <a:t> Interphase - 3 phases:</a:t>
            </a:r>
          </a:p>
          <a:p>
            <a:pPr indent="449262" lvl="1" marL="0" marR="0" rtl="0" algn="l">
              <a:lnSpc>
                <a:spcPct val="90000"/>
              </a:lnSpc>
              <a:spcBef>
                <a:spcPts val="0"/>
              </a:spcBef>
              <a:spcAft>
                <a:spcPts val="0"/>
              </a:spcAft>
              <a:buClr>
                <a:schemeClr val="dk2"/>
              </a:buClr>
              <a:buSzPct val="59375"/>
              <a:buFont typeface="Arial"/>
              <a:buChar char="●"/>
            </a:pPr>
            <a:r>
              <a:rPr b="1" i="0" lang="en-US" sz="3200" u="none" cap="none" strike="noStrike">
                <a:solidFill>
                  <a:srgbClr val="CC0000"/>
                </a:solidFill>
                <a:latin typeface="Arial"/>
                <a:ea typeface="Arial"/>
                <a:cs typeface="Arial"/>
                <a:sym typeface="Arial"/>
              </a:rPr>
              <a:t>G</a:t>
            </a:r>
            <a:r>
              <a:rPr b="1" baseline="-25000" i="0" lang="en-US" sz="3200" u="none" cap="none" strike="noStrike">
                <a:solidFill>
                  <a:srgbClr val="CC0000"/>
                </a:solidFill>
                <a:latin typeface="Arial"/>
                <a:ea typeface="Arial"/>
                <a:cs typeface="Arial"/>
                <a:sym typeface="Arial"/>
              </a:rPr>
              <a:t>1</a:t>
            </a:r>
            <a:r>
              <a:rPr b="1" i="0" lang="en-US" sz="3200" u="none" cap="none" strike="noStrike">
                <a:solidFill>
                  <a:schemeClr val="dk2"/>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1</a:t>
            </a:r>
            <a:r>
              <a:rPr b="1" baseline="30000" i="0" lang="en-US" sz="3200" u="none" cap="none" strike="noStrike">
                <a:solidFill>
                  <a:schemeClr val="dk1"/>
                </a:solidFill>
                <a:latin typeface="Arial"/>
                <a:ea typeface="Arial"/>
                <a:cs typeface="Arial"/>
                <a:sym typeface="Arial"/>
              </a:rPr>
              <a:t>st</a:t>
            </a:r>
            <a:r>
              <a:rPr b="1" i="0" lang="en-US" sz="3200" u="none" cap="none" strike="noStrike">
                <a:solidFill>
                  <a:schemeClr val="dk1"/>
                </a:solidFill>
                <a:latin typeface="Arial"/>
                <a:ea typeface="Arial"/>
                <a:cs typeface="Arial"/>
                <a:sym typeface="Arial"/>
              </a:rPr>
              <a:t> </a:t>
            </a:r>
            <a:r>
              <a:rPr b="1" i="0" lang="en-US" sz="3200" u="sng" cap="none" strike="noStrike">
                <a:solidFill>
                  <a:srgbClr val="CC0000"/>
                </a:solidFill>
                <a:latin typeface="Arial"/>
                <a:ea typeface="Arial"/>
                <a:cs typeface="Arial"/>
                <a:sym typeface="Arial"/>
              </a:rPr>
              <a:t>G</a:t>
            </a:r>
            <a:r>
              <a:rPr b="1" i="0" lang="en-US" sz="3200" u="none" cap="none" strike="noStrike">
                <a:solidFill>
                  <a:schemeClr val="dk1"/>
                </a:solidFill>
                <a:latin typeface="Arial"/>
                <a:ea typeface="Arial"/>
                <a:cs typeface="Arial"/>
                <a:sym typeface="Arial"/>
              </a:rPr>
              <a:t>ap (</a:t>
            </a:r>
            <a:r>
              <a:rPr b="1" i="0" lang="en-US" sz="3200" u="sng" cap="none" strike="noStrike">
                <a:solidFill>
                  <a:srgbClr val="CC0000"/>
                </a:solidFill>
                <a:latin typeface="Arial"/>
                <a:ea typeface="Arial"/>
                <a:cs typeface="Arial"/>
                <a:sym typeface="Arial"/>
              </a:rPr>
              <a:t>G</a:t>
            </a:r>
            <a:r>
              <a:rPr b="1" i="0" lang="en-US" sz="3200" u="none" cap="none" strike="noStrike">
                <a:solidFill>
                  <a:schemeClr val="dk1"/>
                </a:solidFill>
                <a:latin typeface="Arial"/>
                <a:ea typeface="Arial"/>
                <a:cs typeface="Arial"/>
                <a:sym typeface="Arial"/>
              </a:rPr>
              <a:t>rowth)</a:t>
            </a:r>
          </a:p>
          <a:p>
            <a:pPr indent="342900" lvl="2" marL="0" marR="0" rtl="0" algn="l">
              <a:lnSpc>
                <a:spcPct val="90000"/>
              </a:lnSpc>
              <a:spcBef>
                <a:spcPts val="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    - cell doing its “everyday job”</a:t>
            </a:r>
          </a:p>
          <a:p>
            <a:pPr indent="342900" lvl="2" marL="0" marR="0" rtl="0" algn="l">
              <a:lnSpc>
                <a:spcPct val="90000"/>
              </a:lnSpc>
              <a:spcBef>
                <a:spcPts val="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    - cell grows</a:t>
            </a:r>
          </a:p>
          <a:p>
            <a:pPr indent="449262" lvl="1" marL="0" marR="0" rtl="0" algn="l">
              <a:lnSpc>
                <a:spcPct val="90000"/>
              </a:lnSpc>
              <a:spcBef>
                <a:spcPts val="0"/>
              </a:spcBef>
              <a:spcAft>
                <a:spcPts val="0"/>
              </a:spcAft>
              <a:buClr>
                <a:schemeClr val="dk2"/>
              </a:buClr>
              <a:buSzPct val="59375"/>
              <a:buFont typeface="Arial"/>
              <a:buChar char="●"/>
            </a:pPr>
            <a:r>
              <a:rPr b="1" i="0" lang="en-US" sz="3200" u="none" cap="none" strike="noStrike">
                <a:solidFill>
                  <a:srgbClr val="CC0000"/>
                </a:solidFill>
                <a:latin typeface="Arial"/>
                <a:ea typeface="Arial"/>
                <a:cs typeface="Arial"/>
                <a:sym typeface="Arial"/>
              </a:rPr>
              <a:t>S</a:t>
            </a:r>
            <a:r>
              <a:rPr b="1" i="0" lang="en-US" sz="3200" u="none" cap="none" strike="noStrike">
                <a:solidFill>
                  <a:schemeClr val="dk2"/>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DNA </a:t>
            </a:r>
            <a:r>
              <a:rPr b="1" i="0" lang="en-US" sz="3200" u="sng" cap="none" strike="noStrike">
                <a:solidFill>
                  <a:srgbClr val="CC0000"/>
                </a:solidFill>
                <a:latin typeface="Arial"/>
                <a:ea typeface="Arial"/>
                <a:cs typeface="Arial"/>
                <a:sym typeface="Arial"/>
              </a:rPr>
              <a:t>S</a:t>
            </a:r>
            <a:r>
              <a:rPr b="1" i="0" lang="en-US" sz="3200" u="none" cap="none" strike="noStrike">
                <a:solidFill>
                  <a:schemeClr val="dk1"/>
                </a:solidFill>
                <a:latin typeface="Arial"/>
                <a:ea typeface="Arial"/>
                <a:cs typeface="Arial"/>
                <a:sym typeface="Arial"/>
              </a:rPr>
              <a:t>ynthesis</a:t>
            </a:r>
          </a:p>
          <a:p>
            <a:pPr indent="342900" lvl="2" marL="0" marR="0" rtl="0" algn="l">
              <a:lnSpc>
                <a:spcPct val="90000"/>
              </a:lnSpc>
              <a:spcBef>
                <a:spcPts val="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     - copies chromosomes</a:t>
            </a:r>
          </a:p>
          <a:p>
            <a:pPr indent="449262" lvl="1" marL="0" marR="0" rtl="0" algn="l">
              <a:lnSpc>
                <a:spcPct val="90000"/>
              </a:lnSpc>
              <a:spcBef>
                <a:spcPts val="0"/>
              </a:spcBef>
              <a:spcAft>
                <a:spcPts val="0"/>
              </a:spcAft>
              <a:buClr>
                <a:schemeClr val="dk2"/>
              </a:buClr>
              <a:buSzPct val="59375"/>
              <a:buFont typeface="Arial"/>
              <a:buChar char="●"/>
            </a:pPr>
            <a:r>
              <a:rPr b="1" i="0" lang="en-US" sz="3200" u="none" cap="none" strike="noStrike">
                <a:solidFill>
                  <a:srgbClr val="CC0000"/>
                </a:solidFill>
                <a:latin typeface="Arial"/>
                <a:ea typeface="Arial"/>
                <a:cs typeface="Arial"/>
                <a:sym typeface="Arial"/>
              </a:rPr>
              <a:t>G</a:t>
            </a:r>
            <a:r>
              <a:rPr b="1" baseline="-25000" i="0" lang="en-US" sz="3200" u="none" cap="none" strike="noStrike">
                <a:solidFill>
                  <a:srgbClr val="CC0000"/>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 2</a:t>
            </a:r>
            <a:r>
              <a:rPr b="1" baseline="30000" i="0" lang="en-US" sz="3200" u="none" cap="none" strike="noStrike">
                <a:solidFill>
                  <a:schemeClr val="dk1"/>
                </a:solidFill>
                <a:latin typeface="Arial"/>
                <a:ea typeface="Arial"/>
                <a:cs typeface="Arial"/>
                <a:sym typeface="Arial"/>
              </a:rPr>
              <a:t>nd</a:t>
            </a:r>
            <a:r>
              <a:rPr b="1" i="0" lang="en-US" sz="3200" u="none" cap="none" strike="noStrike">
                <a:solidFill>
                  <a:schemeClr val="dk1"/>
                </a:solidFill>
                <a:latin typeface="Arial"/>
                <a:ea typeface="Arial"/>
                <a:cs typeface="Arial"/>
                <a:sym typeface="Arial"/>
              </a:rPr>
              <a:t> </a:t>
            </a:r>
            <a:r>
              <a:rPr b="1" i="0" lang="en-US" sz="3200" u="sng" cap="none" strike="noStrike">
                <a:solidFill>
                  <a:srgbClr val="CC0000"/>
                </a:solidFill>
                <a:latin typeface="Arial"/>
                <a:ea typeface="Arial"/>
                <a:cs typeface="Arial"/>
                <a:sym typeface="Arial"/>
              </a:rPr>
              <a:t>G</a:t>
            </a:r>
            <a:r>
              <a:rPr b="1" i="0" lang="en-US" sz="3200" u="none" cap="none" strike="noStrike">
                <a:solidFill>
                  <a:schemeClr val="dk1"/>
                </a:solidFill>
                <a:latin typeface="Arial"/>
                <a:ea typeface="Arial"/>
                <a:cs typeface="Arial"/>
                <a:sym typeface="Arial"/>
              </a:rPr>
              <a:t>ap (</a:t>
            </a:r>
            <a:r>
              <a:rPr b="1" i="0" lang="en-US" sz="3200" u="sng" cap="none" strike="noStrike">
                <a:solidFill>
                  <a:srgbClr val="CC0000"/>
                </a:solidFill>
                <a:latin typeface="Arial"/>
                <a:ea typeface="Arial"/>
                <a:cs typeface="Arial"/>
                <a:sym typeface="Arial"/>
              </a:rPr>
              <a:t>G</a:t>
            </a:r>
            <a:r>
              <a:rPr b="1" i="0" lang="en-US" sz="3200" u="none" cap="none" strike="noStrike">
                <a:solidFill>
                  <a:schemeClr val="dk1"/>
                </a:solidFill>
                <a:latin typeface="Arial"/>
                <a:ea typeface="Arial"/>
                <a:cs typeface="Arial"/>
                <a:sym typeface="Arial"/>
              </a:rPr>
              <a:t>rowth)</a:t>
            </a:r>
          </a:p>
          <a:p>
            <a:pPr indent="342900" lvl="2" marL="0" marR="0" rtl="0" algn="l">
              <a:lnSpc>
                <a:spcPct val="90000"/>
              </a:lnSpc>
              <a:spcBef>
                <a:spcPts val="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    - prepares for division</a:t>
            </a:r>
          </a:p>
          <a:p>
            <a:pPr indent="342900" lvl="2" marL="0" marR="0" rtl="0" algn="l">
              <a:lnSpc>
                <a:spcPct val="90000"/>
              </a:lnSpc>
              <a:spcBef>
                <a:spcPts val="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    - makes more organelles,</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proteins, membranes</a:t>
            </a:r>
          </a:p>
        </p:txBody>
      </p:sp>
      <p:grpSp>
        <p:nvGrpSpPr>
          <p:cNvPr id="562" name="Shape 562"/>
          <p:cNvGrpSpPr/>
          <p:nvPr/>
        </p:nvGrpSpPr>
        <p:grpSpPr>
          <a:xfrm>
            <a:off x="4648200" y="2209800"/>
            <a:ext cx="1720850" cy="1487487"/>
            <a:chOff x="5815012" y="1360487"/>
            <a:chExt cx="1720850" cy="1487487"/>
          </a:xfrm>
        </p:grpSpPr>
        <p:sp>
          <p:nvSpPr>
            <p:cNvPr id="563" name="Shape 563"/>
            <p:cNvSpPr/>
            <p:nvPr/>
          </p:nvSpPr>
          <p:spPr>
            <a:xfrm>
              <a:off x="5815012" y="1665287"/>
              <a:ext cx="1182687" cy="1182687"/>
            </a:xfrm>
            <a:custGeom>
              <a:pathLst>
                <a:path extrusionOk="0" h="13500" w="14935">
                  <a:moveTo>
                    <a:pt x="10728" y="3044"/>
                  </a:moveTo>
                  <a:cubicBezTo>
                    <a:pt x="6472" y="3083"/>
                    <a:pt x="3044" y="6544"/>
                    <a:pt x="3044" y="10799"/>
                  </a:cubicBezTo>
                  <a:lnTo>
                    <a:pt x="0" y="10800"/>
                  </a:lnTo>
                  <a:cubicBezTo>
                    <a:pt x="0" y="4874"/>
                    <a:pt x="4774" y="55"/>
                    <a:pt x="10699" y="0"/>
                  </a:cubicBezTo>
                  <a:lnTo>
                    <a:pt x="10674" y="-2700"/>
                  </a:lnTo>
                  <a:lnTo>
                    <a:pt x="14935" y="1482"/>
                  </a:lnTo>
                  <a:lnTo>
                    <a:pt x="10753" y="5744"/>
                  </a:lnTo>
                  <a:lnTo>
                    <a:pt x="10728" y="3044"/>
                  </a:lnTo>
                  <a:close/>
                </a:path>
              </a:pathLst>
            </a:custGeom>
            <a:solidFill>
              <a:srgbClr val="FFEA18"/>
            </a:solidFill>
            <a:ln cap="rnd" cmpd="sng" w="28575">
              <a:solidFill>
                <a:srgbClr val="000000"/>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564" name="Shape 564"/>
            <p:cNvSpPr/>
            <p:nvPr/>
          </p:nvSpPr>
          <p:spPr>
            <a:xfrm>
              <a:off x="6740525" y="1360487"/>
              <a:ext cx="795337" cy="725487"/>
            </a:xfrm>
            <a:prstGeom prst="ellipse">
              <a:avLst/>
            </a:prstGeom>
            <a:solidFill>
              <a:srgbClr val="FFEA18"/>
            </a:solidFill>
            <a:ln cap="rnd" cmpd="sng" w="28575">
              <a:solidFill>
                <a:srgbClr val="000000"/>
              </a:solidFill>
              <a:prstDash val="solid"/>
              <a:miter lim="8000"/>
              <a:headEnd len="med" w="med" type="none"/>
              <a:tailEnd len="med" w="med" type="none"/>
            </a:ln>
          </p:spPr>
          <p:txBody>
            <a:bodyPr anchorCtr="0" anchor="ctr" bIns="45700" lIns="91425" rIns="91425" wrap="square" tIns="45700">
              <a:noAutofit/>
            </a:bodyPr>
            <a:lstStyle/>
            <a:p>
              <a:pPr indent="0" lvl="0" marL="0" marR="0" rtl="0" algn="l">
                <a:spcBef>
                  <a:spcPts val="0"/>
                </a:spcBef>
                <a:buSzPct val="25000"/>
                <a:buFont typeface="Arial"/>
                <a:buNone/>
              </a:pPr>
              <a:r>
                <a:rPr b="1" i="0" lang="en-US" sz="2800" u="none" cap="none" strike="noStrike">
                  <a:solidFill>
                    <a:srgbClr val="CC0000"/>
                  </a:solidFill>
                  <a:latin typeface="Arial"/>
                  <a:ea typeface="Arial"/>
                  <a:cs typeface="Arial"/>
                  <a:sym typeface="Arial"/>
                </a:rPr>
                <a:t>G</a:t>
              </a:r>
              <a:r>
                <a:rPr b="1" baseline="-25000" i="0" lang="en-US" sz="2800" u="none" cap="none" strike="noStrike">
                  <a:solidFill>
                    <a:srgbClr val="CC0000"/>
                  </a:solidFill>
                  <a:latin typeface="Arial"/>
                  <a:ea typeface="Arial"/>
                  <a:cs typeface="Arial"/>
                  <a:sym typeface="Arial"/>
                </a:rPr>
                <a:t>0</a:t>
              </a:r>
            </a:p>
          </p:txBody>
        </p:sp>
      </p:grpSp>
      <p:pic>
        <p:nvPicPr>
          <p:cNvPr id="565" name="Shape 565"/>
          <p:cNvPicPr preferRelativeResize="0"/>
          <p:nvPr/>
        </p:nvPicPr>
        <p:blipFill>
          <a:blip r:embed="rId4">
            <a:alphaModFix/>
          </a:blip>
          <a:stretch>
            <a:fillRect/>
          </a:stretch>
        </p:blipFill>
        <p:spPr>
          <a:xfrm>
            <a:off x="6711950" y="1066800"/>
            <a:ext cx="1952625" cy="213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pic>
        <p:nvPicPr>
          <p:cNvPr id="570" name="Shape 570"/>
          <p:cNvPicPr preferRelativeResize="0"/>
          <p:nvPr/>
        </p:nvPicPr>
        <p:blipFill>
          <a:blip r:embed="rId3">
            <a:alphaModFix/>
          </a:blip>
          <a:stretch>
            <a:fillRect/>
          </a:stretch>
        </p:blipFill>
        <p:spPr>
          <a:xfrm>
            <a:off x="304800" y="941387"/>
            <a:ext cx="2971800" cy="5592762"/>
          </a:xfrm>
          <a:prstGeom prst="rect">
            <a:avLst/>
          </a:prstGeom>
          <a:noFill/>
          <a:ln>
            <a:noFill/>
          </a:ln>
        </p:spPr>
      </p:pic>
      <p:pic>
        <p:nvPicPr>
          <p:cNvPr id="571" name="Shape 571"/>
          <p:cNvPicPr preferRelativeResize="0"/>
          <p:nvPr/>
        </p:nvPicPr>
        <p:blipFill>
          <a:blip r:embed="rId4">
            <a:alphaModFix/>
          </a:blip>
          <a:stretch>
            <a:fillRect/>
          </a:stretch>
        </p:blipFill>
        <p:spPr>
          <a:xfrm>
            <a:off x="4114800" y="2590800"/>
            <a:ext cx="4114800" cy="3709987"/>
          </a:xfrm>
          <a:prstGeom prst="rect">
            <a:avLst/>
          </a:prstGeom>
          <a:noFill/>
          <a:ln>
            <a:noFill/>
          </a:ln>
        </p:spPr>
      </p:pic>
      <p:sp>
        <p:nvSpPr>
          <p:cNvPr id="572" name="Shape 572"/>
          <p:cNvSpPr txBox="1"/>
          <p:nvPr>
            <p:ph idx="4294967295" type="title"/>
          </p:nvPr>
        </p:nvSpPr>
        <p:spPr>
          <a:xfrm>
            <a:off x="0" y="0"/>
            <a:ext cx="7772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none" strike="noStrike">
                <a:solidFill>
                  <a:schemeClr val="dk2"/>
                </a:solidFill>
                <a:latin typeface="Times New Roman"/>
                <a:ea typeface="Times New Roman"/>
                <a:cs typeface="Times New Roman"/>
                <a:sym typeface="Times New Roman"/>
              </a:rPr>
              <a:t>Mitochondrial Division: </a:t>
            </a:r>
          </a:p>
        </p:txBody>
      </p:sp>
      <p:sp>
        <p:nvSpPr>
          <p:cNvPr id="573" name="Shape 573"/>
          <p:cNvSpPr txBox="1"/>
          <p:nvPr/>
        </p:nvSpPr>
        <p:spPr>
          <a:xfrm>
            <a:off x="3810000" y="1219200"/>
            <a:ext cx="4648200" cy="5842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1" i="0" lang="en-US" sz="3200" u="none" cap="none" strike="noStrike">
                <a:solidFill>
                  <a:schemeClr val="dk1"/>
                </a:solidFill>
                <a:latin typeface="Arial"/>
                <a:ea typeface="Arial"/>
                <a:cs typeface="Arial"/>
                <a:sym typeface="Arial"/>
              </a:rPr>
              <a:t>Organelles do it too!</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pic>
        <p:nvPicPr>
          <p:cNvPr id="579" name="Shape 579"/>
          <p:cNvPicPr preferRelativeResize="0"/>
          <p:nvPr/>
        </p:nvPicPr>
        <p:blipFill>
          <a:blip r:embed="rId3">
            <a:alphaModFix/>
          </a:blip>
          <a:stretch>
            <a:fillRect/>
          </a:stretch>
        </p:blipFill>
        <p:spPr>
          <a:xfrm>
            <a:off x="5943600" y="830262"/>
            <a:ext cx="2992437" cy="5799137"/>
          </a:xfrm>
          <a:prstGeom prst="rect">
            <a:avLst/>
          </a:prstGeom>
          <a:noFill/>
          <a:ln>
            <a:noFill/>
          </a:ln>
        </p:spPr>
      </p:pic>
      <p:sp>
        <p:nvSpPr>
          <p:cNvPr id="580" name="Shape 580"/>
          <p:cNvSpPr txBox="1"/>
          <p:nvPr/>
        </p:nvSpPr>
        <p:spPr>
          <a:xfrm>
            <a:off x="8839200" y="762000"/>
            <a:ext cx="228600" cy="2362200"/>
          </a:xfrm>
          <a:prstGeom prst="rect">
            <a:avLst/>
          </a:prstGeom>
          <a:solidFill>
            <a:schemeClr val="lt1"/>
          </a:solidFill>
          <a:ln cap="rnd" cmpd="sng" w="9525">
            <a:solidFill>
              <a:schemeClr val="lt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581" name="Shape 581"/>
          <p:cNvSpPr txBox="1"/>
          <p:nvPr>
            <p:ph type="title"/>
          </p:nvPr>
        </p:nvSpPr>
        <p:spPr>
          <a:xfrm>
            <a:off x="304800" y="76200"/>
            <a:ext cx="8534400" cy="50323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3000" u="none" cap="small" strike="noStrike">
                <a:solidFill>
                  <a:schemeClr val="dk2"/>
                </a:solidFill>
                <a:latin typeface="Times New Roman"/>
                <a:ea typeface="Times New Roman"/>
                <a:cs typeface="Times New Roman"/>
                <a:sym typeface="Times New Roman"/>
              </a:rPr>
              <a:t>Interphase</a:t>
            </a:r>
          </a:p>
        </p:txBody>
      </p:sp>
      <p:sp>
        <p:nvSpPr>
          <p:cNvPr id="582" name="Shape 582"/>
          <p:cNvSpPr txBox="1"/>
          <p:nvPr>
            <p:ph idx="1" type="body"/>
          </p:nvPr>
        </p:nvSpPr>
        <p:spPr>
          <a:xfrm>
            <a:off x="838200" y="1371600"/>
            <a:ext cx="5105400" cy="44196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1440"/>
              </a:spcBef>
              <a:spcAft>
                <a:spcPts val="640"/>
              </a:spcAft>
              <a:buClr>
                <a:schemeClr val="dk2"/>
              </a:buClr>
              <a:buSzPct val="59375"/>
              <a:buFont typeface="Arial"/>
              <a:buChar char="●"/>
            </a:pPr>
            <a:r>
              <a:rPr b="0" i="0" lang="en-US" sz="3200" u="sng" cap="none" strike="noStrike">
                <a:solidFill>
                  <a:srgbClr val="007300"/>
                </a:solidFill>
                <a:latin typeface="Arial"/>
                <a:ea typeface="Arial"/>
                <a:cs typeface="Arial"/>
                <a:sym typeface="Arial"/>
              </a:rPr>
              <a:t>Nucleus well-defined</a:t>
            </a:r>
          </a:p>
          <a:p>
            <a:pPr indent="0" lvl="1" marL="0" marR="0" rtl="0" algn="l">
              <a:lnSpc>
                <a:spcPct val="90000"/>
              </a:lnSpc>
              <a:spcBef>
                <a:spcPts val="1350"/>
              </a:spcBef>
              <a:spcAft>
                <a:spcPts val="600"/>
              </a:spcAft>
              <a:buClr>
                <a:schemeClr val="dk2"/>
              </a:buClr>
              <a:buSzPct val="60000"/>
              <a:buFont typeface="Arial"/>
              <a:buChar char="●"/>
            </a:pPr>
            <a:r>
              <a:rPr b="0" i="0" lang="en-US" sz="3000" u="sng" cap="none" strike="noStrike">
                <a:solidFill>
                  <a:srgbClr val="007300"/>
                </a:solidFill>
                <a:latin typeface="Arial"/>
                <a:ea typeface="Arial"/>
                <a:cs typeface="Arial"/>
                <a:sym typeface="Arial"/>
              </a:rPr>
              <a:t>DNA loosely packed in long chromatin fibers</a:t>
            </a:r>
          </a:p>
          <a:p>
            <a:pPr indent="0" lvl="0" marL="0" marR="0" rtl="0" algn="l">
              <a:lnSpc>
                <a:spcPct val="90000"/>
              </a:lnSpc>
              <a:spcBef>
                <a:spcPts val="1440"/>
              </a:spcBef>
              <a:spcAft>
                <a:spcPts val="64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Prepares for mitosis 	</a:t>
            </a:r>
          </a:p>
          <a:p>
            <a:pPr indent="0" lvl="1" marL="0" marR="0" rtl="0" algn="l">
              <a:lnSpc>
                <a:spcPct val="90000"/>
              </a:lnSpc>
              <a:spcBef>
                <a:spcPts val="1350"/>
              </a:spcBef>
              <a:spcAft>
                <a:spcPts val="600"/>
              </a:spcAft>
              <a:buClr>
                <a:schemeClr val="dk2"/>
              </a:buClr>
              <a:buSzPct val="60000"/>
              <a:buFont typeface="Arial"/>
              <a:buChar char="●"/>
            </a:pPr>
            <a:r>
              <a:rPr b="0" i="0" lang="en-US" sz="3000" u="none" cap="none" strike="noStrike">
                <a:solidFill>
                  <a:schemeClr val="dk1"/>
                </a:solidFill>
                <a:latin typeface="Arial"/>
                <a:ea typeface="Arial"/>
                <a:cs typeface="Arial"/>
                <a:sym typeface="Arial"/>
              </a:rPr>
              <a:t>replicates chromosome</a:t>
            </a:r>
          </a:p>
          <a:p>
            <a:pPr indent="0" lvl="2" marL="0" marR="0" rtl="0" algn="l">
              <a:lnSpc>
                <a:spcPct val="90000"/>
              </a:lnSpc>
              <a:spcBef>
                <a:spcPts val="1170"/>
              </a:spcBef>
              <a:spcAft>
                <a:spcPts val="520"/>
              </a:spcAft>
              <a:buClr>
                <a:schemeClr val="dk2"/>
              </a:buClr>
              <a:buSzPct val="59615"/>
              <a:buFont typeface="Arial"/>
              <a:buChar char="●"/>
            </a:pPr>
            <a:r>
              <a:rPr b="0" i="0" lang="en-US" sz="2600" u="none" cap="none" strike="noStrike">
                <a:solidFill>
                  <a:schemeClr val="dk1"/>
                </a:solidFill>
                <a:latin typeface="Arial"/>
                <a:ea typeface="Arial"/>
                <a:cs typeface="Arial"/>
                <a:sym typeface="Arial"/>
              </a:rPr>
              <a:t>DNA &amp; proteins</a:t>
            </a:r>
          </a:p>
          <a:p>
            <a:pPr indent="0" lvl="1" marL="0" marR="0" rtl="0" algn="l">
              <a:lnSpc>
                <a:spcPct val="90000"/>
              </a:lnSpc>
              <a:spcBef>
                <a:spcPts val="1350"/>
              </a:spcBef>
              <a:spcAft>
                <a:spcPts val="600"/>
              </a:spcAft>
              <a:buClr>
                <a:schemeClr val="dk2"/>
              </a:buClr>
              <a:buSzPct val="60000"/>
              <a:buFont typeface="Arial"/>
              <a:buChar char="●"/>
            </a:pPr>
            <a:r>
              <a:rPr b="0" i="0" lang="en-US" sz="3000" u="none" cap="none" strike="noStrike">
                <a:solidFill>
                  <a:schemeClr val="dk1"/>
                </a:solidFill>
                <a:latin typeface="Arial"/>
                <a:ea typeface="Arial"/>
                <a:cs typeface="Arial"/>
                <a:sym typeface="Arial"/>
              </a:rPr>
              <a:t>produces proteins &amp; organelles</a:t>
            </a:r>
          </a:p>
        </p:txBody>
      </p:sp>
      <p:sp>
        <p:nvSpPr>
          <p:cNvPr id="583" name="Shape 583"/>
          <p:cNvSpPr/>
          <p:nvPr/>
        </p:nvSpPr>
        <p:spPr>
          <a:xfrm>
            <a:off x="6513512" y="63500"/>
            <a:ext cx="2590800" cy="339725"/>
          </a:xfrm>
          <a:prstGeom prst="roundRect">
            <a:avLst>
              <a:gd fmla="val 16667" name="adj"/>
            </a:avLst>
          </a:prstGeom>
          <a:solidFill>
            <a:srgbClr val="FFEA18"/>
          </a:solidFill>
          <a:ln>
            <a:noFill/>
          </a:ln>
        </p:spPr>
        <p:txBody>
          <a:bodyPr anchorCtr="0" anchor="ctr" bIns="0" lIns="45700" rIns="45700" wrap="square" tIns="0">
            <a:noAutofit/>
          </a:bodyPr>
          <a:lstStyle/>
          <a:p>
            <a:pPr indent="0" lvl="0" marL="0" marR="0" rtl="0" algn="l">
              <a:spcBef>
                <a:spcPts val="0"/>
              </a:spcBef>
              <a:buClr>
                <a:schemeClr val="dk1"/>
              </a:buClr>
              <a:buSzPct val="25000"/>
              <a:buFont typeface="Arial"/>
              <a:buNone/>
            </a:pPr>
            <a:r>
              <a:rPr b="1" i="0" lang="en-US" sz="2000" u="sng" cap="none" strike="noStrike">
                <a:solidFill>
                  <a:srgbClr val="007300"/>
                </a:solidFill>
                <a:latin typeface="Arial"/>
                <a:ea typeface="Arial"/>
                <a:cs typeface="Arial"/>
                <a:sym typeface="Arial"/>
              </a:rPr>
              <a:t>green = key features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pic>
        <p:nvPicPr>
          <p:cNvPr id="589" name="Shape 589"/>
          <p:cNvPicPr preferRelativeResize="0"/>
          <p:nvPr/>
        </p:nvPicPr>
        <p:blipFill>
          <a:blip r:embed="rId3">
            <a:alphaModFix/>
          </a:blip>
          <a:stretch>
            <a:fillRect/>
          </a:stretch>
        </p:blipFill>
        <p:spPr>
          <a:xfrm>
            <a:off x="7116762" y="1139825"/>
            <a:ext cx="1916112" cy="2743200"/>
          </a:xfrm>
          <a:prstGeom prst="rect">
            <a:avLst/>
          </a:prstGeom>
          <a:noFill/>
          <a:ln>
            <a:noFill/>
          </a:ln>
        </p:spPr>
      </p:pic>
      <p:pic>
        <p:nvPicPr>
          <p:cNvPr id="590" name="Shape 590"/>
          <p:cNvPicPr preferRelativeResize="0"/>
          <p:nvPr/>
        </p:nvPicPr>
        <p:blipFill>
          <a:blip r:embed="rId4">
            <a:alphaModFix/>
          </a:blip>
          <a:stretch>
            <a:fillRect/>
          </a:stretch>
        </p:blipFill>
        <p:spPr>
          <a:xfrm>
            <a:off x="7091362" y="4108450"/>
            <a:ext cx="1919287" cy="2749550"/>
          </a:xfrm>
          <a:prstGeom prst="rect">
            <a:avLst/>
          </a:prstGeom>
          <a:noFill/>
          <a:ln>
            <a:noFill/>
          </a:ln>
        </p:spPr>
      </p:pic>
      <p:sp>
        <p:nvSpPr>
          <p:cNvPr id="591" name="Shape 591"/>
          <p:cNvSpPr txBox="1"/>
          <p:nvPr>
            <p:ph idx="1" type="body"/>
          </p:nvPr>
        </p:nvSpPr>
        <p:spPr>
          <a:xfrm>
            <a:off x="268287" y="990600"/>
            <a:ext cx="6823075" cy="5429250"/>
          </a:xfrm>
          <a:prstGeom prst="rect">
            <a:avLst/>
          </a:prstGeom>
          <a:noFill/>
          <a:ln>
            <a:noFill/>
          </a:ln>
        </p:spPr>
        <p:txBody>
          <a:bodyPr anchorCtr="0" anchor="t" bIns="45700" lIns="91425" rIns="91425" wrap="square" tIns="45700">
            <a:noAutofit/>
          </a:bodyPr>
          <a:lstStyle/>
          <a:p>
            <a:pPr indent="0" lvl="0" marL="0" marR="0" rtl="0" algn="l">
              <a:spcBef>
                <a:spcPts val="126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Synthesis phase of Interphase</a:t>
            </a:r>
          </a:p>
          <a:p>
            <a:pPr indent="0" lvl="1" marL="457200" marR="0" rtl="0" algn="l">
              <a:spcBef>
                <a:spcPts val="1260"/>
              </a:spcBef>
              <a:spcAft>
                <a:spcPts val="560"/>
              </a:spcAft>
              <a:buClr>
                <a:schemeClr val="dk2"/>
              </a:buClr>
              <a:buSzPct val="60714"/>
              <a:buFont typeface="Arial"/>
              <a:buChar char="●"/>
            </a:pPr>
            <a:r>
              <a:rPr b="0" i="0" lang="en-US" sz="2800" u="sng" cap="none" strike="noStrike">
                <a:solidFill>
                  <a:srgbClr val="007300"/>
                </a:solidFill>
                <a:latin typeface="Arial"/>
                <a:ea typeface="Arial"/>
                <a:cs typeface="Arial"/>
                <a:sym typeface="Arial"/>
              </a:rPr>
              <a:t>dividing cell replicates DNA</a:t>
            </a:r>
          </a:p>
          <a:p>
            <a:pPr indent="0" lvl="1" marL="457200" marR="0" rtl="0" algn="l">
              <a:spcBef>
                <a:spcPts val="900"/>
              </a:spcBef>
              <a:spcAft>
                <a:spcPts val="400"/>
              </a:spcAft>
              <a:buClr>
                <a:schemeClr val="dk2"/>
              </a:buClr>
              <a:buSzPct val="60000"/>
              <a:buFont typeface="Arial"/>
              <a:buChar char="●"/>
            </a:pPr>
            <a:r>
              <a:rPr b="0" i="0" lang="en-US" sz="2000" u="none" cap="none" strike="noStrike">
                <a:solidFill>
                  <a:schemeClr val="dk1"/>
                </a:solidFill>
                <a:latin typeface="Arial"/>
                <a:ea typeface="Arial"/>
                <a:cs typeface="Arial"/>
                <a:sym typeface="Arial"/>
              </a:rPr>
              <a:t>must separate DNA copies correctly to 2 daughter cells</a:t>
            </a:r>
          </a:p>
          <a:p>
            <a:pPr indent="0" lvl="2" marL="914400" marR="0" rtl="0" algn="l">
              <a:spcBef>
                <a:spcPts val="900"/>
              </a:spcBef>
              <a:spcAft>
                <a:spcPts val="400"/>
              </a:spcAft>
              <a:buClr>
                <a:schemeClr val="dk2"/>
              </a:buClr>
              <a:buSzPct val="60000"/>
              <a:buFont typeface="Arial"/>
              <a:buChar char="●"/>
            </a:pPr>
            <a:r>
              <a:rPr b="0" i="0" lang="en-US" sz="2000" u="none" cap="none" strike="noStrike">
                <a:solidFill>
                  <a:schemeClr val="dk1"/>
                </a:solidFill>
                <a:latin typeface="Arial"/>
                <a:ea typeface="Arial"/>
                <a:cs typeface="Arial"/>
                <a:sym typeface="Arial"/>
              </a:rPr>
              <a:t>human cell duplicates ~3 meters DNA </a:t>
            </a:r>
          </a:p>
          <a:p>
            <a:pPr indent="0" lvl="2" marL="914400" marR="0" rtl="0" algn="l">
              <a:spcBef>
                <a:spcPts val="900"/>
              </a:spcBef>
              <a:spcAft>
                <a:spcPts val="400"/>
              </a:spcAft>
              <a:buClr>
                <a:schemeClr val="dk2"/>
              </a:buClr>
              <a:buSzPct val="60000"/>
              <a:buFont typeface="Arial"/>
              <a:buChar char="●"/>
            </a:pPr>
            <a:r>
              <a:rPr b="0" i="0" lang="en-US" sz="2000" u="none" cap="none" strike="noStrike">
                <a:solidFill>
                  <a:schemeClr val="dk1"/>
                </a:solidFill>
                <a:latin typeface="Arial"/>
                <a:ea typeface="Arial"/>
                <a:cs typeface="Arial"/>
                <a:sym typeface="Arial"/>
              </a:rPr>
              <a:t>each daughter cell gets complete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identical copy</a:t>
            </a:r>
          </a:p>
          <a:p>
            <a:pPr indent="0" lvl="2" marL="914400" marR="0" rtl="0" algn="l">
              <a:spcBef>
                <a:spcPts val="900"/>
              </a:spcBef>
              <a:spcAft>
                <a:spcPts val="400"/>
              </a:spcAft>
              <a:buClr>
                <a:schemeClr val="dk2"/>
              </a:buClr>
              <a:buSzPct val="60000"/>
              <a:buFont typeface="Arial"/>
              <a:buChar char="●"/>
            </a:pPr>
            <a:r>
              <a:rPr b="0" i="0" lang="en-US" sz="2000" u="none" cap="none" strike="noStrike">
                <a:solidFill>
                  <a:schemeClr val="dk1"/>
                </a:solidFill>
                <a:latin typeface="Arial"/>
                <a:ea typeface="Arial"/>
                <a:cs typeface="Arial"/>
                <a:sym typeface="Arial"/>
              </a:rPr>
              <a:t>error rate = ~1 per 100 million bases</a:t>
            </a:r>
          </a:p>
          <a:p>
            <a:pPr indent="0" lvl="3" marL="1371600" marR="0" rtl="0" algn="l">
              <a:spcBef>
                <a:spcPts val="900"/>
              </a:spcBef>
              <a:spcAft>
                <a:spcPts val="400"/>
              </a:spcAft>
              <a:buClr>
                <a:schemeClr val="dk2"/>
              </a:buClr>
              <a:buSzPct val="60000"/>
              <a:buFont typeface="Arial"/>
              <a:buChar char="●"/>
            </a:pPr>
            <a:r>
              <a:rPr b="0" i="0" lang="en-US" sz="2000" u="none" cap="none" strike="noStrike">
                <a:solidFill>
                  <a:schemeClr val="dk1"/>
                </a:solidFill>
                <a:latin typeface="Arial"/>
                <a:ea typeface="Arial"/>
                <a:cs typeface="Arial"/>
                <a:sym typeface="Arial"/>
              </a:rPr>
              <a:t>3 billion base pairs in mammalian </a:t>
            </a:r>
            <a:r>
              <a:rPr b="0" i="0" lang="en-US" sz="2000" u="sng" cap="none" strike="noStrike">
                <a:solidFill>
                  <a:srgbClr val="CC0000"/>
                </a:solidFill>
                <a:latin typeface="Arial"/>
                <a:ea typeface="Arial"/>
                <a:cs typeface="Arial"/>
                <a:sym typeface="Arial"/>
              </a:rPr>
              <a:t>genome</a:t>
            </a:r>
          </a:p>
          <a:p>
            <a:pPr indent="0" lvl="3" marL="1371600" marR="0" rtl="0" algn="l">
              <a:spcBef>
                <a:spcPts val="900"/>
              </a:spcBef>
              <a:spcAft>
                <a:spcPts val="400"/>
              </a:spcAft>
              <a:buClr>
                <a:schemeClr val="dk2"/>
              </a:buClr>
              <a:buSzPct val="60000"/>
              <a:buFont typeface="Arial"/>
              <a:buChar char="●"/>
            </a:pPr>
            <a:r>
              <a:rPr b="0" i="0" lang="en-US" sz="2000" u="none" cap="none" strike="noStrike">
                <a:solidFill>
                  <a:schemeClr val="dk1"/>
                </a:solidFill>
                <a:latin typeface="Arial"/>
                <a:ea typeface="Arial"/>
                <a:cs typeface="Arial"/>
                <a:sym typeface="Arial"/>
              </a:rPr>
              <a:t>~30 errors per cell cycle</a:t>
            </a:r>
          </a:p>
          <a:p>
            <a:pPr indent="0" lvl="4" marL="1828800" marR="0" rtl="0" algn="l">
              <a:spcBef>
                <a:spcPts val="900"/>
              </a:spcBef>
              <a:spcAft>
                <a:spcPts val="400"/>
              </a:spcAft>
              <a:buClr>
                <a:schemeClr val="dk2"/>
              </a:buClr>
              <a:buSzPct val="60000"/>
              <a:buFont typeface="Arial"/>
              <a:buChar char="●"/>
            </a:pPr>
            <a:r>
              <a:rPr b="0" i="0" lang="en-US" sz="2000" u="none" cap="none" strike="noStrike">
                <a:solidFill>
                  <a:schemeClr val="dk1"/>
                </a:solidFill>
                <a:latin typeface="Arial"/>
                <a:ea typeface="Arial"/>
                <a:cs typeface="Arial"/>
                <a:sym typeface="Arial"/>
              </a:rPr>
              <a:t>mutations (to </a:t>
            </a:r>
            <a:r>
              <a:rPr b="0" i="0" lang="en-US" sz="2000" u="sng" cap="none" strike="noStrike">
                <a:solidFill>
                  <a:srgbClr val="CC0000"/>
                </a:solidFill>
                <a:latin typeface="Arial"/>
                <a:ea typeface="Arial"/>
                <a:cs typeface="Arial"/>
                <a:sym typeface="Arial"/>
              </a:rPr>
              <a:t>somatic (body) cells</a:t>
            </a:r>
            <a:r>
              <a:rPr b="0" i="0" lang="en-US" sz="2000" u="none" cap="none" strike="noStrike">
                <a:solidFill>
                  <a:schemeClr val="dk1"/>
                </a:solidFill>
                <a:latin typeface="Arial"/>
                <a:ea typeface="Arial"/>
                <a:cs typeface="Arial"/>
                <a:sym typeface="Arial"/>
              </a:rPr>
              <a:t>)</a:t>
            </a:r>
          </a:p>
        </p:txBody>
      </p:sp>
      <p:sp>
        <p:nvSpPr>
          <p:cNvPr id="592" name="Shape 592"/>
          <p:cNvSpPr txBox="1"/>
          <p:nvPr>
            <p:ph type="title"/>
          </p:nvPr>
        </p:nvSpPr>
        <p:spPr>
          <a:xfrm>
            <a:off x="449262" y="228600"/>
            <a:ext cx="8534400" cy="762000"/>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3000" u="none" cap="small" strike="noStrike">
                <a:solidFill>
                  <a:schemeClr val="dk2"/>
                </a:solidFill>
                <a:latin typeface="Times New Roman"/>
                <a:ea typeface="Times New Roman"/>
                <a:cs typeface="Times New Roman"/>
                <a:sym typeface="Times New Roman"/>
              </a:rPr>
              <a:t>S phase: Copying / Replicating DNA</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Shape 598"/>
          <p:cNvSpPr txBox="1"/>
          <p:nvPr>
            <p:ph type="title"/>
          </p:nvPr>
        </p:nvSpPr>
        <p:spPr>
          <a:xfrm>
            <a:off x="304800" y="76200"/>
            <a:ext cx="8534400" cy="50323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3000" u="none" cap="small" strike="noStrike">
                <a:solidFill>
                  <a:schemeClr val="dk2"/>
                </a:solidFill>
                <a:latin typeface="Times New Roman"/>
                <a:ea typeface="Times New Roman"/>
                <a:cs typeface="Times New Roman"/>
                <a:sym typeface="Times New Roman"/>
              </a:rPr>
              <a:t>Organizing DNA</a:t>
            </a:r>
          </a:p>
        </p:txBody>
      </p:sp>
      <p:sp>
        <p:nvSpPr>
          <p:cNvPr id="599" name="Shape 599"/>
          <p:cNvSpPr txBox="1"/>
          <p:nvPr>
            <p:ph idx="1" type="body"/>
          </p:nvPr>
        </p:nvSpPr>
        <p:spPr>
          <a:xfrm>
            <a:off x="33337" y="496887"/>
            <a:ext cx="5257800" cy="48768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1440"/>
              </a:spcBef>
              <a:spcAft>
                <a:spcPts val="64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DNA is organized in </a:t>
            </a:r>
            <a:br>
              <a:rPr b="0" i="0" lang="en-US" sz="3200" u="none" cap="none" strike="noStrike">
                <a:solidFill>
                  <a:schemeClr val="dk1"/>
                </a:solidFill>
                <a:latin typeface="Arial"/>
                <a:ea typeface="Arial"/>
                <a:cs typeface="Arial"/>
                <a:sym typeface="Arial"/>
              </a:rPr>
            </a:br>
            <a:r>
              <a:rPr b="0" i="0" lang="en-US" sz="3200" u="sng" cap="none" strike="noStrike">
                <a:solidFill>
                  <a:srgbClr val="CC0000"/>
                </a:solidFill>
                <a:latin typeface="Arial"/>
                <a:ea typeface="Arial"/>
                <a:cs typeface="Arial"/>
                <a:sym typeface="Arial"/>
              </a:rPr>
              <a:t>chromosomes</a:t>
            </a:r>
          </a:p>
          <a:p>
            <a:pPr indent="0" lvl="1" marL="0" marR="0" rtl="0" algn="l">
              <a:lnSpc>
                <a:spcPct val="90000"/>
              </a:lnSpc>
              <a:spcBef>
                <a:spcPts val="1170"/>
              </a:spcBef>
              <a:spcAft>
                <a:spcPts val="520"/>
              </a:spcAft>
              <a:buClr>
                <a:schemeClr val="dk2"/>
              </a:buClr>
              <a:buSzPct val="59615"/>
              <a:buFont typeface="Arial"/>
              <a:buChar char="●"/>
            </a:pPr>
            <a:r>
              <a:rPr b="0" i="0" lang="en-US" sz="2600" u="none" cap="none" strike="noStrike">
                <a:solidFill>
                  <a:schemeClr val="dk1"/>
                </a:solidFill>
                <a:latin typeface="Arial"/>
                <a:ea typeface="Arial"/>
                <a:cs typeface="Arial"/>
                <a:sym typeface="Arial"/>
              </a:rPr>
              <a:t>double helix DNA molecule</a:t>
            </a:r>
          </a:p>
          <a:p>
            <a:pPr indent="0" lvl="1" marL="0" marR="0" rtl="0" algn="l">
              <a:lnSpc>
                <a:spcPct val="90000"/>
              </a:lnSpc>
              <a:spcBef>
                <a:spcPts val="1170"/>
              </a:spcBef>
              <a:spcAft>
                <a:spcPts val="520"/>
              </a:spcAft>
              <a:buClr>
                <a:schemeClr val="dk2"/>
              </a:buClr>
              <a:buSzPct val="59615"/>
              <a:buFont typeface="Arial"/>
              <a:buChar char="●"/>
            </a:pPr>
            <a:r>
              <a:rPr b="0" i="0" lang="en-US" sz="2600" u="none" cap="none" strike="noStrike">
                <a:solidFill>
                  <a:schemeClr val="dk1"/>
                </a:solidFill>
                <a:latin typeface="Arial"/>
                <a:ea typeface="Arial"/>
                <a:cs typeface="Arial"/>
                <a:sym typeface="Arial"/>
              </a:rPr>
              <a:t>wrapped around </a:t>
            </a:r>
            <a:r>
              <a:rPr b="0" i="0" lang="en-US" sz="2600" u="sng" cap="none" strike="noStrike">
                <a:solidFill>
                  <a:srgbClr val="CC0000"/>
                </a:solidFill>
                <a:latin typeface="Arial"/>
                <a:ea typeface="Arial"/>
                <a:cs typeface="Arial"/>
                <a:sym typeface="Arial"/>
              </a:rPr>
              <a:t>histone proteins</a:t>
            </a:r>
          </a:p>
          <a:p>
            <a:pPr indent="336550" lvl="2" marL="742950" marR="0" rtl="0" algn="l">
              <a:lnSpc>
                <a:spcPct val="90000"/>
              </a:lnSpc>
              <a:spcBef>
                <a:spcPts val="990"/>
              </a:spcBef>
              <a:spcAft>
                <a:spcPts val="440"/>
              </a:spcAft>
              <a:buClr>
                <a:schemeClr val="dk2"/>
              </a:buClr>
              <a:buSzPct val="59090"/>
              <a:buFont typeface="Arial"/>
              <a:buChar char="●"/>
            </a:pPr>
            <a:r>
              <a:rPr b="0" i="0" lang="en-US" sz="2200" u="none" cap="none" strike="noStrike">
                <a:solidFill>
                  <a:schemeClr val="dk1"/>
                </a:solidFill>
                <a:latin typeface="Arial"/>
                <a:ea typeface="Arial"/>
                <a:cs typeface="Arial"/>
                <a:sym typeface="Arial"/>
              </a:rPr>
              <a:t>like thread on spools</a:t>
            </a:r>
          </a:p>
          <a:p>
            <a:pPr indent="0" lvl="1" marL="0" marR="0" rtl="0" algn="l">
              <a:lnSpc>
                <a:spcPct val="90000"/>
              </a:lnSpc>
              <a:spcBef>
                <a:spcPts val="1170"/>
              </a:spcBef>
              <a:spcAft>
                <a:spcPts val="520"/>
              </a:spcAft>
              <a:buClr>
                <a:schemeClr val="dk2"/>
              </a:buClr>
              <a:buSzPct val="59615"/>
              <a:buFont typeface="Arial"/>
              <a:buChar char="●"/>
            </a:pPr>
            <a:r>
              <a:rPr b="0" i="0" lang="en-US" sz="2600" u="none" cap="none" strike="noStrike">
                <a:solidFill>
                  <a:schemeClr val="dk1"/>
                </a:solidFill>
                <a:latin typeface="Arial"/>
                <a:ea typeface="Arial"/>
                <a:cs typeface="Arial"/>
                <a:sym typeface="Arial"/>
              </a:rPr>
              <a:t>DNA-protein complex =</a:t>
            </a:r>
            <a:br>
              <a:rPr b="0" i="0" lang="en-US" sz="2600" u="none" cap="none" strike="noStrike">
                <a:solidFill>
                  <a:schemeClr val="dk1"/>
                </a:solidFill>
                <a:latin typeface="Arial"/>
                <a:ea typeface="Arial"/>
                <a:cs typeface="Arial"/>
                <a:sym typeface="Arial"/>
              </a:rPr>
            </a:br>
            <a:r>
              <a:rPr b="0" i="0" lang="en-US" sz="2600" u="sng" cap="none" strike="noStrike">
                <a:solidFill>
                  <a:srgbClr val="CC0000"/>
                </a:solidFill>
                <a:latin typeface="Arial"/>
                <a:ea typeface="Arial"/>
                <a:cs typeface="Arial"/>
                <a:sym typeface="Arial"/>
              </a:rPr>
              <a:t>chromatin</a:t>
            </a:r>
          </a:p>
          <a:p>
            <a:pPr indent="336550" lvl="2" marL="742950" marR="0" rtl="0" algn="l">
              <a:lnSpc>
                <a:spcPct val="90000"/>
              </a:lnSpc>
              <a:spcBef>
                <a:spcPts val="990"/>
              </a:spcBef>
              <a:spcAft>
                <a:spcPts val="440"/>
              </a:spcAft>
              <a:buClr>
                <a:schemeClr val="dk2"/>
              </a:buClr>
              <a:buSzPct val="59090"/>
              <a:buFont typeface="Arial"/>
              <a:buChar char="●"/>
            </a:pPr>
            <a:r>
              <a:rPr b="0" i="0" lang="en-US" sz="2200" u="none" cap="none" strike="noStrike">
                <a:solidFill>
                  <a:schemeClr val="dk1"/>
                </a:solidFill>
                <a:latin typeface="Arial"/>
                <a:ea typeface="Arial"/>
                <a:cs typeface="Arial"/>
                <a:sym typeface="Arial"/>
              </a:rPr>
              <a:t>organized into long thin fiber</a:t>
            </a:r>
          </a:p>
          <a:p>
            <a:pPr indent="0" lvl="1" marL="0" marR="0" rtl="0" algn="l">
              <a:lnSpc>
                <a:spcPct val="90000"/>
              </a:lnSpc>
              <a:spcBef>
                <a:spcPts val="1170"/>
              </a:spcBef>
              <a:spcAft>
                <a:spcPts val="520"/>
              </a:spcAft>
              <a:buClr>
                <a:schemeClr val="dk2"/>
              </a:buClr>
              <a:buSzPct val="59615"/>
              <a:buFont typeface="Arial"/>
              <a:buChar char="●"/>
            </a:pPr>
            <a:r>
              <a:rPr b="0" i="0" lang="en-US" sz="2600" u="none" cap="none" strike="noStrike">
                <a:solidFill>
                  <a:schemeClr val="dk1"/>
                </a:solidFill>
                <a:latin typeface="Arial"/>
                <a:ea typeface="Arial"/>
                <a:cs typeface="Arial"/>
                <a:sym typeface="Arial"/>
              </a:rPr>
              <a:t>condensed further during mitosis</a:t>
            </a:r>
          </a:p>
        </p:txBody>
      </p:sp>
      <p:pic>
        <p:nvPicPr>
          <p:cNvPr id="600" name="Shape 600"/>
          <p:cNvPicPr preferRelativeResize="0"/>
          <p:nvPr/>
        </p:nvPicPr>
        <p:blipFill>
          <a:blip r:embed="rId3">
            <a:alphaModFix/>
          </a:blip>
          <a:stretch>
            <a:fillRect/>
          </a:stretch>
        </p:blipFill>
        <p:spPr>
          <a:xfrm>
            <a:off x="6172200" y="811212"/>
            <a:ext cx="2959100" cy="5894387"/>
          </a:xfrm>
          <a:prstGeom prst="rect">
            <a:avLst/>
          </a:prstGeom>
          <a:noFill/>
          <a:ln>
            <a:noFill/>
          </a:ln>
        </p:spPr>
      </p:pic>
      <p:sp>
        <p:nvSpPr>
          <p:cNvPr id="601" name="Shape 601"/>
          <p:cNvSpPr txBox="1"/>
          <p:nvPr/>
        </p:nvSpPr>
        <p:spPr>
          <a:xfrm>
            <a:off x="5865812" y="523875"/>
            <a:ext cx="735012" cy="396875"/>
          </a:xfrm>
          <a:prstGeom prst="rect">
            <a:avLst/>
          </a:prstGeom>
          <a:solidFill>
            <a:srgbClr val="FFCC18"/>
          </a:solidFill>
          <a:ln>
            <a:noFill/>
          </a:ln>
        </p:spPr>
        <p:txBody>
          <a:bodyPr anchorCtr="0" anchor="ctr" bIns="45700" lIns="91425" rIns="91425" wrap="square" tIns="45700">
            <a:noAutofit/>
          </a:bodyPr>
          <a:lstStyle/>
          <a:p>
            <a:pPr indent="0" lvl="0" marL="0" marR="0" rtl="0" algn="l">
              <a:spcBef>
                <a:spcPts val="0"/>
              </a:spcBef>
              <a:buClr>
                <a:schemeClr val="dk1"/>
              </a:buClr>
              <a:buSzPct val="25000"/>
              <a:buFont typeface="Arial"/>
              <a:buNone/>
            </a:pPr>
            <a:r>
              <a:rPr b="1" i="0" lang="en-US" sz="2000" u="none" cap="none" strike="noStrike">
                <a:solidFill>
                  <a:srgbClr val="0F116A"/>
                </a:solidFill>
                <a:latin typeface="Arial"/>
                <a:ea typeface="Arial"/>
                <a:cs typeface="Arial"/>
                <a:sym typeface="Arial"/>
              </a:rPr>
              <a:t>DNA</a:t>
            </a:r>
          </a:p>
        </p:txBody>
      </p:sp>
      <p:sp>
        <p:nvSpPr>
          <p:cNvPr id="602" name="Shape 602"/>
          <p:cNvSpPr txBox="1"/>
          <p:nvPr/>
        </p:nvSpPr>
        <p:spPr>
          <a:xfrm>
            <a:off x="5865812" y="2055812"/>
            <a:ext cx="1228725" cy="396875"/>
          </a:xfrm>
          <a:prstGeom prst="rect">
            <a:avLst/>
          </a:prstGeom>
          <a:solidFill>
            <a:srgbClr val="FFCC18"/>
          </a:solidFill>
          <a:ln>
            <a:noFill/>
          </a:ln>
        </p:spPr>
        <p:txBody>
          <a:bodyPr anchorCtr="0" anchor="ctr" bIns="45700" lIns="91425" rIns="91425" wrap="square" tIns="45700">
            <a:noAutofit/>
          </a:bodyPr>
          <a:lstStyle/>
          <a:p>
            <a:pPr indent="0" lvl="0" marL="0" marR="0" rtl="0" algn="l">
              <a:spcBef>
                <a:spcPts val="0"/>
              </a:spcBef>
              <a:buClr>
                <a:schemeClr val="dk1"/>
              </a:buClr>
              <a:buSzPct val="25000"/>
              <a:buFont typeface="Arial"/>
              <a:buNone/>
            </a:pPr>
            <a:r>
              <a:rPr b="1" i="0" lang="en-US" sz="2000" u="none" cap="none" strike="noStrike">
                <a:solidFill>
                  <a:srgbClr val="0F116A"/>
                </a:solidFill>
                <a:latin typeface="Arial"/>
                <a:ea typeface="Arial"/>
                <a:cs typeface="Arial"/>
                <a:sym typeface="Arial"/>
              </a:rPr>
              <a:t>histones</a:t>
            </a:r>
          </a:p>
        </p:txBody>
      </p:sp>
      <p:sp>
        <p:nvSpPr>
          <p:cNvPr id="603" name="Shape 603"/>
          <p:cNvSpPr txBox="1"/>
          <p:nvPr/>
        </p:nvSpPr>
        <p:spPr>
          <a:xfrm>
            <a:off x="5865812" y="4278312"/>
            <a:ext cx="1411287" cy="396875"/>
          </a:xfrm>
          <a:prstGeom prst="rect">
            <a:avLst/>
          </a:prstGeom>
          <a:solidFill>
            <a:srgbClr val="FFCC18"/>
          </a:solidFill>
          <a:ln>
            <a:noFill/>
          </a:ln>
        </p:spPr>
        <p:txBody>
          <a:bodyPr anchorCtr="0" anchor="ctr" bIns="45700" lIns="91425" rIns="91425" wrap="square" tIns="45700">
            <a:noAutofit/>
          </a:bodyPr>
          <a:lstStyle/>
          <a:p>
            <a:pPr indent="0" lvl="0" marL="0" marR="0" rtl="0" algn="l">
              <a:spcBef>
                <a:spcPts val="0"/>
              </a:spcBef>
              <a:buClr>
                <a:schemeClr val="dk1"/>
              </a:buClr>
              <a:buSzPct val="25000"/>
              <a:buFont typeface="Arial"/>
              <a:buNone/>
            </a:pPr>
            <a:r>
              <a:rPr b="1" i="0" lang="en-US" sz="2000" u="none" cap="none" strike="noStrike">
                <a:solidFill>
                  <a:srgbClr val="0F116A"/>
                </a:solidFill>
                <a:latin typeface="Arial"/>
                <a:ea typeface="Arial"/>
                <a:cs typeface="Arial"/>
                <a:sym typeface="Arial"/>
              </a:rPr>
              <a:t>chromatin</a:t>
            </a:r>
          </a:p>
        </p:txBody>
      </p:sp>
      <p:sp>
        <p:nvSpPr>
          <p:cNvPr id="604" name="Shape 604"/>
          <p:cNvSpPr txBox="1"/>
          <p:nvPr/>
        </p:nvSpPr>
        <p:spPr>
          <a:xfrm>
            <a:off x="2117725" y="6413500"/>
            <a:ext cx="4022725" cy="396875"/>
          </a:xfrm>
          <a:prstGeom prst="rect">
            <a:avLst/>
          </a:prstGeom>
          <a:solidFill>
            <a:srgbClr val="FFCC18"/>
          </a:solidFill>
          <a:ln>
            <a:noFill/>
          </a:ln>
        </p:spPr>
        <p:txBody>
          <a:bodyPr anchorCtr="0" anchor="ctr" bIns="45700" lIns="91425" rIns="91425" wrap="square" tIns="45700">
            <a:noAutofit/>
          </a:bodyPr>
          <a:lstStyle/>
          <a:p>
            <a:pPr indent="0" lvl="0" marL="0" marR="0" rtl="0" algn="r">
              <a:spcBef>
                <a:spcPts val="0"/>
              </a:spcBef>
              <a:buClr>
                <a:schemeClr val="dk1"/>
              </a:buClr>
              <a:buSzPct val="25000"/>
              <a:buFont typeface="Arial"/>
              <a:buNone/>
            </a:pPr>
            <a:r>
              <a:rPr b="1" i="0" lang="en-US" sz="2000" u="none" cap="none" strike="noStrike">
                <a:solidFill>
                  <a:srgbClr val="0F116A"/>
                </a:solidFill>
                <a:latin typeface="Arial"/>
                <a:ea typeface="Arial"/>
                <a:cs typeface="Arial"/>
                <a:sym typeface="Arial"/>
              </a:rPr>
              <a:t>duplicated mitotic chromosome</a:t>
            </a:r>
          </a:p>
        </p:txBody>
      </p:sp>
      <p:sp>
        <p:nvSpPr>
          <p:cNvPr id="605" name="Shape 605"/>
          <p:cNvSpPr txBox="1"/>
          <p:nvPr/>
        </p:nvSpPr>
        <p:spPr>
          <a:xfrm>
            <a:off x="6135687" y="252412"/>
            <a:ext cx="2460625" cy="244475"/>
          </a:xfrm>
          <a:prstGeom prst="rect">
            <a:avLst/>
          </a:prstGeom>
          <a:solidFill>
            <a:srgbClr val="DC2798"/>
          </a:solidFill>
          <a:ln>
            <a:noFill/>
          </a:ln>
        </p:spPr>
        <p:txBody>
          <a:bodyPr anchorCtr="0" anchor="ctr" bIns="0" lIns="0" rIns="0" wrap="square" tIns="0">
            <a:noAutofit/>
          </a:bodyPr>
          <a:lstStyle/>
          <a:p>
            <a:pPr indent="0" lvl="0" marL="0" marR="0" rtl="0" algn="l">
              <a:spcBef>
                <a:spcPts val="0"/>
              </a:spcBef>
              <a:buClr>
                <a:schemeClr val="dk1"/>
              </a:buClr>
              <a:buSzPct val="25000"/>
              <a:buFont typeface="Arial"/>
              <a:buNone/>
            </a:pPr>
            <a:r>
              <a:rPr b="1" i="0" lang="en-US" sz="1600" u="none" cap="none" strike="noStrike">
                <a:solidFill>
                  <a:srgbClr val="000000"/>
                </a:solidFill>
                <a:latin typeface="Arial"/>
                <a:ea typeface="Arial"/>
                <a:cs typeface="Arial"/>
                <a:sym typeface="Arial"/>
              </a:rPr>
              <a:t>ACTGGTCAGGCAATGTC</a:t>
            </a:r>
          </a:p>
        </p:txBody>
      </p:sp>
      <p:cxnSp>
        <p:nvCxnSpPr>
          <p:cNvPr id="606" name="Shape 606"/>
          <p:cNvCxnSpPr/>
          <p:nvPr/>
        </p:nvCxnSpPr>
        <p:spPr>
          <a:xfrm>
            <a:off x="7399337" y="501650"/>
            <a:ext cx="0" cy="274637"/>
          </a:xfrm>
          <a:prstGeom prst="straightConnector1">
            <a:avLst/>
          </a:prstGeom>
          <a:noFill/>
          <a:ln cap="rnd" cmpd="sng" w="38100">
            <a:solidFill>
              <a:srgbClr val="000000"/>
            </a:solidFill>
            <a:prstDash val="solid"/>
            <a:miter lim="8000"/>
            <a:headEnd len="med" w="med" type="none"/>
            <a:tailEnd len="med" w="med" type="stealth"/>
          </a:ln>
        </p:spPr>
      </p:cxnSp>
      <p:sp>
        <p:nvSpPr>
          <p:cNvPr id="607" name="Shape 607"/>
          <p:cNvSpPr txBox="1"/>
          <p:nvPr/>
        </p:nvSpPr>
        <p:spPr>
          <a:xfrm>
            <a:off x="2335212" y="5934075"/>
            <a:ext cx="3825875" cy="396875"/>
          </a:xfrm>
          <a:prstGeom prst="rect">
            <a:avLst/>
          </a:prstGeom>
          <a:solidFill>
            <a:srgbClr val="CC0000"/>
          </a:solidFill>
          <a:ln>
            <a:noFill/>
          </a:ln>
        </p:spPr>
        <p:txBody>
          <a:bodyPr anchorCtr="0" anchor="ctr" bIns="45700" lIns="91425" rIns="91425" wrap="square" tIns="45700">
            <a:noAutofit/>
          </a:bodyPr>
          <a:lstStyle/>
          <a:p>
            <a:pPr indent="0" lvl="0" marL="0" marR="0" rtl="0" algn="r">
              <a:spcBef>
                <a:spcPts val="0"/>
              </a:spcBef>
              <a:buClr>
                <a:schemeClr val="dk1"/>
              </a:buClr>
              <a:buSzPct val="25000"/>
              <a:buFont typeface="Arial"/>
              <a:buNone/>
            </a:pPr>
            <a:r>
              <a:rPr b="1" i="0" lang="en-US" sz="2000" u="none" cap="none" strike="noStrike">
                <a:solidFill>
                  <a:schemeClr val="lt1"/>
                </a:solidFill>
                <a:latin typeface="Arial"/>
                <a:ea typeface="Arial"/>
                <a:cs typeface="Arial"/>
                <a:sym typeface="Arial"/>
              </a:rPr>
              <a:t>double stranded chromosome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sp>
        <p:nvSpPr>
          <p:cNvPr id="613" name="Shape 613"/>
          <p:cNvSpPr txBox="1"/>
          <p:nvPr>
            <p:ph type="title"/>
          </p:nvPr>
        </p:nvSpPr>
        <p:spPr>
          <a:xfrm>
            <a:off x="0" y="0"/>
            <a:ext cx="9372600" cy="1200150"/>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4000" u="none" cap="small" strike="noStrike">
                <a:solidFill>
                  <a:schemeClr val="dk2"/>
                </a:solidFill>
                <a:latin typeface="Times New Roman"/>
                <a:ea typeface="Times New Roman"/>
                <a:cs typeface="Times New Roman"/>
                <a:sym typeface="Times New Roman"/>
              </a:rPr>
              <a:t>S phase: Replicating and packaging DNA</a:t>
            </a:r>
          </a:p>
        </p:txBody>
      </p:sp>
      <p:sp>
        <p:nvSpPr>
          <p:cNvPr id="614" name="Shape 614"/>
          <p:cNvSpPr txBox="1"/>
          <p:nvPr/>
        </p:nvSpPr>
        <p:spPr>
          <a:xfrm>
            <a:off x="0" y="1219200"/>
            <a:ext cx="8001000" cy="892175"/>
          </a:xfrm>
          <a:prstGeom prst="rect">
            <a:avLst/>
          </a:prstGeom>
          <a:noFill/>
          <a:ln>
            <a:noFill/>
          </a:ln>
        </p:spPr>
        <p:txBody>
          <a:bodyPr anchorCtr="0" anchor="t" bIns="45700" lIns="91425" rIns="91425" wrap="square" tIns="45700">
            <a:noAutofit/>
          </a:bodyPr>
          <a:lstStyle/>
          <a:p>
            <a:pPr indent="342900" lvl="0" marL="0" marR="0" rtl="0" algn="l">
              <a:spcBef>
                <a:spcPts val="0"/>
              </a:spcBef>
              <a:buClr>
                <a:schemeClr val="dk2"/>
              </a:buClr>
              <a:buSzPct val="60714"/>
              <a:buFont typeface="Arial"/>
              <a:buChar char="●"/>
            </a:pPr>
            <a:r>
              <a:rPr b="0" i="0" lang="en-US" sz="2800" u="none" cap="none" strike="noStrike">
                <a:solidFill>
                  <a:schemeClr val="dk1"/>
                </a:solidFill>
                <a:latin typeface="Arial"/>
                <a:ea typeface="Arial"/>
                <a:cs typeface="Arial"/>
                <a:sym typeface="Arial"/>
              </a:rPr>
              <a:t>After DNA duplication, </a:t>
            </a:r>
            <a:r>
              <a:rPr b="1" i="0" lang="en-US" sz="2800" u="none" cap="none" strike="noStrike">
                <a:solidFill>
                  <a:schemeClr val="dk1"/>
                </a:solidFill>
                <a:latin typeface="Arial"/>
                <a:ea typeface="Arial"/>
                <a:cs typeface="Arial"/>
                <a:sym typeface="Arial"/>
              </a:rPr>
              <a:t>chromatin </a:t>
            </a:r>
            <a:r>
              <a:rPr b="1" i="0" lang="en-US" sz="2800" u="sng" cap="none" strike="noStrike">
                <a:solidFill>
                  <a:srgbClr val="CC0000"/>
                </a:solidFill>
                <a:latin typeface="Arial"/>
                <a:ea typeface="Arial"/>
                <a:cs typeface="Arial"/>
                <a:sym typeface="Arial"/>
              </a:rPr>
              <a:t>condenses</a:t>
            </a:r>
          </a:p>
          <a:p>
            <a:pPr indent="449263" lvl="1" marL="465137" marR="0" rtl="0" algn="l">
              <a:spcBef>
                <a:spcPts val="0"/>
              </a:spcBef>
              <a:buClr>
                <a:schemeClr val="dk2"/>
              </a:buClr>
              <a:buSzPct val="61111"/>
              <a:buFont typeface="Arial"/>
              <a:buChar char="●"/>
            </a:pPr>
            <a:r>
              <a:rPr b="0" i="0" lang="en-US" sz="1800" u="none" cap="none" strike="noStrike">
                <a:solidFill>
                  <a:schemeClr val="dk1"/>
                </a:solidFill>
                <a:latin typeface="Arial"/>
                <a:ea typeface="Arial"/>
                <a:cs typeface="Arial"/>
                <a:sym typeface="Arial"/>
              </a:rPr>
              <a:t>coiling &amp; folding to make a smaller package</a:t>
            </a:r>
          </a:p>
        </p:txBody>
      </p:sp>
      <p:pic>
        <p:nvPicPr>
          <p:cNvPr id="615" name="Shape 615"/>
          <p:cNvPicPr preferRelativeResize="0"/>
          <p:nvPr/>
        </p:nvPicPr>
        <p:blipFill>
          <a:blip r:embed="rId3">
            <a:alphaModFix/>
          </a:blip>
          <a:stretch>
            <a:fillRect/>
          </a:stretch>
        </p:blipFill>
        <p:spPr>
          <a:xfrm>
            <a:off x="87312" y="2667000"/>
            <a:ext cx="7800975" cy="3124200"/>
          </a:xfrm>
          <a:prstGeom prst="rect">
            <a:avLst/>
          </a:prstGeom>
          <a:noFill/>
          <a:ln>
            <a:noFill/>
          </a:ln>
        </p:spPr>
      </p:pic>
      <p:sp>
        <p:nvSpPr>
          <p:cNvPr id="616" name="Shape 616"/>
          <p:cNvSpPr/>
          <p:nvPr/>
        </p:nvSpPr>
        <p:spPr>
          <a:xfrm>
            <a:off x="381000" y="2582862"/>
            <a:ext cx="681037" cy="431800"/>
          </a:xfrm>
          <a:prstGeom prst="roundRect">
            <a:avLst>
              <a:gd fmla="val 16667" name="adj"/>
            </a:avLst>
          </a:prstGeom>
          <a:solidFill>
            <a:srgbClr val="FFCC18"/>
          </a:solidFill>
          <a:ln>
            <a:noFill/>
          </a:ln>
        </p:spPr>
        <p:txBody>
          <a:bodyPr anchorCtr="0" anchor="ctr" bIns="45700" lIns="45700" rIns="45700" wrap="square" tIns="45700">
            <a:noAutofit/>
          </a:bodyPr>
          <a:lstStyle/>
          <a:p>
            <a:pPr indent="0" lvl="0" marL="0" marR="0" rtl="0" algn="l">
              <a:spcBef>
                <a:spcPts val="0"/>
              </a:spcBef>
              <a:buClr>
                <a:schemeClr val="dk1"/>
              </a:buClr>
              <a:buSzPct val="25000"/>
              <a:buFont typeface="Arial"/>
              <a:buNone/>
            </a:pPr>
            <a:r>
              <a:rPr b="1" i="0" lang="en-US" sz="2000" u="none" cap="none" strike="noStrike">
                <a:solidFill>
                  <a:srgbClr val="0F116A"/>
                </a:solidFill>
                <a:latin typeface="Arial"/>
                <a:ea typeface="Arial"/>
                <a:cs typeface="Arial"/>
                <a:sym typeface="Arial"/>
              </a:rPr>
              <a:t>DNA</a:t>
            </a:r>
          </a:p>
        </p:txBody>
      </p:sp>
      <p:sp>
        <p:nvSpPr>
          <p:cNvPr id="617" name="Shape 617"/>
          <p:cNvSpPr/>
          <p:nvPr/>
        </p:nvSpPr>
        <p:spPr>
          <a:xfrm>
            <a:off x="4211637" y="3005137"/>
            <a:ext cx="1350962" cy="339725"/>
          </a:xfrm>
          <a:prstGeom prst="roundRect">
            <a:avLst>
              <a:gd fmla="val 16667" name="adj"/>
            </a:avLst>
          </a:prstGeom>
          <a:solidFill>
            <a:srgbClr val="FFCC18"/>
          </a:solidFill>
          <a:ln>
            <a:noFill/>
          </a:ln>
        </p:spPr>
        <p:txBody>
          <a:bodyPr anchorCtr="0" anchor="ctr" bIns="0" lIns="45700" rIns="45700" wrap="square" tIns="0">
            <a:noAutofit/>
          </a:bodyPr>
          <a:lstStyle/>
          <a:p>
            <a:pPr indent="0" lvl="0" marL="0" marR="0" rtl="0" algn="l">
              <a:spcBef>
                <a:spcPts val="0"/>
              </a:spcBef>
              <a:buClr>
                <a:schemeClr val="dk1"/>
              </a:buClr>
              <a:buSzPct val="25000"/>
              <a:buFont typeface="Arial"/>
              <a:buNone/>
            </a:pPr>
            <a:r>
              <a:rPr b="1" i="0" lang="en-US" sz="2000" u="none" cap="none" strike="noStrike">
                <a:solidFill>
                  <a:srgbClr val="0F116A"/>
                </a:solidFill>
                <a:latin typeface="Arial"/>
                <a:ea typeface="Arial"/>
                <a:cs typeface="Arial"/>
                <a:sym typeface="Arial"/>
              </a:rPr>
              <a:t>chromatin</a:t>
            </a:r>
          </a:p>
        </p:txBody>
      </p:sp>
      <p:sp>
        <p:nvSpPr>
          <p:cNvPr id="618" name="Shape 618"/>
          <p:cNvSpPr/>
          <p:nvPr/>
        </p:nvSpPr>
        <p:spPr>
          <a:xfrm>
            <a:off x="6324600" y="2325687"/>
            <a:ext cx="2625725" cy="339725"/>
          </a:xfrm>
          <a:prstGeom prst="roundRect">
            <a:avLst>
              <a:gd fmla="val 16667" name="adj"/>
            </a:avLst>
          </a:prstGeom>
          <a:solidFill>
            <a:srgbClr val="FFCC18"/>
          </a:solidFill>
          <a:ln>
            <a:noFill/>
          </a:ln>
        </p:spPr>
        <p:txBody>
          <a:bodyPr anchorCtr="0" anchor="ctr" bIns="0" lIns="45700" rIns="45700" wrap="square" tIns="0">
            <a:noAutofit/>
          </a:bodyPr>
          <a:lstStyle/>
          <a:p>
            <a:pPr indent="0" lvl="0" marL="0" marR="0" rtl="0" algn="l">
              <a:spcBef>
                <a:spcPts val="0"/>
              </a:spcBef>
              <a:buClr>
                <a:schemeClr val="dk1"/>
              </a:buClr>
              <a:buSzPct val="25000"/>
              <a:buFont typeface="Arial"/>
              <a:buNone/>
            </a:pPr>
            <a:r>
              <a:rPr b="1" i="0" lang="en-US" sz="2000" u="none" cap="none" strike="noStrike">
                <a:solidFill>
                  <a:srgbClr val="0F116A"/>
                </a:solidFill>
                <a:latin typeface="Arial"/>
                <a:ea typeface="Arial"/>
                <a:cs typeface="Arial"/>
                <a:sym typeface="Arial"/>
              </a:rPr>
              <a:t>mitotic chromosome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pic>
        <p:nvPicPr>
          <p:cNvPr id="624" name="Shape 624"/>
          <p:cNvPicPr preferRelativeResize="0"/>
          <p:nvPr/>
        </p:nvPicPr>
        <p:blipFill>
          <a:blip r:embed="rId3">
            <a:alphaModFix/>
          </a:blip>
          <a:stretch>
            <a:fillRect/>
          </a:stretch>
        </p:blipFill>
        <p:spPr>
          <a:xfrm>
            <a:off x="4538662" y="457200"/>
            <a:ext cx="4605337" cy="6027737"/>
          </a:xfrm>
          <a:prstGeom prst="rect">
            <a:avLst/>
          </a:prstGeom>
          <a:noFill/>
          <a:ln>
            <a:noFill/>
          </a:ln>
        </p:spPr>
      </p:pic>
      <p:sp>
        <p:nvSpPr>
          <p:cNvPr id="625" name="Shape 625"/>
          <p:cNvSpPr txBox="1"/>
          <p:nvPr>
            <p:ph type="title"/>
          </p:nvPr>
        </p:nvSpPr>
        <p:spPr>
          <a:xfrm>
            <a:off x="0" y="0"/>
            <a:ext cx="8534400" cy="75723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4800" u="none" cap="small" strike="noStrike">
                <a:solidFill>
                  <a:schemeClr val="dk2"/>
                </a:solidFill>
                <a:latin typeface="Times New Roman"/>
                <a:ea typeface="Times New Roman"/>
                <a:cs typeface="Times New Roman"/>
                <a:sym typeface="Times New Roman"/>
              </a:rPr>
              <a:t>Mitotic Chromosome </a:t>
            </a:r>
          </a:p>
        </p:txBody>
      </p:sp>
      <p:sp>
        <p:nvSpPr>
          <p:cNvPr id="626" name="Shape 626"/>
          <p:cNvSpPr txBox="1"/>
          <p:nvPr/>
        </p:nvSpPr>
        <p:spPr>
          <a:xfrm>
            <a:off x="0" y="1066800"/>
            <a:ext cx="5287962" cy="2686050"/>
          </a:xfrm>
          <a:prstGeom prst="rect">
            <a:avLst/>
          </a:prstGeom>
          <a:noFill/>
          <a:ln>
            <a:noFill/>
          </a:ln>
        </p:spPr>
        <p:txBody>
          <a:bodyPr anchorCtr="0" anchor="t" bIns="45700" lIns="91425" rIns="91425" wrap="square" tIns="45700">
            <a:noAutofit/>
          </a:bodyPr>
          <a:lstStyle/>
          <a:p>
            <a:pPr indent="342900" lvl="0" marL="0" marR="0" rtl="0" algn="l">
              <a:spcBef>
                <a:spcPts val="560"/>
              </a:spcBef>
              <a:buClr>
                <a:srgbClr val="0F116A"/>
              </a:buClr>
              <a:buSzPct val="119999"/>
              <a:buFont typeface="Wingdings"/>
              <a:buChar char="§"/>
            </a:pPr>
            <a:r>
              <a:rPr b="0" i="0" lang="en-US" sz="2800" u="none" cap="none" strike="noStrike">
                <a:solidFill>
                  <a:srgbClr val="0F116A"/>
                </a:solidFill>
                <a:latin typeface="Arial"/>
                <a:ea typeface="Arial"/>
                <a:cs typeface="Arial"/>
                <a:sym typeface="Arial"/>
              </a:rPr>
              <a:t>Duplicated chromosome </a:t>
            </a:r>
          </a:p>
          <a:p>
            <a:pPr indent="736600" lvl="1" marL="0" marR="0" rtl="0" algn="l">
              <a:spcBef>
                <a:spcPts val="560"/>
              </a:spcBef>
              <a:buClr>
                <a:schemeClr val="dk1"/>
              </a:buClr>
              <a:buSzPct val="35714"/>
              <a:buFont typeface="Arial"/>
              <a:buChar char="●"/>
            </a:pPr>
            <a:r>
              <a:rPr b="0" i="0" lang="en-US" sz="2800" u="none" cap="none" strike="noStrike">
                <a:solidFill>
                  <a:schemeClr val="dk1"/>
                </a:solidFill>
                <a:latin typeface="Arial"/>
                <a:ea typeface="Arial"/>
                <a:cs typeface="Arial"/>
                <a:sym typeface="Arial"/>
              </a:rPr>
              <a:t>2 </a:t>
            </a:r>
            <a:r>
              <a:rPr b="0" i="0" lang="en-US" sz="2800" u="sng" cap="none" strike="noStrike">
                <a:solidFill>
                  <a:srgbClr val="CC0000"/>
                </a:solidFill>
                <a:latin typeface="Arial"/>
                <a:ea typeface="Arial"/>
                <a:cs typeface="Arial"/>
                <a:sym typeface="Arial"/>
              </a:rPr>
              <a:t>sister chromatids</a:t>
            </a:r>
          </a:p>
          <a:p>
            <a:pPr indent="736600" lvl="1" marL="0" marR="0" rtl="0" algn="l">
              <a:spcBef>
                <a:spcPts val="560"/>
              </a:spcBef>
              <a:buClr>
                <a:schemeClr val="dk1"/>
              </a:buClr>
              <a:buSzPct val="35714"/>
              <a:buFont typeface="Arial"/>
              <a:buChar char="●"/>
            </a:pPr>
            <a:r>
              <a:rPr b="0" i="0" lang="en-US" sz="2800" u="none" cap="none" strike="noStrike">
                <a:solidFill>
                  <a:schemeClr val="dk1"/>
                </a:solidFill>
                <a:latin typeface="Arial"/>
                <a:ea typeface="Arial"/>
                <a:cs typeface="Arial"/>
                <a:sym typeface="Arial"/>
              </a:rPr>
              <a:t>narrow at </a:t>
            </a:r>
            <a:r>
              <a:rPr b="0" i="0" lang="en-US" sz="2800" u="sng" cap="none" strike="noStrike">
                <a:solidFill>
                  <a:srgbClr val="CC0000"/>
                </a:solidFill>
                <a:latin typeface="Arial"/>
                <a:ea typeface="Arial"/>
                <a:cs typeface="Arial"/>
                <a:sym typeface="Arial"/>
              </a:rPr>
              <a:t>centromeres</a:t>
            </a:r>
          </a:p>
          <a:p>
            <a:pPr indent="736600" lvl="1" marL="0" marR="0" rtl="0" algn="l">
              <a:spcBef>
                <a:spcPts val="560"/>
              </a:spcBef>
              <a:buClr>
                <a:schemeClr val="dk1"/>
              </a:buClr>
              <a:buSzPct val="35714"/>
              <a:buFont typeface="Arial"/>
              <a:buChar char="●"/>
            </a:pPr>
            <a:r>
              <a:rPr b="0" i="0" lang="en-US" sz="2800" u="none" cap="none" strike="noStrike">
                <a:solidFill>
                  <a:schemeClr val="dk1"/>
                </a:solidFill>
                <a:latin typeface="Arial"/>
                <a:ea typeface="Arial"/>
                <a:cs typeface="Arial"/>
                <a:sym typeface="Arial"/>
              </a:rPr>
              <a:t>contain identical </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copies of original DNA</a:t>
            </a:r>
          </a:p>
        </p:txBody>
      </p:sp>
      <p:pic>
        <p:nvPicPr>
          <p:cNvPr id="627" name="Shape 627"/>
          <p:cNvPicPr preferRelativeResize="0"/>
          <p:nvPr/>
        </p:nvPicPr>
        <p:blipFill>
          <a:blip r:embed="rId4">
            <a:alphaModFix/>
          </a:blip>
          <a:stretch>
            <a:fillRect/>
          </a:stretch>
        </p:blipFill>
        <p:spPr>
          <a:xfrm>
            <a:off x="158750" y="4170362"/>
            <a:ext cx="3886200" cy="2262187"/>
          </a:xfrm>
          <a:prstGeom prst="rect">
            <a:avLst/>
          </a:prstGeom>
          <a:noFill/>
          <a:ln>
            <a:noFill/>
          </a:ln>
        </p:spPr>
      </p:pic>
      <p:grpSp>
        <p:nvGrpSpPr>
          <p:cNvPr id="628" name="Shape 628"/>
          <p:cNvGrpSpPr/>
          <p:nvPr/>
        </p:nvGrpSpPr>
        <p:grpSpPr>
          <a:xfrm>
            <a:off x="49212" y="3624262"/>
            <a:ext cx="1525587" cy="706437"/>
            <a:chOff x="25400" y="3913187"/>
            <a:chExt cx="1525587" cy="706437"/>
          </a:xfrm>
        </p:grpSpPr>
        <p:sp>
          <p:nvSpPr>
            <p:cNvPr id="629" name="Shape 629"/>
            <p:cNvSpPr/>
            <p:nvPr/>
          </p:nvSpPr>
          <p:spPr>
            <a:xfrm>
              <a:off x="396875" y="4373562"/>
              <a:ext cx="603250" cy="246062"/>
            </a:xfrm>
            <a:custGeom>
              <a:pathLst>
                <a:path extrusionOk="0" h="155" w="380">
                  <a:moveTo>
                    <a:pt x="0" y="140"/>
                  </a:moveTo>
                  <a:lnTo>
                    <a:pt x="225" y="0"/>
                  </a:lnTo>
                  <a:lnTo>
                    <a:pt x="380" y="155"/>
                  </a:lnTo>
                </a:path>
              </a:pathLst>
            </a:custGeom>
            <a:noFill/>
            <a:ln cap="rnd" cmpd="sng" w="19050">
              <a:solidFill>
                <a:srgbClr val="000000"/>
              </a:solidFill>
              <a:prstDash val="solid"/>
              <a:round/>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630" name="Shape 630"/>
            <p:cNvSpPr/>
            <p:nvPr/>
          </p:nvSpPr>
          <p:spPr>
            <a:xfrm>
              <a:off x="25400" y="3913187"/>
              <a:ext cx="1525587" cy="463550"/>
            </a:xfrm>
            <a:prstGeom prst="roundRect">
              <a:avLst>
                <a:gd fmla="val 16667" name="adj"/>
              </a:avLst>
            </a:prstGeom>
            <a:solidFill>
              <a:srgbClr val="FFCC18"/>
            </a:solidFill>
            <a:ln>
              <a:noFill/>
            </a:ln>
          </p:spPr>
          <p:txBody>
            <a:bodyPr anchorCtr="0" anchor="t" bIns="0" lIns="45700" rIns="45700" wrap="square" tIns="0">
              <a:noAutofit/>
            </a:bodyPr>
            <a:lstStyle/>
            <a:p>
              <a:pPr indent="0" lvl="0" marL="0" marR="0" rtl="0" algn="l">
                <a:lnSpc>
                  <a:spcPct val="85000"/>
                </a:lnSpc>
                <a:spcBef>
                  <a:spcPts val="0"/>
                </a:spcBef>
                <a:buSzPct val="25000"/>
                <a:buFont typeface="Arial"/>
                <a:buNone/>
              </a:pPr>
              <a:r>
                <a:rPr b="1" i="0" lang="en-US" sz="1600" u="none" cap="none" strike="noStrike">
                  <a:solidFill>
                    <a:srgbClr val="000000"/>
                  </a:solidFill>
                  <a:latin typeface="Arial"/>
                  <a:ea typeface="Arial"/>
                  <a:cs typeface="Arial"/>
                  <a:sym typeface="Arial"/>
                </a:rPr>
                <a:t>homologous</a:t>
              </a:r>
            </a:p>
            <a:p>
              <a:pPr indent="0" lvl="0" marL="0" marR="0" rtl="0" algn="l">
                <a:lnSpc>
                  <a:spcPct val="85000"/>
                </a:lnSpc>
                <a:spcBef>
                  <a:spcPts val="0"/>
                </a:spcBef>
                <a:buSzPct val="25000"/>
                <a:buFont typeface="Arial"/>
                <a:buNone/>
              </a:pPr>
              <a:r>
                <a:rPr b="1" i="0" lang="en-US" sz="1600" u="none" cap="none" strike="noStrike">
                  <a:solidFill>
                    <a:srgbClr val="000000"/>
                  </a:solidFill>
                  <a:latin typeface="Arial"/>
                  <a:ea typeface="Arial"/>
                  <a:cs typeface="Arial"/>
                  <a:sym typeface="Arial"/>
                </a:rPr>
                <a:t>chromosomes</a:t>
              </a:r>
            </a:p>
          </p:txBody>
        </p:sp>
      </p:grpSp>
      <p:grpSp>
        <p:nvGrpSpPr>
          <p:cNvPr id="631" name="Shape 631"/>
          <p:cNvGrpSpPr/>
          <p:nvPr/>
        </p:nvGrpSpPr>
        <p:grpSpPr>
          <a:xfrm>
            <a:off x="2382837" y="3624262"/>
            <a:ext cx="1525587" cy="666750"/>
            <a:chOff x="2382837" y="3913187"/>
            <a:chExt cx="1525587" cy="666750"/>
          </a:xfrm>
        </p:grpSpPr>
        <p:sp>
          <p:nvSpPr>
            <p:cNvPr id="632" name="Shape 632"/>
            <p:cNvSpPr/>
            <p:nvPr/>
          </p:nvSpPr>
          <p:spPr>
            <a:xfrm>
              <a:off x="2382837" y="3913187"/>
              <a:ext cx="1525587" cy="463550"/>
            </a:xfrm>
            <a:prstGeom prst="roundRect">
              <a:avLst>
                <a:gd fmla="val 16667" name="adj"/>
              </a:avLst>
            </a:prstGeom>
            <a:solidFill>
              <a:srgbClr val="FFCC18"/>
            </a:solidFill>
            <a:ln>
              <a:noFill/>
            </a:ln>
          </p:spPr>
          <p:txBody>
            <a:bodyPr anchorCtr="0" anchor="t" bIns="0" lIns="45700" rIns="45700" wrap="square" tIns="0">
              <a:noAutofit/>
            </a:bodyPr>
            <a:lstStyle/>
            <a:p>
              <a:pPr indent="0" lvl="0" marL="0" marR="0" rtl="0" algn="l">
                <a:lnSpc>
                  <a:spcPct val="85000"/>
                </a:lnSpc>
                <a:spcBef>
                  <a:spcPts val="0"/>
                </a:spcBef>
                <a:buSzPct val="25000"/>
                <a:buFont typeface="Arial"/>
                <a:buNone/>
              </a:pPr>
              <a:r>
                <a:rPr b="1" i="0" lang="en-US" sz="1600" u="none" cap="none" strike="noStrike">
                  <a:solidFill>
                    <a:srgbClr val="000000"/>
                  </a:solidFill>
                  <a:latin typeface="Arial"/>
                  <a:ea typeface="Arial"/>
                  <a:cs typeface="Arial"/>
                  <a:sym typeface="Arial"/>
                </a:rPr>
                <a:t>homologous</a:t>
              </a:r>
            </a:p>
            <a:p>
              <a:pPr indent="0" lvl="0" marL="0" marR="0" rtl="0" algn="l">
                <a:lnSpc>
                  <a:spcPct val="85000"/>
                </a:lnSpc>
                <a:spcBef>
                  <a:spcPts val="0"/>
                </a:spcBef>
                <a:buSzPct val="25000"/>
                <a:buFont typeface="Arial"/>
                <a:buNone/>
              </a:pPr>
              <a:r>
                <a:rPr b="1" i="0" lang="en-US" sz="1600" u="none" cap="none" strike="noStrike">
                  <a:solidFill>
                    <a:srgbClr val="000000"/>
                  </a:solidFill>
                  <a:latin typeface="Arial"/>
                  <a:ea typeface="Arial"/>
                  <a:cs typeface="Arial"/>
                  <a:sym typeface="Arial"/>
                </a:rPr>
                <a:t>chromosomes</a:t>
              </a:r>
            </a:p>
          </p:txBody>
        </p:sp>
        <p:grpSp>
          <p:nvGrpSpPr>
            <p:cNvPr id="633" name="Shape 633"/>
            <p:cNvGrpSpPr/>
            <p:nvPr/>
          </p:nvGrpSpPr>
          <p:grpSpPr>
            <a:xfrm>
              <a:off x="2495550" y="4322762"/>
              <a:ext cx="1277936" cy="257175"/>
              <a:chOff x="2495550" y="4322762"/>
              <a:chExt cx="1277936" cy="257175"/>
            </a:xfrm>
          </p:grpSpPr>
          <p:grpSp>
            <p:nvGrpSpPr>
              <p:cNvPr id="634" name="Shape 634"/>
              <p:cNvGrpSpPr/>
              <p:nvPr/>
            </p:nvGrpSpPr>
            <p:grpSpPr>
              <a:xfrm>
                <a:off x="3273425" y="4497387"/>
                <a:ext cx="500061" cy="82550"/>
                <a:chOff x="6861175" y="1568450"/>
                <a:chExt cx="841374" cy="90487"/>
              </a:xfrm>
            </p:grpSpPr>
            <p:cxnSp>
              <p:nvCxnSpPr>
                <p:cNvPr id="635" name="Shape 635"/>
                <p:cNvCxnSpPr/>
                <p:nvPr/>
              </p:nvCxnSpPr>
              <p:spPr>
                <a:xfrm>
                  <a:off x="7700962" y="1568450"/>
                  <a:ext cx="1587" cy="90487"/>
                </a:xfrm>
                <a:prstGeom prst="straightConnector1">
                  <a:avLst/>
                </a:prstGeom>
                <a:noFill/>
                <a:ln cap="rnd" cmpd="sng" w="12700">
                  <a:solidFill>
                    <a:srgbClr val="000000"/>
                  </a:solidFill>
                  <a:prstDash val="solid"/>
                  <a:miter lim="8000"/>
                  <a:headEnd len="med" w="med" type="none"/>
                  <a:tailEnd len="med" w="med" type="none"/>
                </a:ln>
              </p:spPr>
            </p:cxnSp>
            <p:cxnSp>
              <p:nvCxnSpPr>
                <p:cNvPr id="636" name="Shape 636"/>
                <p:cNvCxnSpPr/>
                <p:nvPr/>
              </p:nvCxnSpPr>
              <p:spPr>
                <a:xfrm>
                  <a:off x="6861175" y="1568450"/>
                  <a:ext cx="839787" cy="1587"/>
                </a:xfrm>
                <a:prstGeom prst="straightConnector1">
                  <a:avLst/>
                </a:prstGeom>
                <a:noFill/>
                <a:ln cap="rnd" cmpd="sng" w="12700">
                  <a:solidFill>
                    <a:srgbClr val="000000"/>
                  </a:solidFill>
                  <a:prstDash val="solid"/>
                  <a:miter lim="8000"/>
                  <a:headEnd len="med" w="med" type="none"/>
                  <a:tailEnd len="med" w="med" type="none"/>
                </a:ln>
              </p:spPr>
            </p:cxnSp>
            <p:cxnSp>
              <p:nvCxnSpPr>
                <p:cNvPr id="637" name="Shape 637"/>
                <p:cNvCxnSpPr/>
                <p:nvPr/>
              </p:nvCxnSpPr>
              <p:spPr>
                <a:xfrm flipH="1" rot="10800000">
                  <a:off x="6861175" y="1568450"/>
                  <a:ext cx="1587" cy="90487"/>
                </a:xfrm>
                <a:prstGeom prst="straightConnector1">
                  <a:avLst/>
                </a:prstGeom>
                <a:noFill/>
                <a:ln cap="rnd" cmpd="sng" w="12700">
                  <a:solidFill>
                    <a:srgbClr val="000000"/>
                  </a:solidFill>
                  <a:prstDash val="solid"/>
                  <a:miter lim="8000"/>
                  <a:headEnd len="med" w="med" type="none"/>
                  <a:tailEnd len="med" w="med" type="none"/>
                </a:ln>
              </p:spPr>
            </p:cxnSp>
          </p:grpSp>
          <p:grpSp>
            <p:nvGrpSpPr>
              <p:cNvPr id="638" name="Shape 638"/>
              <p:cNvGrpSpPr/>
              <p:nvPr/>
            </p:nvGrpSpPr>
            <p:grpSpPr>
              <a:xfrm>
                <a:off x="2495550" y="4497387"/>
                <a:ext cx="468311" cy="82550"/>
                <a:chOff x="6861175" y="1568450"/>
                <a:chExt cx="841374" cy="90487"/>
              </a:xfrm>
            </p:grpSpPr>
            <p:cxnSp>
              <p:nvCxnSpPr>
                <p:cNvPr id="639" name="Shape 639"/>
                <p:cNvCxnSpPr/>
                <p:nvPr/>
              </p:nvCxnSpPr>
              <p:spPr>
                <a:xfrm>
                  <a:off x="7700962" y="1568450"/>
                  <a:ext cx="1587" cy="90487"/>
                </a:xfrm>
                <a:prstGeom prst="straightConnector1">
                  <a:avLst/>
                </a:prstGeom>
                <a:noFill/>
                <a:ln cap="rnd" cmpd="sng" w="12700">
                  <a:solidFill>
                    <a:srgbClr val="000000"/>
                  </a:solidFill>
                  <a:prstDash val="solid"/>
                  <a:miter lim="8000"/>
                  <a:headEnd len="med" w="med" type="none"/>
                  <a:tailEnd len="med" w="med" type="none"/>
                </a:ln>
              </p:spPr>
            </p:cxnSp>
            <p:cxnSp>
              <p:nvCxnSpPr>
                <p:cNvPr id="640" name="Shape 640"/>
                <p:cNvCxnSpPr/>
                <p:nvPr/>
              </p:nvCxnSpPr>
              <p:spPr>
                <a:xfrm>
                  <a:off x="6861175" y="1568450"/>
                  <a:ext cx="839787" cy="1587"/>
                </a:xfrm>
                <a:prstGeom prst="straightConnector1">
                  <a:avLst/>
                </a:prstGeom>
                <a:noFill/>
                <a:ln cap="rnd" cmpd="sng" w="12700">
                  <a:solidFill>
                    <a:srgbClr val="000000"/>
                  </a:solidFill>
                  <a:prstDash val="solid"/>
                  <a:miter lim="8000"/>
                  <a:headEnd len="med" w="med" type="none"/>
                  <a:tailEnd len="med" w="med" type="none"/>
                </a:ln>
              </p:spPr>
            </p:cxnSp>
            <p:cxnSp>
              <p:nvCxnSpPr>
                <p:cNvPr id="641" name="Shape 641"/>
                <p:cNvCxnSpPr/>
                <p:nvPr/>
              </p:nvCxnSpPr>
              <p:spPr>
                <a:xfrm flipH="1" rot="10800000">
                  <a:off x="6861175" y="1568450"/>
                  <a:ext cx="1587" cy="90487"/>
                </a:xfrm>
                <a:prstGeom prst="straightConnector1">
                  <a:avLst/>
                </a:prstGeom>
                <a:noFill/>
                <a:ln cap="rnd" cmpd="sng" w="12700">
                  <a:solidFill>
                    <a:srgbClr val="000000"/>
                  </a:solidFill>
                  <a:prstDash val="solid"/>
                  <a:miter lim="8000"/>
                  <a:headEnd len="med" w="med" type="none"/>
                  <a:tailEnd len="med" w="med" type="none"/>
                </a:ln>
              </p:spPr>
            </p:cxnSp>
          </p:grpSp>
          <p:sp>
            <p:nvSpPr>
              <p:cNvPr id="642" name="Shape 642"/>
              <p:cNvSpPr/>
              <p:nvPr/>
            </p:nvSpPr>
            <p:spPr>
              <a:xfrm>
                <a:off x="2716212" y="4322762"/>
                <a:ext cx="842962" cy="166687"/>
              </a:xfrm>
              <a:custGeom>
                <a:pathLst>
                  <a:path extrusionOk="0" h="240" w="901">
                    <a:moveTo>
                      <a:pt x="901" y="240"/>
                    </a:moveTo>
                    <a:lnTo>
                      <a:pt x="496" y="0"/>
                    </a:lnTo>
                    <a:lnTo>
                      <a:pt x="0" y="240"/>
                    </a:lnTo>
                  </a:path>
                </a:pathLst>
              </a:custGeom>
              <a:noFill/>
              <a:ln cap="rnd" cmpd="sng" w="12700">
                <a:solidFill>
                  <a:srgbClr val="000000"/>
                </a:solidFill>
                <a:prstDash val="solid"/>
                <a:round/>
                <a:headEnd len="med" w="med" type="none"/>
                <a:tailEnd len="med" w="med" type="none"/>
              </a:ln>
            </p:spPr>
            <p:txBody>
              <a:bodyPr anchorCtr="0" anchor="t" bIns="45700" lIns="91425" rIns="91425" wrap="square" tIns="45700">
                <a:noAutofit/>
              </a:bodyPr>
              <a:lstStyle/>
              <a:p>
                <a:pPr lvl="0">
                  <a:spcBef>
                    <a:spcPts val="0"/>
                  </a:spcBef>
                  <a:buNone/>
                </a:pPr>
                <a:r>
                  <a:t/>
                </a:r>
                <a:endParaRPr/>
              </a:p>
            </p:txBody>
          </p:sp>
        </p:grpSp>
      </p:grpSp>
      <p:grpSp>
        <p:nvGrpSpPr>
          <p:cNvPr id="643" name="Shape 643"/>
          <p:cNvGrpSpPr/>
          <p:nvPr/>
        </p:nvGrpSpPr>
        <p:grpSpPr>
          <a:xfrm>
            <a:off x="2263775" y="6135687"/>
            <a:ext cx="1808162" cy="415925"/>
            <a:chOff x="2263775" y="6424612"/>
            <a:chExt cx="1808162" cy="415925"/>
          </a:xfrm>
        </p:grpSpPr>
        <p:sp>
          <p:nvSpPr>
            <p:cNvPr id="644" name="Shape 644"/>
            <p:cNvSpPr/>
            <p:nvPr/>
          </p:nvSpPr>
          <p:spPr>
            <a:xfrm>
              <a:off x="2263775" y="6607175"/>
              <a:ext cx="1808162" cy="233362"/>
            </a:xfrm>
            <a:prstGeom prst="roundRect">
              <a:avLst>
                <a:gd fmla="val 16667" name="adj"/>
              </a:avLst>
            </a:prstGeom>
            <a:solidFill>
              <a:srgbClr val="FFCC18"/>
            </a:solidFill>
            <a:ln>
              <a:noFill/>
            </a:ln>
          </p:spPr>
          <p:txBody>
            <a:bodyPr anchorCtr="0" anchor="t" bIns="0" lIns="45700" rIns="45700" wrap="square" tIns="0">
              <a:noAutofit/>
            </a:bodyPr>
            <a:lstStyle/>
            <a:p>
              <a:pPr indent="0" lvl="0" marL="0" marR="0" rtl="0" algn="l">
                <a:lnSpc>
                  <a:spcPct val="85000"/>
                </a:lnSpc>
                <a:spcBef>
                  <a:spcPts val="0"/>
                </a:spcBef>
                <a:buSzPct val="25000"/>
                <a:buFont typeface="Arial"/>
                <a:buNone/>
              </a:pPr>
              <a:r>
                <a:rPr b="1" i="0" lang="en-US" sz="1600" u="none" cap="none" strike="noStrike">
                  <a:solidFill>
                    <a:srgbClr val="000000"/>
                  </a:solidFill>
                  <a:latin typeface="Arial"/>
                  <a:ea typeface="Arial"/>
                  <a:cs typeface="Arial"/>
                  <a:sym typeface="Arial"/>
                </a:rPr>
                <a:t>sister chromatids</a:t>
              </a:r>
            </a:p>
          </p:txBody>
        </p:sp>
        <p:grpSp>
          <p:nvGrpSpPr>
            <p:cNvPr id="645" name="Shape 645"/>
            <p:cNvGrpSpPr/>
            <p:nvPr/>
          </p:nvGrpSpPr>
          <p:grpSpPr>
            <a:xfrm>
              <a:off x="2509837" y="6424612"/>
              <a:ext cx="546100" cy="204788"/>
              <a:chOff x="2509837" y="6424612"/>
              <a:chExt cx="546100" cy="204788"/>
            </a:xfrm>
          </p:grpSpPr>
          <p:grpSp>
            <p:nvGrpSpPr>
              <p:cNvPr id="646" name="Shape 646"/>
              <p:cNvGrpSpPr/>
              <p:nvPr/>
            </p:nvGrpSpPr>
            <p:grpSpPr>
              <a:xfrm>
                <a:off x="2898775" y="6424612"/>
                <a:ext cx="157162" cy="68262"/>
                <a:chOff x="6232525" y="4924425"/>
                <a:chExt cx="290512" cy="68262"/>
              </a:xfrm>
            </p:grpSpPr>
            <p:cxnSp>
              <p:nvCxnSpPr>
                <p:cNvPr id="647" name="Shape 647"/>
                <p:cNvCxnSpPr/>
                <p:nvPr/>
              </p:nvCxnSpPr>
              <p:spPr>
                <a:xfrm flipH="1" rot="10800000">
                  <a:off x="6521450" y="4924425"/>
                  <a:ext cx="1587" cy="66675"/>
                </a:xfrm>
                <a:prstGeom prst="straightConnector1">
                  <a:avLst/>
                </a:prstGeom>
                <a:noFill/>
                <a:ln cap="rnd" cmpd="sng" w="12700">
                  <a:solidFill>
                    <a:srgbClr val="000000"/>
                  </a:solidFill>
                  <a:prstDash val="solid"/>
                  <a:miter lim="8000"/>
                  <a:headEnd len="med" w="med" type="none"/>
                  <a:tailEnd len="med" w="med" type="none"/>
                </a:ln>
              </p:spPr>
            </p:cxnSp>
            <p:cxnSp>
              <p:nvCxnSpPr>
                <p:cNvPr id="648" name="Shape 648"/>
                <p:cNvCxnSpPr/>
                <p:nvPr/>
              </p:nvCxnSpPr>
              <p:spPr>
                <a:xfrm>
                  <a:off x="6232525" y="4991100"/>
                  <a:ext cx="288925" cy="1587"/>
                </a:xfrm>
                <a:prstGeom prst="straightConnector1">
                  <a:avLst/>
                </a:prstGeom>
                <a:noFill/>
                <a:ln cap="rnd" cmpd="sng" w="12700">
                  <a:solidFill>
                    <a:srgbClr val="000000"/>
                  </a:solidFill>
                  <a:prstDash val="solid"/>
                  <a:miter lim="8000"/>
                  <a:headEnd len="med" w="med" type="none"/>
                  <a:tailEnd len="med" w="med" type="none"/>
                </a:ln>
              </p:spPr>
            </p:cxnSp>
            <p:cxnSp>
              <p:nvCxnSpPr>
                <p:cNvPr id="649" name="Shape 649"/>
                <p:cNvCxnSpPr/>
                <p:nvPr/>
              </p:nvCxnSpPr>
              <p:spPr>
                <a:xfrm>
                  <a:off x="6232525" y="4924425"/>
                  <a:ext cx="1587" cy="66675"/>
                </a:xfrm>
                <a:prstGeom prst="straightConnector1">
                  <a:avLst/>
                </a:prstGeom>
                <a:noFill/>
                <a:ln cap="rnd" cmpd="sng" w="12700">
                  <a:solidFill>
                    <a:srgbClr val="000000"/>
                  </a:solidFill>
                  <a:prstDash val="solid"/>
                  <a:miter lim="8000"/>
                  <a:headEnd len="med" w="med" type="none"/>
                  <a:tailEnd len="med" w="med" type="none"/>
                </a:ln>
              </p:spPr>
            </p:cxnSp>
          </p:grpSp>
          <p:grpSp>
            <p:nvGrpSpPr>
              <p:cNvPr id="650" name="Shape 650"/>
              <p:cNvGrpSpPr/>
              <p:nvPr/>
            </p:nvGrpSpPr>
            <p:grpSpPr>
              <a:xfrm>
                <a:off x="2509837" y="6432550"/>
                <a:ext cx="163512" cy="68262"/>
                <a:chOff x="5589587" y="4924425"/>
                <a:chExt cx="303212" cy="68262"/>
              </a:xfrm>
            </p:grpSpPr>
            <p:cxnSp>
              <p:nvCxnSpPr>
                <p:cNvPr id="651" name="Shape 651"/>
                <p:cNvCxnSpPr/>
                <p:nvPr/>
              </p:nvCxnSpPr>
              <p:spPr>
                <a:xfrm flipH="1" rot="10800000">
                  <a:off x="5891212" y="4924425"/>
                  <a:ext cx="1587" cy="66675"/>
                </a:xfrm>
                <a:prstGeom prst="straightConnector1">
                  <a:avLst/>
                </a:prstGeom>
                <a:noFill/>
                <a:ln cap="rnd" cmpd="sng" w="12700">
                  <a:solidFill>
                    <a:srgbClr val="000000"/>
                  </a:solidFill>
                  <a:prstDash val="solid"/>
                  <a:miter lim="8000"/>
                  <a:headEnd len="med" w="med" type="none"/>
                  <a:tailEnd len="med" w="med" type="none"/>
                </a:ln>
              </p:spPr>
            </p:cxnSp>
            <p:cxnSp>
              <p:nvCxnSpPr>
                <p:cNvPr id="652" name="Shape 652"/>
                <p:cNvCxnSpPr/>
                <p:nvPr/>
              </p:nvCxnSpPr>
              <p:spPr>
                <a:xfrm>
                  <a:off x="5589587" y="4991100"/>
                  <a:ext cx="301625" cy="1587"/>
                </a:xfrm>
                <a:prstGeom prst="straightConnector1">
                  <a:avLst/>
                </a:prstGeom>
                <a:noFill/>
                <a:ln cap="rnd" cmpd="sng" w="12700">
                  <a:solidFill>
                    <a:srgbClr val="000000"/>
                  </a:solidFill>
                  <a:prstDash val="solid"/>
                  <a:miter lim="8000"/>
                  <a:headEnd len="med" w="med" type="none"/>
                  <a:tailEnd len="med" w="med" type="none"/>
                </a:ln>
              </p:spPr>
            </p:cxnSp>
            <p:cxnSp>
              <p:nvCxnSpPr>
                <p:cNvPr id="653" name="Shape 653"/>
                <p:cNvCxnSpPr/>
                <p:nvPr/>
              </p:nvCxnSpPr>
              <p:spPr>
                <a:xfrm>
                  <a:off x="5589587" y="4924425"/>
                  <a:ext cx="1587" cy="66675"/>
                </a:xfrm>
                <a:prstGeom prst="straightConnector1">
                  <a:avLst/>
                </a:prstGeom>
                <a:noFill/>
                <a:ln cap="rnd" cmpd="sng" w="12700">
                  <a:solidFill>
                    <a:srgbClr val="000000"/>
                  </a:solidFill>
                  <a:prstDash val="solid"/>
                  <a:miter lim="8000"/>
                  <a:headEnd len="med" w="med" type="none"/>
                  <a:tailEnd len="med" w="med" type="none"/>
                </a:ln>
              </p:spPr>
            </p:cxnSp>
          </p:grpSp>
          <p:sp>
            <p:nvSpPr>
              <p:cNvPr id="654" name="Shape 654"/>
              <p:cNvSpPr/>
              <p:nvPr/>
            </p:nvSpPr>
            <p:spPr>
              <a:xfrm>
                <a:off x="2574925" y="6499225"/>
                <a:ext cx="433387" cy="130175"/>
              </a:xfrm>
              <a:custGeom>
                <a:pathLst>
                  <a:path extrusionOk="0" h="157" w="413">
                    <a:moveTo>
                      <a:pt x="413" y="0"/>
                    </a:moveTo>
                    <a:lnTo>
                      <a:pt x="207" y="157"/>
                    </a:lnTo>
                    <a:lnTo>
                      <a:pt x="0" y="0"/>
                    </a:lnTo>
                  </a:path>
                </a:pathLst>
              </a:custGeom>
              <a:noFill/>
              <a:ln cap="rnd" cmpd="sng" w="12700">
                <a:solidFill>
                  <a:srgbClr val="000000"/>
                </a:solidFill>
                <a:prstDash val="solid"/>
                <a:round/>
                <a:headEnd len="med" w="med" type="none"/>
                <a:tailEnd len="med" w="med" type="none"/>
              </a:ln>
            </p:spPr>
            <p:txBody>
              <a:bodyPr anchorCtr="0" anchor="t" bIns="45700" lIns="91425" rIns="91425" wrap="square" tIns="45700">
                <a:noAutofit/>
              </a:bodyPr>
              <a:lstStyle/>
              <a:p>
                <a:pPr lvl="0">
                  <a:spcBef>
                    <a:spcPts val="0"/>
                  </a:spcBef>
                  <a:buNone/>
                </a:pPr>
                <a:r>
                  <a:t/>
                </a:r>
                <a:endParaRPr/>
              </a:p>
            </p:txBody>
          </p:sp>
        </p:grpSp>
        <p:grpSp>
          <p:nvGrpSpPr>
            <p:cNvPr id="655" name="Shape 655"/>
            <p:cNvGrpSpPr/>
            <p:nvPr/>
          </p:nvGrpSpPr>
          <p:grpSpPr>
            <a:xfrm>
              <a:off x="3311525" y="6424612"/>
              <a:ext cx="546100" cy="204788"/>
              <a:chOff x="2509837" y="6424612"/>
              <a:chExt cx="546100" cy="204788"/>
            </a:xfrm>
          </p:grpSpPr>
          <p:grpSp>
            <p:nvGrpSpPr>
              <p:cNvPr id="656" name="Shape 656"/>
              <p:cNvGrpSpPr/>
              <p:nvPr/>
            </p:nvGrpSpPr>
            <p:grpSpPr>
              <a:xfrm>
                <a:off x="2898775" y="6424612"/>
                <a:ext cx="157162" cy="68262"/>
                <a:chOff x="6232525" y="4924425"/>
                <a:chExt cx="290512" cy="68262"/>
              </a:xfrm>
            </p:grpSpPr>
            <p:cxnSp>
              <p:nvCxnSpPr>
                <p:cNvPr id="657" name="Shape 657"/>
                <p:cNvCxnSpPr/>
                <p:nvPr/>
              </p:nvCxnSpPr>
              <p:spPr>
                <a:xfrm flipH="1" rot="10800000">
                  <a:off x="6521450" y="4924425"/>
                  <a:ext cx="1587" cy="66675"/>
                </a:xfrm>
                <a:prstGeom prst="straightConnector1">
                  <a:avLst/>
                </a:prstGeom>
                <a:noFill/>
                <a:ln cap="rnd" cmpd="sng" w="12700">
                  <a:solidFill>
                    <a:srgbClr val="000000"/>
                  </a:solidFill>
                  <a:prstDash val="solid"/>
                  <a:miter lim="8000"/>
                  <a:headEnd len="med" w="med" type="none"/>
                  <a:tailEnd len="med" w="med" type="none"/>
                </a:ln>
              </p:spPr>
            </p:cxnSp>
            <p:cxnSp>
              <p:nvCxnSpPr>
                <p:cNvPr id="658" name="Shape 658"/>
                <p:cNvCxnSpPr/>
                <p:nvPr/>
              </p:nvCxnSpPr>
              <p:spPr>
                <a:xfrm>
                  <a:off x="6232525" y="4991100"/>
                  <a:ext cx="288925" cy="1587"/>
                </a:xfrm>
                <a:prstGeom prst="straightConnector1">
                  <a:avLst/>
                </a:prstGeom>
                <a:noFill/>
                <a:ln cap="rnd" cmpd="sng" w="12700">
                  <a:solidFill>
                    <a:srgbClr val="000000"/>
                  </a:solidFill>
                  <a:prstDash val="solid"/>
                  <a:miter lim="8000"/>
                  <a:headEnd len="med" w="med" type="none"/>
                  <a:tailEnd len="med" w="med" type="none"/>
                </a:ln>
              </p:spPr>
            </p:cxnSp>
            <p:cxnSp>
              <p:nvCxnSpPr>
                <p:cNvPr id="659" name="Shape 659"/>
                <p:cNvCxnSpPr/>
                <p:nvPr/>
              </p:nvCxnSpPr>
              <p:spPr>
                <a:xfrm>
                  <a:off x="6232525" y="4924425"/>
                  <a:ext cx="1587" cy="66675"/>
                </a:xfrm>
                <a:prstGeom prst="straightConnector1">
                  <a:avLst/>
                </a:prstGeom>
                <a:noFill/>
                <a:ln cap="rnd" cmpd="sng" w="12700">
                  <a:solidFill>
                    <a:srgbClr val="000000"/>
                  </a:solidFill>
                  <a:prstDash val="solid"/>
                  <a:miter lim="8000"/>
                  <a:headEnd len="med" w="med" type="none"/>
                  <a:tailEnd len="med" w="med" type="none"/>
                </a:ln>
              </p:spPr>
            </p:cxnSp>
          </p:grpSp>
          <p:grpSp>
            <p:nvGrpSpPr>
              <p:cNvPr id="660" name="Shape 660"/>
              <p:cNvGrpSpPr/>
              <p:nvPr/>
            </p:nvGrpSpPr>
            <p:grpSpPr>
              <a:xfrm>
                <a:off x="2509837" y="6432550"/>
                <a:ext cx="163512" cy="68262"/>
                <a:chOff x="5589587" y="4924425"/>
                <a:chExt cx="303212" cy="68262"/>
              </a:xfrm>
            </p:grpSpPr>
            <p:cxnSp>
              <p:nvCxnSpPr>
                <p:cNvPr id="661" name="Shape 661"/>
                <p:cNvCxnSpPr/>
                <p:nvPr/>
              </p:nvCxnSpPr>
              <p:spPr>
                <a:xfrm flipH="1" rot="10800000">
                  <a:off x="5891212" y="4924425"/>
                  <a:ext cx="1587" cy="66675"/>
                </a:xfrm>
                <a:prstGeom prst="straightConnector1">
                  <a:avLst/>
                </a:prstGeom>
                <a:noFill/>
                <a:ln cap="rnd" cmpd="sng" w="12700">
                  <a:solidFill>
                    <a:srgbClr val="000000"/>
                  </a:solidFill>
                  <a:prstDash val="solid"/>
                  <a:miter lim="8000"/>
                  <a:headEnd len="med" w="med" type="none"/>
                  <a:tailEnd len="med" w="med" type="none"/>
                </a:ln>
              </p:spPr>
            </p:cxnSp>
            <p:cxnSp>
              <p:nvCxnSpPr>
                <p:cNvPr id="662" name="Shape 662"/>
                <p:cNvCxnSpPr/>
                <p:nvPr/>
              </p:nvCxnSpPr>
              <p:spPr>
                <a:xfrm>
                  <a:off x="5589587" y="4991100"/>
                  <a:ext cx="301625" cy="1587"/>
                </a:xfrm>
                <a:prstGeom prst="straightConnector1">
                  <a:avLst/>
                </a:prstGeom>
                <a:noFill/>
                <a:ln cap="rnd" cmpd="sng" w="12700">
                  <a:solidFill>
                    <a:srgbClr val="000000"/>
                  </a:solidFill>
                  <a:prstDash val="solid"/>
                  <a:miter lim="8000"/>
                  <a:headEnd len="med" w="med" type="none"/>
                  <a:tailEnd len="med" w="med" type="none"/>
                </a:ln>
              </p:spPr>
            </p:cxnSp>
            <p:cxnSp>
              <p:nvCxnSpPr>
                <p:cNvPr id="663" name="Shape 663"/>
                <p:cNvCxnSpPr/>
                <p:nvPr/>
              </p:nvCxnSpPr>
              <p:spPr>
                <a:xfrm>
                  <a:off x="5589587" y="4924425"/>
                  <a:ext cx="1587" cy="66675"/>
                </a:xfrm>
                <a:prstGeom prst="straightConnector1">
                  <a:avLst/>
                </a:prstGeom>
                <a:noFill/>
                <a:ln cap="rnd" cmpd="sng" w="12700">
                  <a:solidFill>
                    <a:srgbClr val="000000"/>
                  </a:solidFill>
                  <a:prstDash val="solid"/>
                  <a:miter lim="8000"/>
                  <a:headEnd len="med" w="med" type="none"/>
                  <a:tailEnd len="med" w="med" type="none"/>
                </a:ln>
              </p:spPr>
            </p:cxnSp>
          </p:grpSp>
          <p:sp>
            <p:nvSpPr>
              <p:cNvPr id="664" name="Shape 664"/>
              <p:cNvSpPr/>
              <p:nvPr/>
            </p:nvSpPr>
            <p:spPr>
              <a:xfrm>
                <a:off x="2574925" y="6499225"/>
                <a:ext cx="433387" cy="130175"/>
              </a:xfrm>
              <a:custGeom>
                <a:pathLst>
                  <a:path extrusionOk="0" h="157" w="413">
                    <a:moveTo>
                      <a:pt x="413" y="0"/>
                    </a:moveTo>
                    <a:lnTo>
                      <a:pt x="207" y="157"/>
                    </a:lnTo>
                    <a:lnTo>
                      <a:pt x="0" y="0"/>
                    </a:lnTo>
                  </a:path>
                </a:pathLst>
              </a:custGeom>
              <a:noFill/>
              <a:ln cap="rnd" cmpd="sng" w="12700">
                <a:solidFill>
                  <a:srgbClr val="000000"/>
                </a:solidFill>
                <a:prstDash val="solid"/>
                <a:round/>
                <a:headEnd len="med" w="med" type="none"/>
                <a:tailEnd len="med" w="med" type="none"/>
              </a:ln>
            </p:spPr>
            <p:txBody>
              <a:bodyPr anchorCtr="0" anchor="t" bIns="45700" lIns="91425" rIns="91425" wrap="square" tIns="45700">
                <a:noAutofit/>
              </a:bodyPr>
              <a:lstStyle/>
              <a:p>
                <a:pPr lvl="0">
                  <a:spcBef>
                    <a:spcPts val="0"/>
                  </a:spcBef>
                  <a:buNone/>
                </a:pPr>
                <a:r>
                  <a:t/>
                </a:r>
                <a:endParaRPr/>
              </a:p>
            </p:txBody>
          </p:sp>
        </p:grpSp>
      </p:grpSp>
      <p:sp>
        <p:nvSpPr>
          <p:cNvPr id="665" name="Shape 665"/>
          <p:cNvSpPr/>
          <p:nvPr/>
        </p:nvSpPr>
        <p:spPr>
          <a:xfrm>
            <a:off x="1238250" y="5108575"/>
            <a:ext cx="1277937" cy="206375"/>
          </a:xfrm>
          <a:prstGeom prst="rightArrow">
            <a:avLst>
              <a:gd fmla="val 18085" name="adj1"/>
              <a:gd fmla="val 5357" name="adj2"/>
            </a:avLst>
          </a:prstGeom>
          <a:solidFill>
            <a:srgbClr val="FFEA18"/>
          </a:solidFill>
          <a:ln cap="rnd" cmpd="sng" w="9525">
            <a:solidFill>
              <a:schemeClr val="dk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666" name="Shape 666"/>
          <p:cNvSpPr/>
          <p:nvPr/>
        </p:nvSpPr>
        <p:spPr>
          <a:xfrm>
            <a:off x="5576887" y="6492875"/>
            <a:ext cx="3567112" cy="365125"/>
          </a:xfrm>
          <a:prstGeom prst="roundRect">
            <a:avLst>
              <a:gd fmla="val 16667" name="adj"/>
            </a:avLst>
          </a:prstGeom>
          <a:solidFill>
            <a:srgbClr val="FFCC18"/>
          </a:solidFill>
          <a:ln>
            <a:noFill/>
          </a:ln>
        </p:spPr>
        <p:txBody>
          <a:bodyPr anchorCtr="0" anchor="ctr" bIns="45700" lIns="91425" rIns="91425" wrap="square" tIns="45700">
            <a:noAutofit/>
          </a:bodyPr>
          <a:lstStyle/>
          <a:p>
            <a:pPr indent="0" lvl="0" marL="0" marR="0" rtl="0" algn="l">
              <a:spcBef>
                <a:spcPts val="0"/>
              </a:spcBef>
              <a:buClr>
                <a:schemeClr val="dk1"/>
              </a:buClr>
              <a:buSzPct val="25000"/>
              <a:buFont typeface="Arial"/>
              <a:buNone/>
            </a:pPr>
            <a:r>
              <a:rPr b="1" i="0" lang="en-US" sz="1600" u="sng" cap="none" strike="noStrike">
                <a:solidFill>
                  <a:srgbClr val="CC0000"/>
                </a:solidFill>
                <a:latin typeface="Arial"/>
                <a:ea typeface="Arial"/>
                <a:cs typeface="Arial"/>
                <a:sym typeface="Arial"/>
              </a:rPr>
              <a:t>homologous</a:t>
            </a:r>
            <a:r>
              <a:rPr b="1" i="0" lang="en-US" sz="1600" u="none" cap="none" strike="noStrike">
                <a:solidFill>
                  <a:srgbClr val="000000"/>
                </a:solidFill>
                <a:latin typeface="Arial"/>
                <a:ea typeface="Arial"/>
                <a:cs typeface="Arial"/>
                <a:sym typeface="Arial"/>
              </a:rPr>
              <a:t> = “same information”</a:t>
            </a:r>
          </a:p>
        </p:txBody>
      </p:sp>
      <p:sp>
        <p:nvSpPr>
          <p:cNvPr id="667" name="Shape 667"/>
          <p:cNvSpPr/>
          <p:nvPr/>
        </p:nvSpPr>
        <p:spPr>
          <a:xfrm>
            <a:off x="12700" y="6427787"/>
            <a:ext cx="1627187" cy="233362"/>
          </a:xfrm>
          <a:prstGeom prst="roundRect">
            <a:avLst>
              <a:gd fmla="val 16667" name="adj"/>
            </a:avLst>
          </a:prstGeom>
          <a:solidFill>
            <a:srgbClr val="CC0000"/>
          </a:solidFill>
          <a:ln>
            <a:noFill/>
          </a:ln>
        </p:spPr>
        <p:txBody>
          <a:bodyPr anchorCtr="0" anchor="t" bIns="0" lIns="45700" rIns="45700" wrap="square" tIns="0">
            <a:noAutofit/>
          </a:bodyPr>
          <a:lstStyle/>
          <a:p>
            <a:pPr indent="0" lvl="0" marL="0" marR="0" rtl="0" algn="l">
              <a:lnSpc>
                <a:spcPct val="85000"/>
              </a:lnSpc>
              <a:spcBef>
                <a:spcPts val="0"/>
              </a:spcBef>
              <a:buClr>
                <a:schemeClr val="dk1"/>
              </a:buClr>
              <a:buSzPct val="25000"/>
              <a:buFont typeface="Arial"/>
              <a:buNone/>
            </a:pPr>
            <a:r>
              <a:rPr b="1" i="0" lang="en-US" sz="1600" u="none" cap="none" strike="noStrike">
                <a:solidFill>
                  <a:schemeClr val="lt1"/>
                </a:solidFill>
                <a:latin typeface="Arial"/>
                <a:ea typeface="Arial"/>
                <a:cs typeface="Arial"/>
                <a:sym typeface="Arial"/>
              </a:rPr>
              <a:t>single-stranded</a:t>
            </a:r>
          </a:p>
        </p:txBody>
      </p:sp>
      <p:sp>
        <p:nvSpPr>
          <p:cNvPr id="668" name="Shape 668"/>
          <p:cNvSpPr/>
          <p:nvPr/>
        </p:nvSpPr>
        <p:spPr>
          <a:xfrm>
            <a:off x="2314575" y="6557962"/>
            <a:ext cx="1706562" cy="233362"/>
          </a:xfrm>
          <a:prstGeom prst="roundRect">
            <a:avLst>
              <a:gd fmla="val 16667" name="adj"/>
            </a:avLst>
          </a:prstGeom>
          <a:solidFill>
            <a:srgbClr val="CC0000"/>
          </a:solidFill>
          <a:ln>
            <a:noFill/>
          </a:ln>
        </p:spPr>
        <p:txBody>
          <a:bodyPr anchorCtr="0" anchor="t" bIns="0" lIns="45700" rIns="45700" wrap="square" tIns="0">
            <a:noAutofit/>
          </a:bodyPr>
          <a:lstStyle/>
          <a:p>
            <a:pPr indent="0" lvl="0" marL="0" marR="0" rtl="0" algn="l">
              <a:lnSpc>
                <a:spcPct val="85000"/>
              </a:lnSpc>
              <a:spcBef>
                <a:spcPts val="0"/>
              </a:spcBef>
              <a:buClr>
                <a:schemeClr val="dk1"/>
              </a:buClr>
              <a:buSzPct val="25000"/>
              <a:buFont typeface="Arial"/>
              <a:buNone/>
            </a:pPr>
            <a:r>
              <a:rPr b="1" i="0" lang="en-US" sz="1600" u="none" cap="none" strike="noStrike">
                <a:solidFill>
                  <a:schemeClr val="lt1"/>
                </a:solidFill>
                <a:latin typeface="Arial"/>
                <a:ea typeface="Arial"/>
                <a:cs typeface="Arial"/>
                <a:sym typeface="Arial"/>
              </a:rPr>
              <a:t>double-stranded</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Shape 674"/>
          <p:cNvSpPr txBox="1"/>
          <p:nvPr>
            <p:ph type="title"/>
          </p:nvPr>
        </p:nvSpPr>
        <p:spPr>
          <a:xfrm>
            <a:off x="304800" y="76200"/>
            <a:ext cx="59436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Mitosis</a:t>
            </a:r>
          </a:p>
        </p:txBody>
      </p:sp>
      <p:sp>
        <p:nvSpPr>
          <p:cNvPr id="675" name="Shape 675"/>
          <p:cNvSpPr txBox="1"/>
          <p:nvPr>
            <p:ph idx="1" type="body"/>
          </p:nvPr>
        </p:nvSpPr>
        <p:spPr>
          <a:xfrm>
            <a:off x="0" y="1066800"/>
            <a:ext cx="6367462" cy="4465637"/>
          </a:xfrm>
          <a:prstGeom prst="rect">
            <a:avLst/>
          </a:prstGeom>
          <a:noFill/>
          <a:ln>
            <a:noFill/>
          </a:ln>
        </p:spPr>
        <p:txBody>
          <a:bodyPr anchorCtr="0" anchor="t" bIns="45700" lIns="91425" rIns="91425" wrap="square" tIns="45700">
            <a:noAutofit/>
          </a:bodyPr>
          <a:lstStyle/>
          <a:p>
            <a:pPr indent="0" lvl="0" marL="0" marR="0" rtl="0" algn="l">
              <a:spcBef>
                <a:spcPts val="1440"/>
              </a:spcBef>
              <a:spcAft>
                <a:spcPts val="64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Dividing cell’s DNA between </a:t>
            </a:r>
            <a:br>
              <a:rPr b="0" i="0" lang="en-US" sz="3200" u="none" cap="none" strike="noStrike">
                <a:solidFill>
                  <a:schemeClr val="dk1"/>
                </a:solidFill>
                <a:latin typeface="Arial"/>
                <a:ea typeface="Arial"/>
                <a:cs typeface="Arial"/>
                <a:sym typeface="Arial"/>
              </a:rPr>
            </a:br>
            <a:r>
              <a:rPr b="0" i="0" lang="en-US" sz="3200" u="none" cap="none" strike="noStrike">
                <a:solidFill>
                  <a:schemeClr val="dk1"/>
                </a:solidFill>
                <a:latin typeface="Arial"/>
                <a:ea typeface="Arial"/>
                <a:cs typeface="Arial"/>
                <a:sym typeface="Arial"/>
              </a:rPr>
              <a:t>2 daughter nuclei</a:t>
            </a:r>
          </a:p>
          <a:p>
            <a:pPr indent="0" lvl="0" marL="0" marR="0" rtl="0" algn="l">
              <a:spcBef>
                <a:spcPts val="1440"/>
              </a:spcBef>
              <a:spcAft>
                <a:spcPts val="64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5 phases</a:t>
            </a:r>
          </a:p>
          <a:p>
            <a:pPr indent="0" lvl="1" marL="0" marR="0" rtl="0" algn="l">
              <a:spcBef>
                <a:spcPts val="900"/>
              </a:spcBef>
              <a:spcAft>
                <a:spcPts val="400"/>
              </a:spcAft>
              <a:buClr>
                <a:schemeClr val="dk2"/>
              </a:buClr>
              <a:buSzPct val="60000"/>
              <a:buFont typeface="Arial"/>
              <a:buChar char="●"/>
            </a:pPr>
            <a:r>
              <a:rPr b="1" i="0" lang="en-US" sz="2000" u="none" cap="none" strike="noStrike">
                <a:solidFill>
                  <a:srgbClr val="CC0000"/>
                </a:solidFill>
                <a:latin typeface="Arial"/>
                <a:ea typeface="Arial"/>
                <a:cs typeface="Arial"/>
                <a:sym typeface="Arial"/>
              </a:rPr>
              <a:t>Prophase</a:t>
            </a:r>
          </a:p>
          <a:p>
            <a:pPr indent="0" lvl="1" marL="0" marR="0" rtl="0" algn="l">
              <a:spcBef>
                <a:spcPts val="900"/>
              </a:spcBef>
              <a:spcAft>
                <a:spcPts val="400"/>
              </a:spcAft>
              <a:buClr>
                <a:schemeClr val="dk2"/>
              </a:buClr>
              <a:buSzPct val="60000"/>
              <a:buFont typeface="Arial"/>
              <a:buChar char="●"/>
            </a:pPr>
            <a:r>
              <a:rPr b="1" i="0" lang="en-US" sz="2000" u="none" cap="none" strike="noStrike">
                <a:solidFill>
                  <a:srgbClr val="CC0000"/>
                </a:solidFill>
                <a:latin typeface="Arial"/>
                <a:ea typeface="Arial"/>
                <a:cs typeface="Arial"/>
                <a:sym typeface="Arial"/>
              </a:rPr>
              <a:t>prometaphase</a:t>
            </a:r>
          </a:p>
          <a:p>
            <a:pPr indent="0" lvl="1" marL="0" marR="0" rtl="0" algn="l">
              <a:spcBef>
                <a:spcPts val="900"/>
              </a:spcBef>
              <a:spcAft>
                <a:spcPts val="400"/>
              </a:spcAft>
              <a:buClr>
                <a:schemeClr val="dk2"/>
              </a:buClr>
              <a:buSzPct val="60000"/>
              <a:buFont typeface="Arial"/>
              <a:buChar char="●"/>
            </a:pPr>
            <a:r>
              <a:rPr b="1" i="0" lang="en-US" sz="2000" u="none" cap="none" strike="noStrike">
                <a:solidFill>
                  <a:srgbClr val="CC0000"/>
                </a:solidFill>
                <a:latin typeface="Arial"/>
                <a:ea typeface="Arial"/>
                <a:cs typeface="Arial"/>
                <a:sym typeface="Arial"/>
              </a:rPr>
              <a:t>metaphase</a:t>
            </a:r>
          </a:p>
          <a:p>
            <a:pPr indent="0" lvl="1" marL="0" marR="0" rtl="0" algn="l">
              <a:spcBef>
                <a:spcPts val="900"/>
              </a:spcBef>
              <a:spcAft>
                <a:spcPts val="400"/>
              </a:spcAft>
              <a:buClr>
                <a:schemeClr val="dk2"/>
              </a:buClr>
              <a:buSzPct val="60000"/>
              <a:buFont typeface="Arial"/>
              <a:buChar char="●"/>
            </a:pPr>
            <a:r>
              <a:rPr b="1" i="0" lang="en-US" sz="2000" u="none" cap="none" strike="noStrike">
                <a:solidFill>
                  <a:srgbClr val="CC0000"/>
                </a:solidFill>
                <a:latin typeface="Arial"/>
                <a:ea typeface="Arial"/>
                <a:cs typeface="Arial"/>
                <a:sym typeface="Arial"/>
              </a:rPr>
              <a:t>anaphase</a:t>
            </a:r>
          </a:p>
          <a:p>
            <a:pPr indent="0" lvl="1" marL="0" marR="0" rtl="0" algn="l">
              <a:spcBef>
                <a:spcPts val="900"/>
              </a:spcBef>
              <a:spcAft>
                <a:spcPts val="400"/>
              </a:spcAft>
              <a:buClr>
                <a:schemeClr val="dk2"/>
              </a:buClr>
              <a:buSzPct val="60000"/>
              <a:buFont typeface="Arial"/>
              <a:buChar char="●"/>
            </a:pPr>
            <a:r>
              <a:rPr b="1" i="0" lang="en-US" sz="2000" u="none" cap="none" strike="noStrike">
                <a:solidFill>
                  <a:srgbClr val="CC0000"/>
                </a:solidFill>
                <a:latin typeface="Arial"/>
                <a:ea typeface="Arial"/>
                <a:cs typeface="Arial"/>
                <a:sym typeface="Arial"/>
              </a:rPr>
              <a:t>telophase</a:t>
            </a:r>
          </a:p>
        </p:txBody>
      </p:sp>
      <p:pic>
        <p:nvPicPr>
          <p:cNvPr id="676" name="Shape 676"/>
          <p:cNvPicPr preferRelativeResize="0"/>
          <p:nvPr/>
        </p:nvPicPr>
        <p:blipFill>
          <a:blip r:embed="rId3">
            <a:alphaModFix/>
          </a:blip>
          <a:stretch>
            <a:fillRect/>
          </a:stretch>
        </p:blipFill>
        <p:spPr>
          <a:xfrm>
            <a:off x="3429000" y="1905000"/>
            <a:ext cx="5172075" cy="4114800"/>
          </a:xfrm>
          <a:prstGeom prst="rect">
            <a:avLst/>
          </a:prstGeom>
          <a:noFill/>
          <a:ln>
            <a:noFill/>
          </a:ln>
        </p:spPr>
      </p:pic>
      <p:pic>
        <p:nvPicPr>
          <p:cNvPr id="677" name="Shape 677"/>
          <p:cNvPicPr preferRelativeResize="0"/>
          <p:nvPr/>
        </p:nvPicPr>
        <p:blipFill>
          <a:blip r:embed="rId4">
            <a:alphaModFix/>
          </a:blip>
          <a:stretch>
            <a:fillRect/>
          </a:stretch>
        </p:blipFill>
        <p:spPr>
          <a:xfrm>
            <a:off x="6518275" y="371475"/>
            <a:ext cx="2562225" cy="14303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2" name="Shape 682"/>
        <p:cNvGrpSpPr/>
        <p:nvPr/>
      </p:nvGrpSpPr>
      <p:grpSpPr>
        <a:xfrm>
          <a:off x="0" y="0"/>
          <a:ext cx="0" cy="0"/>
          <a:chOff x="0" y="0"/>
          <a:chExt cx="0" cy="0"/>
        </a:xfrm>
      </p:grpSpPr>
      <p:sp>
        <p:nvSpPr>
          <p:cNvPr id="683" name="Shape 683"/>
          <p:cNvSpPr txBox="1"/>
          <p:nvPr/>
        </p:nvSpPr>
        <p:spPr>
          <a:xfrm>
            <a:off x="198437" y="6281737"/>
            <a:ext cx="1589087" cy="576262"/>
          </a:xfrm>
          <a:prstGeom prst="rect">
            <a:avLst/>
          </a:prstGeom>
          <a:solidFill>
            <a:schemeClr val="lt1"/>
          </a:solidFill>
          <a:ln>
            <a:noFill/>
          </a:ln>
        </p:spPr>
        <p:txBody>
          <a:bodyPr anchorCtr="0" anchor="ctr" bIns="45700" lIns="91425" rIns="91425" wrap="square" tIns="45700">
            <a:noAutofit/>
          </a:bodyPr>
          <a:lstStyle/>
          <a:p>
            <a:pPr lvl="0">
              <a:spcBef>
                <a:spcPts val="0"/>
              </a:spcBef>
              <a:buNone/>
            </a:pPr>
            <a:r>
              <a:t/>
            </a:r>
            <a:endParaRPr/>
          </a:p>
        </p:txBody>
      </p:sp>
      <p:pic>
        <p:nvPicPr>
          <p:cNvPr id="684" name="Shape 684"/>
          <p:cNvPicPr preferRelativeResize="0"/>
          <p:nvPr/>
        </p:nvPicPr>
        <p:blipFill>
          <a:blip r:embed="rId3">
            <a:alphaModFix/>
          </a:blip>
          <a:stretch>
            <a:fillRect/>
          </a:stretch>
        </p:blipFill>
        <p:spPr>
          <a:xfrm>
            <a:off x="5943600" y="838200"/>
            <a:ext cx="2997200" cy="5799137"/>
          </a:xfrm>
          <a:prstGeom prst="rect">
            <a:avLst/>
          </a:prstGeom>
          <a:noFill/>
          <a:ln>
            <a:noFill/>
          </a:ln>
        </p:spPr>
      </p:pic>
      <p:sp>
        <p:nvSpPr>
          <p:cNvPr id="685" name="Shape 685"/>
          <p:cNvSpPr txBox="1"/>
          <p:nvPr/>
        </p:nvSpPr>
        <p:spPr>
          <a:xfrm>
            <a:off x="8839200" y="762000"/>
            <a:ext cx="152400" cy="3124200"/>
          </a:xfrm>
          <a:prstGeom prst="rect">
            <a:avLst/>
          </a:prstGeom>
          <a:solidFill>
            <a:schemeClr val="lt1"/>
          </a:solidFill>
          <a:ln cap="rnd" cmpd="sng" w="9525">
            <a:solidFill>
              <a:schemeClr val="lt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686" name="Shape 686"/>
          <p:cNvSpPr txBox="1"/>
          <p:nvPr>
            <p:ph type="title"/>
          </p:nvPr>
        </p:nvSpPr>
        <p:spPr>
          <a:xfrm>
            <a:off x="0" y="0"/>
            <a:ext cx="7772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Prophase</a:t>
            </a:r>
            <a:r>
              <a:rPr b="1" i="0" lang="en-US" sz="3000" u="none" cap="small" strike="noStrike">
                <a:solidFill>
                  <a:schemeClr val="dk2"/>
                </a:solidFill>
                <a:latin typeface="Times New Roman"/>
                <a:ea typeface="Times New Roman"/>
                <a:cs typeface="Times New Roman"/>
                <a:sym typeface="Times New Roman"/>
              </a:rPr>
              <a:t>  </a:t>
            </a:r>
          </a:p>
        </p:txBody>
      </p:sp>
      <p:sp>
        <p:nvSpPr>
          <p:cNvPr id="687" name="Shape 687"/>
          <p:cNvSpPr txBox="1"/>
          <p:nvPr>
            <p:ph idx="1" type="body"/>
          </p:nvPr>
        </p:nvSpPr>
        <p:spPr>
          <a:xfrm>
            <a:off x="0" y="1066800"/>
            <a:ext cx="5943600" cy="549275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300"/>
              </a:spcAft>
              <a:buClr>
                <a:schemeClr val="dk2"/>
              </a:buClr>
              <a:buSzPct val="59375"/>
              <a:buFont typeface="Arial"/>
              <a:buChar char="●"/>
            </a:pPr>
            <a:r>
              <a:rPr b="1" i="0" lang="en-US" sz="3200" u="none" cap="none" strike="noStrike">
                <a:solidFill>
                  <a:schemeClr val="dk1"/>
                </a:solidFill>
                <a:latin typeface="Arial"/>
                <a:ea typeface="Arial"/>
                <a:cs typeface="Arial"/>
                <a:sym typeface="Arial"/>
              </a:rPr>
              <a:t>Chromatin</a:t>
            </a:r>
            <a:r>
              <a:rPr b="0" i="0" lang="en-US" sz="3200" u="none" cap="none" strike="noStrike">
                <a:solidFill>
                  <a:schemeClr val="dk1"/>
                </a:solidFill>
                <a:latin typeface="Arial"/>
                <a:ea typeface="Arial"/>
                <a:cs typeface="Arial"/>
                <a:sym typeface="Arial"/>
              </a:rPr>
              <a:t> condenses </a:t>
            </a:r>
          </a:p>
          <a:p>
            <a:pPr indent="0" lvl="1" marL="0" marR="0" rtl="0" algn="l">
              <a:lnSpc>
                <a:spcPct val="90000"/>
              </a:lnSpc>
              <a:spcBef>
                <a:spcPts val="0"/>
              </a:spcBef>
              <a:spcAft>
                <a:spcPts val="300"/>
              </a:spcAft>
              <a:buClr>
                <a:schemeClr val="dk2"/>
              </a:buClr>
              <a:buSzPct val="60714"/>
              <a:buFont typeface="Arial"/>
              <a:buChar char="●"/>
            </a:pPr>
            <a:r>
              <a:rPr b="0" i="0" lang="en-US" sz="2800" u="sng" cap="none" strike="noStrike">
                <a:solidFill>
                  <a:srgbClr val="448446"/>
                </a:solidFill>
                <a:latin typeface="Arial"/>
                <a:ea typeface="Arial"/>
                <a:cs typeface="Arial"/>
                <a:sym typeface="Arial"/>
              </a:rPr>
              <a:t>visible chromosomes with </a:t>
            </a:r>
            <a:r>
              <a:rPr b="0" i="0" lang="en-US" sz="2800" u="none" cap="none" strike="noStrike">
                <a:solidFill>
                  <a:srgbClr val="448446"/>
                </a:solidFill>
                <a:latin typeface="Arial"/>
                <a:ea typeface="Arial"/>
                <a:cs typeface="Arial"/>
                <a:sym typeface="Arial"/>
              </a:rPr>
              <a:t>chromatids</a:t>
            </a:r>
          </a:p>
          <a:p>
            <a:pPr indent="0" lvl="0" marL="0" marR="0" rtl="0" algn="l">
              <a:lnSpc>
                <a:spcPct val="90000"/>
              </a:lnSpc>
              <a:spcBef>
                <a:spcPts val="0"/>
              </a:spcBef>
              <a:spcAft>
                <a:spcPts val="30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Centrosomes (with centrioles) move to opposite poles of cell  (animal cell)</a:t>
            </a:r>
          </a:p>
          <a:p>
            <a:pPr indent="0" lvl="0" marL="0" marR="0" rtl="0" algn="l">
              <a:lnSpc>
                <a:spcPct val="90000"/>
              </a:lnSpc>
              <a:spcBef>
                <a:spcPts val="0"/>
              </a:spcBef>
              <a:spcAft>
                <a:spcPts val="30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Protein fibers make the  </a:t>
            </a:r>
            <a:r>
              <a:rPr b="1" i="0" lang="en-US" sz="3200" u="none" cap="none" strike="noStrike">
                <a:solidFill>
                  <a:schemeClr val="dk1"/>
                </a:solidFill>
                <a:latin typeface="Arial"/>
                <a:ea typeface="Arial"/>
                <a:cs typeface="Arial"/>
                <a:sym typeface="Arial"/>
              </a:rPr>
              <a:t>mitotic spindle (actin, myosin0</a:t>
            </a:r>
          </a:p>
          <a:p>
            <a:pPr indent="0" lvl="0" marL="0" marR="0" rtl="0" algn="l">
              <a:lnSpc>
                <a:spcPct val="90000"/>
              </a:lnSpc>
              <a:spcBef>
                <a:spcPts val="0"/>
              </a:spcBef>
              <a:spcAft>
                <a:spcPts val="300"/>
              </a:spcAft>
              <a:buClr>
                <a:schemeClr val="dk2"/>
              </a:buClr>
              <a:buSzPct val="59375"/>
              <a:buFont typeface="Arial"/>
              <a:buChar char="●"/>
            </a:pPr>
            <a:r>
              <a:rPr b="1" i="0" lang="en-US" sz="3200" u="none" cap="none" strike="noStrike">
                <a:solidFill>
                  <a:srgbClr val="448446"/>
                </a:solidFill>
                <a:latin typeface="Arial"/>
                <a:ea typeface="Arial"/>
                <a:cs typeface="Arial"/>
                <a:sym typeface="Arial"/>
              </a:rPr>
              <a:t>Nucleolus</a:t>
            </a:r>
            <a:r>
              <a:rPr b="0" i="0" lang="en-US" sz="3200" u="none" cap="none" strike="noStrike">
                <a:solidFill>
                  <a:srgbClr val="448446"/>
                </a:solidFill>
                <a:latin typeface="Arial"/>
                <a:ea typeface="Arial"/>
                <a:cs typeface="Arial"/>
                <a:sym typeface="Arial"/>
              </a:rPr>
              <a:t> disappears</a:t>
            </a:r>
          </a:p>
          <a:p>
            <a:pPr indent="0" lvl="0" marL="0" marR="0" rtl="0" algn="l">
              <a:lnSpc>
                <a:spcPct val="90000"/>
              </a:lnSpc>
              <a:spcBef>
                <a:spcPts val="0"/>
              </a:spcBef>
              <a:spcAft>
                <a:spcPts val="300"/>
              </a:spcAft>
              <a:buClr>
                <a:schemeClr val="dk2"/>
              </a:buClr>
              <a:buSzPct val="59375"/>
              <a:buFont typeface="Arial"/>
              <a:buChar char="●"/>
            </a:pPr>
            <a:r>
              <a:rPr b="1" i="0" lang="en-US" sz="3200" u="none" cap="none" strike="noStrike">
                <a:solidFill>
                  <a:srgbClr val="448446"/>
                </a:solidFill>
                <a:latin typeface="Arial"/>
                <a:ea typeface="Arial"/>
                <a:cs typeface="Arial"/>
                <a:sym typeface="Arial"/>
              </a:rPr>
              <a:t>Nuclear membrane </a:t>
            </a:r>
            <a:r>
              <a:rPr b="0" i="0" lang="en-US" sz="3200" u="none" cap="none" strike="noStrike">
                <a:solidFill>
                  <a:srgbClr val="448446"/>
                </a:solidFill>
                <a:latin typeface="Arial"/>
                <a:ea typeface="Arial"/>
                <a:cs typeface="Arial"/>
                <a:sym typeface="Arial"/>
              </a:rPr>
              <a:t>breaks down </a:t>
            </a:r>
          </a:p>
        </p:txBody>
      </p:sp>
      <p:sp>
        <p:nvSpPr>
          <p:cNvPr id="688" name="Shape 688"/>
          <p:cNvSpPr/>
          <p:nvPr/>
        </p:nvSpPr>
        <p:spPr>
          <a:xfrm>
            <a:off x="6146800" y="214312"/>
            <a:ext cx="2590800" cy="339725"/>
          </a:xfrm>
          <a:prstGeom prst="roundRect">
            <a:avLst>
              <a:gd fmla="val 16667" name="adj"/>
            </a:avLst>
          </a:prstGeom>
          <a:solidFill>
            <a:srgbClr val="FFEA18"/>
          </a:solidFill>
          <a:ln>
            <a:noFill/>
          </a:ln>
        </p:spPr>
        <p:txBody>
          <a:bodyPr anchorCtr="0" anchor="ctr" bIns="0" lIns="45700" rIns="45700" wrap="square" tIns="0">
            <a:noAutofit/>
          </a:bodyPr>
          <a:lstStyle/>
          <a:p>
            <a:pPr indent="0" lvl="0" marL="0" marR="0" rtl="0" algn="l">
              <a:spcBef>
                <a:spcPts val="0"/>
              </a:spcBef>
              <a:buClr>
                <a:schemeClr val="dk1"/>
              </a:buClr>
              <a:buSzPct val="25000"/>
              <a:buFont typeface="Arial"/>
              <a:buNone/>
            </a:pPr>
            <a:r>
              <a:rPr b="1" i="0" lang="en-US" sz="2000" u="sng" cap="none" strike="noStrike">
                <a:solidFill>
                  <a:srgbClr val="007300"/>
                </a:solidFill>
                <a:latin typeface="Arial"/>
                <a:ea typeface="Arial"/>
                <a:cs typeface="Arial"/>
                <a:sym typeface="Arial"/>
              </a:rPr>
              <a:t>green = key features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04800" y="2590800"/>
            <a:ext cx="8534400" cy="2438400"/>
          </a:xfrm>
          <a:prstGeom prst="rect">
            <a:avLst/>
          </a:prstGeom>
          <a:noFill/>
          <a:ln>
            <a:noFill/>
          </a:ln>
        </p:spPr>
        <p:txBody>
          <a:bodyPr anchorCtr="0" anchor="t" bIns="45700" lIns="91425" rIns="91425" wrap="square" tIns="45700">
            <a:noAutofit/>
          </a:bodyPr>
          <a:lstStyle/>
          <a:p>
            <a:pPr indent="0" lvl="0" marL="63500" marR="0" rtl="0" algn="l">
              <a:lnSpc>
                <a:spcPct val="120000"/>
              </a:lnSpc>
              <a:spcBef>
                <a:spcPts val="0"/>
              </a:spcBef>
              <a:spcAft>
                <a:spcPts val="0"/>
              </a:spcAft>
              <a:buClr>
                <a:schemeClr val="dk2"/>
              </a:buClr>
              <a:buSzPct val="25000"/>
              <a:buFont typeface="Arial"/>
              <a:buNone/>
            </a:pPr>
            <a:r>
              <a:rPr b="1" i="0" lang="en-US" sz="4000" u="none" cap="small" strike="noStrike">
                <a:solidFill>
                  <a:schemeClr val="dk2"/>
                </a:solidFill>
                <a:latin typeface="Arial"/>
                <a:ea typeface="Arial"/>
                <a:cs typeface="Arial"/>
                <a:sym typeface="Arial"/>
              </a:rPr>
              <a:t>Biology is the only subject in which </a:t>
            </a:r>
            <a:r>
              <a:rPr b="1" i="0" lang="en-US" sz="4000" u="none" cap="small" strike="noStrike">
                <a:solidFill>
                  <a:srgbClr val="CC0000"/>
                </a:solidFill>
                <a:latin typeface="Arial"/>
                <a:ea typeface="Arial"/>
                <a:cs typeface="Arial"/>
                <a:sym typeface="Arial"/>
              </a:rPr>
              <a:t>multiplication</a:t>
            </a:r>
            <a:r>
              <a:rPr b="1" i="0" lang="en-US" sz="4000" u="none" cap="small" strike="noStrike">
                <a:solidFill>
                  <a:schemeClr val="dk2"/>
                </a:solidFill>
                <a:latin typeface="Arial"/>
                <a:ea typeface="Arial"/>
                <a:cs typeface="Arial"/>
                <a:sym typeface="Arial"/>
              </a:rPr>
              <a:t> is the same thing as </a:t>
            </a:r>
            <a:r>
              <a:rPr b="1" i="0" lang="en-US" sz="4000" u="none" cap="small" strike="noStrike">
                <a:solidFill>
                  <a:srgbClr val="CC0000"/>
                </a:solidFill>
                <a:latin typeface="Arial"/>
                <a:ea typeface="Arial"/>
                <a:cs typeface="Arial"/>
                <a:sym typeface="Arial"/>
              </a:rPr>
              <a:t>division</a:t>
            </a:r>
            <a:r>
              <a:rPr b="1" i="0" lang="en-US" sz="4000" u="none" cap="small" strike="noStrike">
                <a:solidFill>
                  <a:schemeClr val="dk2"/>
                </a:solidFill>
                <a:latin typeface="Arial"/>
                <a:ea typeface="Arial"/>
                <a:cs typeface="Arial"/>
                <a:sym typeface="Arial"/>
              </a:rPr>
              <a:t>…</a:t>
            </a:r>
          </a:p>
        </p:txBody>
      </p:sp>
      <p:sp>
        <p:nvSpPr>
          <p:cNvPr id="74" name="Shape 74"/>
          <p:cNvSpPr txBox="1"/>
          <p:nvPr>
            <p:ph idx="1" type="body"/>
          </p:nvPr>
        </p:nvSpPr>
        <p:spPr>
          <a:xfrm>
            <a:off x="304800" y="1066800"/>
            <a:ext cx="8534400" cy="3325812"/>
          </a:xfrm>
          <a:prstGeom prst="rect">
            <a:avLst/>
          </a:prstGeom>
          <a:noFill/>
          <a:ln>
            <a:noFill/>
          </a:ln>
        </p:spPr>
        <p:txBody>
          <a:bodyPr anchorCtr="0" anchor="t" bIns="45700" lIns="91425" rIns="91425" wrap="square" tIns="45700">
            <a:noAutofit/>
          </a:bodyPr>
          <a:lstStyle/>
          <a:p>
            <a:pPr lvl="0">
              <a:spcBef>
                <a:spcPts val="0"/>
              </a:spcBef>
              <a:buNone/>
            </a:pPr>
            <a:r>
              <a:t/>
            </a:r>
            <a:endParaRPr/>
          </a:p>
        </p:txBody>
      </p:sp>
      <p:sp>
        <p:nvSpPr>
          <p:cNvPr id="75" name="Shape 75"/>
          <p:cNvSpPr txBox="1"/>
          <p:nvPr/>
        </p:nvSpPr>
        <p:spPr>
          <a:xfrm>
            <a:off x="7620000" y="6264275"/>
            <a:ext cx="1524000" cy="4572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2007-2008</a:t>
            </a:r>
          </a:p>
        </p:txBody>
      </p:sp>
      <p:pic>
        <p:nvPicPr>
          <p:cNvPr id="76" name="Shape 76"/>
          <p:cNvPicPr preferRelativeResize="0"/>
          <p:nvPr/>
        </p:nvPicPr>
        <p:blipFill>
          <a:blip r:embed="rId3">
            <a:alphaModFix/>
          </a:blip>
          <a:stretch>
            <a:fillRect/>
          </a:stretch>
        </p:blipFill>
        <p:spPr>
          <a:xfrm>
            <a:off x="5133975" y="4114800"/>
            <a:ext cx="3851275" cy="2595562"/>
          </a:xfrm>
          <a:prstGeom prst="rect">
            <a:avLst/>
          </a:prstGeom>
          <a:noFill/>
          <a:ln>
            <a:noFill/>
          </a:ln>
        </p:spPr>
      </p:pic>
      <p:pic>
        <p:nvPicPr>
          <p:cNvPr id="77" name="Shape 77"/>
          <p:cNvPicPr preferRelativeResize="0"/>
          <p:nvPr/>
        </p:nvPicPr>
        <p:blipFill>
          <a:blip r:embed="rId4">
            <a:alphaModFix/>
          </a:blip>
          <a:stretch>
            <a:fillRect/>
          </a:stretch>
        </p:blipFill>
        <p:spPr>
          <a:xfrm>
            <a:off x="228600" y="228600"/>
            <a:ext cx="3802062" cy="22494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2" name="Shape 692"/>
        <p:cNvGrpSpPr/>
        <p:nvPr/>
      </p:nvGrpSpPr>
      <p:grpSpPr>
        <a:xfrm>
          <a:off x="0" y="0"/>
          <a:ext cx="0" cy="0"/>
          <a:chOff x="0" y="0"/>
          <a:chExt cx="0" cy="0"/>
        </a:xfrm>
      </p:grpSpPr>
      <p:sp>
        <p:nvSpPr>
          <p:cNvPr id="693" name="Shape 693"/>
          <p:cNvSpPr txBox="1"/>
          <p:nvPr>
            <p:ph type="title"/>
          </p:nvPr>
        </p:nvSpPr>
        <p:spPr>
          <a:xfrm>
            <a:off x="304800" y="76200"/>
            <a:ext cx="8534400" cy="701675"/>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4400" u="none" cap="small" strike="noStrike">
                <a:solidFill>
                  <a:schemeClr val="dk2"/>
                </a:solidFill>
                <a:latin typeface="Times New Roman"/>
                <a:ea typeface="Times New Roman"/>
                <a:cs typeface="Times New Roman"/>
                <a:sym typeface="Times New Roman"/>
              </a:rPr>
              <a:t>The Mitotic Spindle</a:t>
            </a:r>
          </a:p>
        </p:txBody>
      </p:sp>
      <p:sp>
        <p:nvSpPr>
          <p:cNvPr id="694" name="Shape 694"/>
          <p:cNvSpPr txBox="1"/>
          <p:nvPr>
            <p:ph idx="1" type="body"/>
          </p:nvPr>
        </p:nvSpPr>
        <p:spPr>
          <a:xfrm>
            <a:off x="0" y="1066800"/>
            <a:ext cx="8839200" cy="5456237"/>
          </a:xfrm>
          <a:prstGeom prst="rect">
            <a:avLst/>
          </a:prstGeom>
          <a:noFill/>
          <a:ln>
            <a:noFill/>
          </a:ln>
        </p:spPr>
        <p:txBody>
          <a:bodyPr anchorCtr="0" anchor="t" bIns="45700" lIns="91425" rIns="91425" wrap="square" tIns="45700">
            <a:noAutofit/>
          </a:bodyPr>
          <a:lstStyle/>
          <a:p>
            <a:pPr indent="0" lvl="0" marL="0" marR="0" rtl="0" algn="l">
              <a:spcBef>
                <a:spcPts val="600"/>
              </a:spcBef>
              <a:spcAft>
                <a:spcPts val="480"/>
              </a:spcAft>
              <a:buClr>
                <a:schemeClr val="dk2"/>
              </a:buClr>
              <a:buSzPct val="60416"/>
              <a:buFont typeface="Arial"/>
              <a:buChar char="●"/>
            </a:pPr>
            <a:r>
              <a:rPr b="0" i="0" lang="en-US" sz="2400" u="none" cap="none" strike="noStrike">
                <a:solidFill>
                  <a:schemeClr val="dk1"/>
                </a:solidFill>
                <a:latin typeface="Arial"/>
                <a:ea typeface="Arial"/>
                <a:cs typeface="Arial"/>
                <a:sym typeface="Arial"/>
              </a:rPr>
              <a:t>The mitotic spindle is an apparatus of </a:t>
            </a:r>
            <a:r>
              <a:rPr b="1" i="0" lang="en-US" sz="2400" u="none" cap="none" strike="noStrike">
                <a:solidFill>
                  <a:schemeClr val="dk1"/>
                </a:solidFill>
                <a:latin typeface="Arial"/>
                <a:ea typeface="Arial"/>
                <a:cs typeface="Arial"/>
                <a:sym typeface="Arial"/>
              </a:rPr>
              <a:t>microtubules</a:t>
            </a:r>
            <a:r>
              <a:rPr b="0" i="0" lang="en-US" sz="2400" u="none" cap="none" strike="noStrike">
                <a:solidFill>
                  <a:schemeClr val="dk1"/>
                </a:solidFill>
                <a:latin typeface="Arial"/>
                <a:ea typeface="Arial"/>
                <a:cs typeface="Arial"/>
                <a:sym typeface="Arial"/>
              </a:rPr>
              <a:t> that controls chromosome movement during mitosis</a:t>
            </a:r>
          </a:p>
          <a:p>
            <a:pPr indent="0" lvl="0" marL="0" marR="0" rtl="0" algn="l">
              <a:spcBef>
                <a:spcPts val="600"/>
              </a:spcBef>
              <a:spcAft>
                <a:spcPts val="480"/>
              </a:spcAft>
              <a:buClr>
                <a:schemeClr val="dk2"/>
              </a:buClr>
              <a:buSzPct val="60416"/>
              <a:buFont typeface="Arial"/>
              <a:buChar char="●"/>
            </a:pPr>
            <a:r>
              <a:rPr b="0" i="0" lang="en-US" sz="2400" u="none" cap="none" strike="noStrike">
                <a:solidFill>
                  <a:schemeClr val="dk1"/>
                </a:solidFill>
                <a:latin typeface="Arial"/>
                <a:ea typeface="Arial"/>
                <a:cs typeface="Arial"/>
                <a:sym typeface="Arial"/>
              </a:rPr>
              <a:t>Assembly of spindle microtubules begins in the </a:t>
            </a:r>
            <a:r>
              <a:rPr b="1" i="0" lang="en-US" sz="2400" u="none" cap="none" strike="noStrike">
                <a:solidFill>
                  <a:schemeClr val="dk1"/>
                </a:solidFill>
                <a:latin typeface="Arial"/>
                <a:ea typeface="Arial"/>
                <a:cs typeface="Arial"/>
                <a:sym typeface="Arial"/>
              </a:rPr>
              <a:t>centrosome</a:t>
            </a:r>
            <a:r>
              <a:rPr b="0" i="0" lang="en-US" sz="2400" u="none" cap="none" strike="noStrike">
                <a:solidFill>
                  <a:schemeClr val="dk1"/>
                </a:solidFill>
                <a:latin typeface="Arial"/>
                <a:ea typeface="Arial"/>
                <a:cs typeface="Arial"/>
                <a:sym typeface="Arial"/>
              </a:rPr>
              <a:t>, the </a:t>
            </a:r>
            <a:r>
              <a:rPr b="1" i="0" lang="en-US" sz="2400" u="none" cap="none" strike="noStrike">
                <a:solidFill>
                  <a:schemeClr val="dk1"/>
                </a:solidFill>
                <a:latin typeface="Arial"/>
                <a:ea typeface="Arial"/>
                <a:cs typeface="Arial"/>
                <a:sym typeface="Arial"/>
              </a:rPr>
              <a:t>microtubule organizing center</a:t>
            </a:r>
          </a:p>
          <a:p>
            <a:pPr indent="0" lvl="0" marL="0" marR="0" rtl="0" algn="l">
              <a:spcBef>
                <a:spcPts val="600"/>
              </a:spcBef>
              <a:spcAft>
                <a:spcPts val="480"/>
              </a:spcAft>
              <a:buClr>
                <a:schemeClr val="dk2"/>
              </a:buClr>
              <a:buSzPct val="60416"/>
              <a:buFont typeface="Arial"/>
              <a:buChar char="●"/>
            </a:pPr>
            <a:r>
              <a:rPr b="0" i="0" lang="en-US" sz="2400" u="none" cap="none" strike="noStrike">
                <a:solidFill>
                  <a:schemeClr val="dk1"/>
                </a:solidFill>
                <a:latin typeface="Arial"/>
                <a:ea typeface="Arial"/>
                <a:cs typeface="Arial"/>
                <a:sym typeface="Arial"/>
              </a:rPr>
              <a:t>The </a:t>
            </a:r>
            <a:r>
              <a:rPr b="1" i="0" lang="en-US" sz="2400" u="none" cap="none" strike="noStrike">
                <a:solidFill>
                  <a:schemeClr val="dk1"/>
                </a:solidFill>
                <a:latin typeface="Arial"/>
                <a:ea typeface="Arial"/>
                <a:cs typeface="Arial"/>
                <a:sym typeface="Arial"/>
              </a:rPr>
              <a:t>centrosome replicates</a:t>
            </a:r>
            <a:r>
              <a:rPr b="0" i="0" lang="en-US" sz="2400" u="none" cap="none" strike="noStrike">
                <a:solidFill>
                  <a:schemeClr val="dk1"/>
                </a:solidFill>
                <a:latin typeface="Arial"/>
                <a:ea typeface="Arial"/>
                <a:cs typeface="Arial"/>
                <a:sym typeface="Arial"/>
              </a:rPr>
              <a:t>, forming two centrosomes(each centrosome consist of 2 centrioles) that migrate to opposite ends of the cell, as spindle microtubules grow out from them</a:t>
            </a:r>
          </a:p>
          <a:p>
            <a:pPr indent="0" lvl="0" marL="0" marR="0" rtl="0" algn="l">
              <a:spcBef>
                <a:spcPts val="600"/>
              </a:spcBef>
              <a:spcAft>
                <a:spcPts val="480"/>
              </a:spcAft>
              <a:buClr>
                <a:schemeClr val="dk2"/>
              </a:buClr>
              <a:buSzPct val="60416"/>
              <a:buFont typeface="Arial"/>
              <a:buChar char="●"/>
            </a:pPr>
            <a:r>
              <a:rPr b="0" i="0" lang="en-US" sz="2400" u="none" cap="none" strike="noStrike">
                <a:solidFill>
                  <a:schemeClr val="dk1"/>
                </a:solidFill>
                <a:latin typeface="Arial"/>
                <a:ea typeface="Arial"/>
                <a:cs typeface="Arial"/>
                <a:sym typeface="Arial"/>
              </a:rPr>
              <a:t>An </a:t>
            </a:r>
            <a:r>
              <a:rPr b="1" i="0" lang="en-US" sz="2400" u="none" cap="none" strike="noStrike">
                <a:solidFill>
                  <a:schemeClr val="dk1"/>
                </a:solidFill>
                <a:latin typeface="Arial"/>
                <a:ea typeface="Arial"/>
                <a:cs typeface="Arial"/>
                <a:sym typeface="Arial"/>
              </a:rPr>
              <a:t>aster</a:t>
            </a:r>
            <a:r>
              <a:rPr b="0" i="0" lang="en-US" sz="2400" u="none" cap="none" strike="noStrike">
                <a:solidFill>
                  <a:schemeClr val="dk1"/>
                </a:solidFill>
                <a:latin typeface="Arial"/>
                <a:ea typeface="Arial"/>
                <a:cs typeface="Arial"/>
                <a:sym typeface="Arial"/>
              </a:rPr>
              <a:t> (a radial array of short microtubules) extends from each </a:t>
            </a:r>
            <a:r>
              <a:rPr b="1" i="0" lang="en-US" sz="2400" u="none" cap="none" strike="noStrike">
                <a:solidFill>
                  <a:schemeClr val="dk1"/>
                </a:solidFill>
                <a:latin typeface="Arial"/>
                <a:ea typeface="Arial"/>
                <a:cs typeface="Arial"/>
                <a:sym typeface="Arial"/>
              </a:rPr>
              <a:t>centrosome</a:t>
            </a:r>
          </a:p>
          <a:p>
            <a:pPr indent="0" lvl="0" marL="0" marR="0" rtl="0" algn="l">
              <a:spcBef>
                <a:spcPts val="600"/>
              </a:spcBef>
              <a:spcAft>
                <a:spcPts val="480"/>
              </a:spcAft>
              <a:buClr>
                <a:schemeClr val="dk2"/>
              </a:buClr>
              <a:buSzPct val="60416"/>
              <a:buFont typeface="Arial"/>
              <a:buChar char="●"/>
            </a:pPr>
            <a:r>
              <a:rPr b="0" i="0" lang="en-US" sz="2400" u="none" cap="none" strike="noStrike">
                <a:solidFill>
                  <a:schemeClr val="dk1"/>
                </a:solidFill>
                <a:latin typeface="Arial"/>
                <a:ea typeface="Arial"/>
                <a:cs typeface="Arial"/>
                <a:sym typeface="Arial"/>
              </a:rPr>
              <a:t>The </a:t>
            </a:r>
            <a:r>
              <a:rPr b="1" i="0" lang="en-US" sz="2400" u="none" cap="none" strike="noStrike">
                <a:solidFill>
                  <a:schemeClr val="dk1"/>
                </a:solidFill>
                <a:latin typeface="Arial"/>
                <a:ea typeface="Arial"/>
                <a:cs typeface="Arial"/>
                <a:sym typeface="Arial"/>
              </a:rPr>
              <a:t>spindle apparatus</a:t>
            </a:r>
            <a:r>
              <a:rPr b="0" i="0" lang="en-US" sz="2400" u="none" cap="none" strike="noStrike">
                <a:solidFill>
                  <a:schemeClr val="dk1"/>
                </a:solidFill>
                <a:latin typeface="Arial"/>
                <a:ea typeface="Arial"/>
                <a:cs typeface="Arial"/>
                <a:sym typeface="Arial"/>
              </a:rPr>
              <a:t> includes the centrosomes, the spindle microtubules, and the asters</a:t>
            </a:r>
          </a:p>
          <a:p>
            <a:pPr indent="0" lvl="0" marL="0" marR="0" rtl="0" algn="l">
              <a:spcBef>
                <a:spcPts val="900"/>
              </a:spcBef>
              <a:spcAft>
                <a:spcPts val="400"/>
              </a:spcAft>
              <a:buClr>
                <a:schemeClr val="dk2"/>
              </a:buClr>
              <a:buSzPct val="25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pic>
        <p:nvPicPr>
          <p:cNvPr id="700" name="Shape 700"/>
          <p:cNvPicPr preferRelativeResize="0"/>
          <p:nvPr/>
        </p:nvPicPr>
        <p:blipFill>
          <a:blip r:embed="rId3">
            <a:alphaModFix/>
          </a:blip>
          <a:stretch>
            <a:fillRect/>
          </a:stretch>
        </p:blipFill>
        <p:spPr>
          <a:xfrm>
            <a:off x="5867400" y="669925"/>
            <a:ext cx="3200400" cy="6035675"/>
          </a:xfrm>
          <a:prstGeom prst="rect">
            <a:avLst/>
          </a:prstGeom>
          <a:noFill/>
          <a:ln>
            <a:noFill/>
          </a:ln>
        </p:spPr>
      </p:pic>
      <p:sp>
        <p:nvSpPr>
          <p:cNvPr id="701" name="Shape 701"/>
          <p:cNvSpPr txBox="1"/>
          <p:nvPr>
            <p:ph type="title"/>
          </p:nvPr>
        </p:nvSpPr>
        <p:spPr>
          <a:xfrm>
            <a:off x="0" y="0"/>
            <a:ext cx="7772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Transition to Metaphase  </a:t>
            </a:r>
          </a:p>
        </p:txBody>
      </p:sp>
      <p:pic>
        <p:nvPicPr>
          <p:cNvPr id="702" name="Shape 702"/>
          <p:cNvPicPr preferRelativeResize="0"/>
          <p:nvPr/>
        </p:nvPicPr>
        <p:blipFill>
          <a:blip r:embed="rId4">
            <a:alphaModFix/>
          </a:blip>
          <a:stretch>
            <a:fillRect/>
          </a:stretch>
        </p:blipFill>
        <p:spPr>
          <a:xfrm>
            <a:off x="2057400" y="5327650"/>
            <a:ext cx="3603625" cy="1530350"/>
          </a:xfrm>
          <a:prstGeom prst="rect">
            <a:avLst/>
          </a:prstGeom>
          <a:noFill/>
          <a:ln>
            <a:noFill/>
          </a:ln>
        </p:spPr>
      </p:pic>
      <p:sp>
        <p:nvSpPr>
          <p:cNvPr id="703" name="Shape 703"/>
          <p:cNvSpPr txBox="1"/>
          <p:nvPr>
            <p:ph idx="1" type="body"/>
          </p:nvPr>
        </p:nvSpPr>
        <p:spPr>
          <a:xfrm>
            <a:off x="0" y="1066800"/>
            <a:ext cx="5638800" cy="4340225"/>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2"/>
              </a:buClr>
              <a:buSzPct val="59375"/>
              <a:buFont typeface="Arial"/>
              <a:buChar char="●"/>
            </a:pPr>
            <a:r>
              <a:rPr b="1" i="0" lang="en-US" sz="3200" u="none" cap="none" strike="noStrike">
                <a:solidFill>
                  <a:schemeClr val="dk1"/>
                </a:solidFill>
                <a:latin typeface="Arial"/>
                <a:ea typeface="Arial"/>
                <a:cs typeface="Arial"/>
                <a:sym typeface="Arial"/>
              </a:rPr>
              <a:t>Prometaphase</a:t>
            </a:r>
          </a:p>
          <a:p>
            <a:pPr indent="292100" lvl="1" marL="457200" marR="0" rtl="0" algn="l">
              <a:spcBef>
                <a:spcPts val="0"/>
              </a:spcBef>
              <a:spcAft>
                <a:spcPts val="0"/>
              </a:spcAft>
              <a:buClr>
                <a:schemeClr val="dk2"/>
              </a:buClr>
              <a:buSzPct val="59375"/>
              <a:buFont typeface="Arial"/>
              <a:buChar char="●"/>
            </a:pPr>
            <a:r>
              <a:rPr b="0" i="0" lang="en-US" sz="3200" u="none" cap="none" strike="noStrike">
                <a:solidFill>
                  <a:srgbClr val="448446"/>
                </a:solidFill>
                <a:latin typeface="Arial"/>
                <a:ea typeface="Arial"/>
                <a:cs typeface="Arial"/>
                <a:sym typeface="Arial"/>
              </a:rPr>
              <a:t>spindle fibers attach to centromeres </a:t>
            </a:r>
            <a:r>
              <a:rPr b="0" i="0" lang="en-US" sz="3200" u="none" cap="none" strike="noStrike">
                <a:solidFill>
                  <a:schemeClr val="dk1"/>
                </a:solidFill>
                <a:latin typeface="Arial"/>
                <a:ea typeface="Arial"/>
                <a:cs typeface="Arial"/>
                <a:sym typeface="Arial"/>
              </a:rPr>
              <a:t>creating </a:t>
            </a:r>
            <a:r>
              <a:rPr b="1" i="0" lang="en-US" sz="3200" u="none" cap="none" strike="noStrike">
                <a:solidFill>
                  <a:schemeClr val="dk1"/>
                </a:solidFill>
                <a:latin typeface="Arial"/>
                <a:ea typeface="Arial"/>
                <a:cs typeface="Arial"/>
                <a:sym typeface="Arial"/>
              </a:rPr>
              <a:t>kinetochores</a:t>
            </a:r>
          </a:p>
          <a:p>
            <a:pPr indent="292100" lvl="1" marL="457200" marR="0" rtl="0" algn="l">
              <a:spcBef>
                <a:spcPts val="0"/>
              </a:spcBef>
              <a:spcAft>
                <a:spcPts val="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microtubules attach at  kinetochores </a:t>
            </a:r>
          </a:p>
          <a:p>
            <a:pPr indent="227012" lvl="2" marL="915987"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connect </a:t>
            </a:r>
            <a:r>
              <a:rPr b="0" i="0" lang="en-US" sz="2800" u="sng" cap="none" strike="noStrike">
                <a:solidFill>
                  <a:schemeClr val="dk1"/>
                </a:solidFill>
                <a:latin typeface="Arial"/>
                <a:ea typeface="Arial"/>
                <a:cs typeface="Arial"/>
                <a:sym typeface="Arial"/>
              </a:rPr>
              <a:t>centromeres</a:t>
            </a:r>
            <a:r>
              <a:rPr b="0" i="0" lang="en-US" sz="2800" u="none" cap="none" strike="noStrike">
                <a:solidFill>
                  <a:schemeClr val="dk1"/>
                </a:solidFill>
                <a:latin typeface="Arial"/>
                <a:ea typeface="Arial"/>
                <a:cs typeface="Arial"/>
                <a:sym typeface="Arial"/>
              </a:rPr>
              <a:t> to </a:t>
            </a:r>
            <a:r>
              <a:rPr b="0" i="0" lang="en-US" sz="2800" u="sng" cap="none" strike="noStrike">
                <a:solidFill>
                  <a:schemeClr val="dk1"/>
                </a:solidFill>
                <a:latin typeface="Arial"/>
                <a:ea typeface="Arial"/>
                <a:cs typeface="Arial"/>
                <a:sym typeface="Arial"/>
              </a:rPr>
              <a:t>centrioles</a:t>
            </a:r>
          </a:p>
          <a:p>
            <a:pPr indent="292100" lvl="1" marL="457200" marR="0" rtl="0" algn="l">
              <a:spcBef>
                <a:spcPts val="0"/>
              </a:spcBef>
              <a:spcAft>
                <a:spcPts val="0"/>
              </a:spcAft>
              <a:buClr>
                <a:schemeClr val="dk2"/>
              </a:buClr>
              <a:buSzPct val="60714"/>
              <a:buFont typeface="Arial"/>
              <a:buChar char="●"/>
            </a:pPr>
            <a:r>
              <a:rPr b="0" i="0" lang="en-US" sz="2800" u="none" cap="none" strike="noStrike">
                <a:solidFill>
                  <a:srgbClr val="448446"/>
                </a:solidFill>
                <a:latin typeface="Arial"/>
                <a:ea typeface="Arial"/>
                <a:cs typeface="Arial"/>
                <a:sym typeface="Arial"/>
              </a:rPr>
              <a:t>chromosomes begin moving</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8" name="Shape 708"/>
        <p:cNvGrpSpPr/>
        <p:nvPr/>
      </p:nvGrpSpPr>
      <p:grpSpPr>
        <a:xfrm>
          <a:off x="0" y="0"/>
          <a:ext cx="0" cy="0"/>
          <a:chOff x="0" y="0"/>
          <a:chExt cx="0" cy="0"/>
        </a:xfrm>
      </p:grpSpPr>
      <p:pic>
        <p:nvPicPr>
          <p:cNvPr id="709" name="Shape 709"/>
          <p:cNvPicPr preferRelativeResize="0"/>
          <p:nvPr/>
        </p:nvPicPr>
        <p:blipFill>
          <a:blip r:embed="rId3">
            <a:alphaModFix/>
          </a:blip>
          <a:stretch>
            <a:fillRect/>
          </a:stretch>
        </p:blipFill>
        <p:spPr>
          <a:xfrm>
            <a:off x="5105400" y="65087"/>
            <a:ext cx="3990975" cy="6640512"/>
          </a:xfrm>
          <a:prstGeom prst="rect">
            <a:avLst/>
          </a:prstGeom>
          <a:noFill/>
          <a:ln>
            <a:noFill/>
          </a:ln>
        </p:spPr>
      </p:pic>
      <p:sp>
        <p:nvSpPr>
          <p:cNvPr id="710" name="Shape 710"/>
          <p:cNvSpPr txBox="1"/>
          <p:nvPr/>
        </p:nvSpPr>
        <p:spPr>
          <a:xfrm>
            <a:off x="8686800" y="6248400"/>
            <a:ext cx="304800" cy="457200"/>
          </a:xfrm>
          <a:prstGeom prst="rect">
            <a:avLst/>
          </a:prstGeom>
          <a:solidFill>
            <a:schemeClr val="lt1"/>
          </a:solidFill>
          <a:ln cap="rnd" cmpd="sng" w="9525">
            <a:solidFill>
              <a:schemeClr val="lt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711" name="Shape 711"/>
          <p:cNvSpPr txBox="1"/>
          <p:nvPr>
            <p:ph type="title"/>
          </p:nvPr>
        </p:nvSpPr>
        <p:spPr>
          <a:xfrm>
            <a:off x="0" y="0"/>
            <a:ext cx="7772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Metaphase </a:t>
            </a:r>
          </a:p>
        </p:txBody>
      </p:sp>
      <p:sp>
        <p:nvSpPr>
          <p:cNvPr id="712" name="Shape 712"/>
          <p:cNvSpPr txBox="1"/>
          <p:nvPr>
            <p:ph idx="1" type="body"/>
          </p:nvPr>
        </p:nvSpPr>
        <p:spPr>
          <a:xfrm>
            <a:off x="0" y="1066800"/>
            <a:ext cx="4953000" cy="5349875"/>
          </a:xfrm>
          <a:prstGeom prst="rect">
            <a:avLst/>
          </a:prstGeom>
          <a:noFill/>
          <a:ln>
            <a:noFill/>
          </a:ln>
        </p:spPr>
        <p:txBody>
          <a:bodyPr anchorCtr="0" anchor="t" bIns="45700" lIns="91425" rIns="91425" wrap="square" tIns="45700">
            <a:noAutofit/>
          </a:bodyPr>
          <a:lstStyle/>
          <a:p>
            <a:pPr indent="0" lvl="0" marL="0" marR="0" rtl="0" algn="l">
              <a:spcBef>
                <a:spcPts val="1260"/>
              </a:spcBef>
              <a:spcAft>
                <a:spcPts val="560"/>
              </a:spcAft>
              <a:buClr>
                <a:schemeClr val="dk2"/>
              </a:buClr>
              <a:buSzPct val="60714"/>
              <a:buFont typeface="Arial"/>
              <a:buChar char="●"/>
            </a:pPr>
            <a:r>
              <a:rPr b="0" i="0" lang="en-US" sz="2800" u="none" cap="none" strike="noStrike">
                <a:solidFill>
                  <a:srgbClr val="448446"/>
                </a:solidFill>
                <a:latin typeface="Arial"/>
                <a:ea typeface="Arial"/>
                <a:cs typeface="Arial"/>
                <a:sym typeface="Arial"/>
              </a:rPr>
              <a:t>Chromosomes </a:t>
            </a:r>
            <a:r>
              <a:rPr b="1" i="0" lang="en-US" sz="2800" u="none" cap="none" strike="noStrike">
                <a:solidFill>
                  <a:srgbClr val="448446"/>
                </a:solidFill>
                <a:latin typeface="Arial"/>
                <a:ea typeface="Arial"/>
                <a:cs typeface="Arial"/>
                <a:sym typeface="Arial"/>
              </a:rPr>
              <a:t>align</a:t>
            </a:r>
            <a:r>
              <a:rPr b="0" i="0" lang="en-US" sz="2800" u="none" cap="none" strike="noStrike">
                <a:solidFill>
                  <a:srgbClr val="448446"/>
                </a:solidFill>
                <a:latin typeface="Arial"/>
                <a:ea typeface="Arial"/>
                <a:cs typeface="Arial"/>
                <a:sym typeface="Arial"/>
              </a:rPr>
              <a:t> along middle of cell</a:t>
            </a:r>
          </a:p>
          <a:p>
            <a:pPr indent="0" lvl="1" marL="0" marR="0" rtl="0" algn="l">
              <a:spcBef>
                <a:spcPts val="0"/>
              </a:spcBef>
              <a:spcAft>
                <a:spcPts val="0"/>
              </a:spcAft>
              <a:buClr>
                <a:schemeClr val="dk2"/>
              </a:buClr>
              <a:buSzPct val="60714"/>
              <a:buFont typeface="Arial"/>
              <a:buChar char="●"/>
            </a:pPr>
            <a:r>
              <a:rPr b="1" i="0" lang="en-US" sz="2800" u="sng" cap="none" strike="noStrike">
                <a:solidFill>
                  <a:schemeClr val="dk1"/>
                </a:solidFill>
                <a:latin typeface="Arial"/>
                <a:ea typeface="Arial"/>
                <a:cs typeface="Arial"/>
                <a:sym typeface="Arial"/>
              </a:rPr>
              <a:t>metaphase plate</a:t>
            </a:r>
            <a:r>
              <a:rPr b="1" i="0" lang="en-US" sz="2800" u="none" cap="none" strike="noStrike">
                <a:solidFill>
                  <a:schemeClr val="dk1"/>
                </a:solidFill>
                <a:latin typeface="Arial"/>
                <a:ea typeface="Arial"/>
                <a:cs typeface="Arial"/>
                <a:sym typeface="Arial"/>
              </a:rPr>
              <a:t>  </a:t>
            </a:r>
          </a:p>
          <a:p>
            <a:pPr indent="0" lvl="1"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spindle fibers coordinate movement</a:t>
            </a:r>
          </a:p>
          <a:p>
            <a:pPr indent="0" lvl="1"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helps to ensure chromosomes separate properly</a:t>
            </a:r>
          </a:p>
          <a:p>
            <a:pPr indent="0" lvl="2"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each new nucleus receives only 1 copy of each chromosome</a:t>
            </a:r>
          </a:p>
          <a:p>
            <a:pPr indent="0" lvl="2" marL="0" marR="0" rtl="0" algn="l">
              <a:spcBef>
                <a:spcPts val="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(one sister chromatid)</a:t>
            </a:r>
          </a:p>
        </p:txBody>
      </p:sp>
      <p:sp>
        <p:nvSpPr>
          <p:cNvPr id="713" name="Shape 713"/>
          <p:cNvSpPr txBox="1"/>
          <p:nvPr/>
        </p:nvSpPr>
        <p:spPr>
          <a:xfrm>
            <a:off x="8915400" y="6248400"/>
            <a:ext cx="228600" cy="457200"/>
          </a:xfrm>
          <a:prstGeom prst="rect">
            <a:avLst/>
          </a:prstGeom>
          <a:solidFill>
            <a:schemeClr val="lt1"/>
          </a:solidFill>
          <a:ln cap="rnd" cmpd="sng" w="9525">
            <a:solidFill>
              <a:schemeClr val="lt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pic>
        <p:nvPicPr>
          <p:cNvPr id="719" name="Shape 719"/>
          <p:cNvPicPr preferRelativeResize="0"/>
          <p:nvPr/>
        </p:nvPicPr>
        <p:blipFill>
          <a:blip r:embed="rId3">
            <a:alphaModFix/>
          </a:blip>
          <a:stretch>
            <a:fillRect/>
          </a:stretch>
        </p:blipFill>
        <p:spPr>
          <a:xfrm>
            <a:off x="200025" y="228600"/>
            <a:ext cx="8943975" cy="6629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4" name="Shape 724"/>
        <p:cNvGrpSpPr/>
        <p:nvPr/>
      </p:nvGrpSpPr>
      <p:grpSpPr>
        <a:xfrm>
          <a:off x="0" y="0"/>
          <a:ext cx="0" cy="0"/>
          <a:chOff x="0" y="0"/>
          <a:chExt cx="0" cy="0"/>
        </a:xfrm>
      </p:grpSpPr>
      <p:pic>
        <p:nvPicPr>
          <p:cNvPr id="725" name="Shape 725"/>
          <p:cNvPicPr preferRelativeResize="0"/>
          <p:nvPr/>
        </p:nvPicPr>
        <p:blipFill>
          <a:blip r:embed="rId3">
            <a:alphaModFix/>
          </a:blip>
          <a:stretch>
            <a:fillRect/>
          </a:stretch>
        </p:blipFill>
        <p:spPr>
          <a:xfrm>
            <a:off x="5943600" y="952500"/>
            <a:ext cx="2976562" cy="5753100"/>
          </a:xfrm>
          <a:prstGeom prst="rect">
            <a:avLst/>
          </a:prstGeom>
          <a:noFill/>
          <a:ln>
            <a:noFill/>
          </a:ln>
        </p:spPr>
      </p:pic>
      <p:sp>
        <p:nvSpPr>
          <p:cNvPr id="726" name="Shape 726"/>
          <p:cNvSpPr txBox="1"/>
          <p:nvPr/>
        </p:nvSpPr>
        <p:spPr>
          <a:xfrm>
            <a:off x="8763000" y="6096000"/>
            <a:ext cx="228600" cy="762000"/>
          </a:xfrm>
          <a:prstGeom prst="rect">
            <a:avLst/>
          </a:prstGeom>
          <a:solidFill>
            <a:schemeClr val="lt1"/>
          </a:solidFill>
          <a:ln cap="rnd" cmpd="sng" w="9525">
            <a:solidFill>
              <a:schemeClr val="lt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727" name="Shape 727"/>
          <p:cNvSpPr txBox="1"/>
          <p:nvPr/>
        </p:nvSpPr>
        <p:spPr>
          <a:xfrm>
            <a:off x="8839200" y="838200"/>
            <a:ext cx="228600" cy="2438400"/>
          </a:xfrm>
          <a:prstGeom prst="rect">
            <a:avLst/>
          </a:prstGeom>
          <a:solidFill>
            <a:schemeClr val="lt1"/>
          </a:solidFill>
          <a:ln cap="rnd" cmpd="sng" w="9525">
            <a:solidFill>
              <a:schemeClr val="lt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728" name="Shape 728"/>
          <p:cNvSpPr txBox="1"/>
          <p:nvPr>
            <p:ph type="title"/>
          </p:nvPr>
        </p:nvSpPr>
        <p:spPr>
          <a:xfrm>
            <a:off x="0" y="0"/>
            <a:ext cx="7772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Anaphase </a:t>
            </a:r>
          </a:p>
        </p:txBody>
      </p:sp>
      <p:sp>
        <p:nvSpPr>
          <p:cNvPr id="729" name="Shape 729"/>
          <p:cNvSpPr txBox="1"/>
          <p:nvPr>
            <p:ph idx="1" type="body"/>
          </p:nvPr>
        </p:nvSpPr>
        <p:spPr>
          <a:xfrm>
            <a:off x="0" y="1066800"/>
            <a:ext cx="5791200" cy="48323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2"/>
              </a:buClr>
              <a:buSzPct val="60714"/>
              <a:buFont typeface="Arial"/>
              <a:buChar char="●"/>
            </a:pPr>
            <a:r>
              <a:rPr b="1" i="0" lang="en-US" sz="2800" u="sng" cap="none" strike="noStrike">
                <a:solidFill>
                  <a:srgbClr val="448446"/>
                </a:solidFill>
                <a:latin typeface="Arial"/>
                <a:ea typeface="Arial"/>
                <a:cs typeface="Arial"/>
                <a:sym typeface="Arial"/>
              </a:rPr>
              <a:t>Sister chromatids separate</a:t>
            </a:r>
            <a:r>
              <a:rPr b="1" i="0" lang="en-US" sz="2800" u="none" cap="none" strike="noStrike">
                <a:solidFill>
                  <a:srgbClr val="448446"/>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at kinetochores </a:t>
            </a:r>
          </a:p>
          <a:p>
            <a:pPr indent="0" lvl="1"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move to opposite poles</a:t>
            </a:r>
          </a:p>
          <a:p>
            <a:pPr indent="0" lvl="1"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pulled at centromeres</a:t>
            </a:r>
          </a:p>
          <a:p>
            <a:pPr indent="0" lvl="1"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pulled by motor proteins “walking”along microtubules</a:t>
            </a:r>
          </a:p>
          <a:p>
            <a:pPr indent="0" lvl="2"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actin, myosin</a:t>
            </a:r>
          </a:p>
          <a:p>
            <a:pPr indent="0" lvl="2"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increased production of </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ATP by mitochondria</a:t>
            </a:r>
          </a:p>
          <a:p>
            <a:pPr indent="0" lvl="0"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Poles move farther apart</a:t>
            </a:r>
          </a:p>
          <a:p>
            <a:pPr indent="0" lvl="1"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polar microtubules lengthen</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sp>
        <p:nvSpPr>
          <p:cNvPr id="735" name="Shape 735"/>
          <p:cNvSpPr txBox="1"/>
          <p:nvPr/>
        </p:nvSpPr>
        <p:spPr>
          <a:xfrm>
            <a:off x="198437" y="6281737"/>
            <a:ext cx="1589087" cy="576262"/>
          </a:xfrm>
          <a:prstGeom prst="rect">
            <a:avLst/>
          </a:prstGeom>
          <a:solidFill>
            <a:schemeClr val="lt1"/>
          </a:solidFill>
          <a:ln>
            <a:noFill/>
          </a:ln>
        </p:spPr>
        <p:txBody>
          <a:bodyPr anchorCtr="0" anchor="ctr" bIns="45700" lIns="91425" rIns="91425" wrap="square" tIns="45700">
            <a:noAutofit/>
          </a:bodyPr>
          <a:lstStyle/>
          <a:p>
            <a:pPr lvl="0">
              <a:spcBef>
                <a:spcPts val="0"/>
              </a:spcBef>
              <a:buNone/>
            </a:pPr>
            <a:r>
              <a:t/>
            </a:r>
            <a:endParaRPr/>
          </a:p>
        </p:txBody>
      </p:sp>
      <p:sp>
        <p:nvSpPr>
          <p:cNvPr id="736" name="Shape 736"/>
          <p:cNvSpPr txBox="1"/>
          <p:nvPr>
            <p:ph type="title"/>
          </p:nvPr>
        </p:nvSpPr>
        <p:spPr>
          <a:xfrm>
            <a:off x="304800" y="76200"/>
            <a:ext cx="8534400" cy="50323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3000" u="none" cap="small" strike="noStrike">
                <a:solidFill>
                  <a:schemeClr val="dk2"/>
                </a:solidFill>
                <a:latin typeface="Times New Roman"/>
                <a:ea typeface="Times New Roman"/>
                <a:cs typeface="Times New Roman"/>
                <a:sym typeface="Times New Roman"/>
              </a:rPr>
              <a:t>Separation of chromatids</a:t>
            </a:r>
          </a:p>
        </p:txBody>
      </p:sp>
      <p:sp>
        <p:nvSpPr>
          <p:cNvPr id="737" name="Shape 737"/>
          <p:cNvSpPr txBox="1"/>
          <p:nvPr>
            <p:ph idx="1" type="body"/>
          </p:nvPr>
        </p:nvSpPr>
        <p:spPr>
          <a:xfrm>
            <a:off x="528637" y="1371600"/>
            <a:ext cx="8615362" cy="1927225"/>
          </a:xfrm>
          <a:prstGeom prst="rect">
            <a:avLst/>
          </a:prstGeom>
          <a:noFill/>
          <a:ln>
            <a:noFill/>
          </a:ln>
        </p:spPr>
        <p:txBody>
          <a:bodyPr anchorCtr="0" anchor="t" bIns="45700" lIns="91425" rIns="0" wrap="square" tIns="45700">
            <a:noAutofit/>
          </a:bodyPr>
          <a:lstStyle/>
          <a:p>
            <a:pPr indent="0" lvl="0" marL="0" marR="0" rtl="0" algn="l">
              <a:spcBef>
                <a:spcPts val="126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In anaphase, proteins holding together sister chromatids are inactivated</a:t>
            </a:r>
          </a:p>
          <a:p>
            <a:pPr indent="0" lvl="1" marL="0" marR="0" rtl="0" algn="l">
              <a:spcBef>
                <a:spcPts val="126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separate to become individual chromosomes</a:t>
            </a:r>
          </a:p>
        </p:txBody>
      </p:sp>
      <p:pic>
        <p:nvPicPr>
          <p:cNvPr id="738" name="Shape 738"/>
          <p:cNvPicPr preferRelativeResize="0"/>
          <p:nvPr/>
        </p:nvPicPr>
        <p:blipFill>
          <a:blip r:embed="rId3">
            <a:alphaModFix/>
          </a:blip>
          <a:stretch>
            <a:fillRect/>
          </a:stretch>
        </p:blipFill>
        <p:spPr>
          <a:xfrm>
            <a:off x="4114800" y="3219450"/>
            <a:ext cx="4953000" cy="3486150"/>
          </a:xfrm>
          <a:prstGeom prst="rect">
            <a:avLst/>
          </a:prstGeom>
          <a:noFill/>
          <a:ln>
            <a:noFill/>
          </a:ln>
        </p:spPr>
      </p:pic>
      <p:sp>
        <p:nvSpPr>
          <p:cNvPr id="739" name="Shape 739"/>
          <p:cNvSpPr/>
          <p:nvPr/>
        </p:nvSpPr>
        <p:spPr>
          <a:xfrm>
            <a:off x="1676400" y="4343400"/>
            <a:ext cx="457200" cy="609600"/>
          </a:xfrm>
          <a:custGeom>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moveTo>
                  <a:pt x="1350" y="5400"/>
                </a:moveTo>
                <a:lnTo>
                  <a:pt x="1350" y="16200"/>
                </a:lnTo>
                <a:lnTo>
                  <a:pt x="2700" y="16200"/>
                </a:lnTo>
                <a:lnTo>
                  <a:pt x="2700" y="5400"/>
                </a:lnTo>
                <a:lnTo>
                  <a:pt x="1350" y="5400"/>
                </a:lnTo>
                <a:close/>
                <a:moveTo>
                  <a:pt x="0" y="5400"/>
                </a:moveTo>
                <a:lnTo>
                  <a:pt x="0" y="16200"/>
                </a:lnTo>
                <a:lnTo>
                  <a:pt x="675" y="16200"/>
                </a:lnTo>
                <a:lnTo>
                  <a:pt x="675" y="5400"/>
                </a:lnTo>
                <a:lnTo>
                  <a:pt x="0" y="5400"/>
                </a:lnTo>
                <a:close/>
              </a:path>
            </a:pathLst>
          </a:custGeom>
          <a:solidFill>
            <a:srgbClr val="CCFF66"/>
          </a:solidFill>
          <a:ln cap="rnd" cmpd="sng" w="9525">
            <a:solidFill>
              <a:schemeClr val="dk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740" name="Shape 740"/>
          <p:cNvSpPr/>
          <p:nvPr/>
        </p:nvSpPr>
        <p:spPr>
          <a:xfrm>
            <a:off x="2085975" y="5921375"/>
            <a:ext cx="1778000" cy="365125"/>
          </a:xfrm>
          <a:prstGeom prst="roundRect">
            <a:avLst>
              <a:gd fmla="val 16667" name="adj"/>
            </a:avLst>
          </a:prstGeom>
          <a:solidFill>
            <a:srgbClr val="FFEA18"/>
          </a:solidFill>
          <a:ln>
            <a:noFill/>
          </a:ln>
        </p:spPr>
        <p:txBody>
          <a:bodyPr anchorCtr="0" anchor="ctr" bIns="45700" lIns="91425" rIns="91425" wrap="square" tIns="45700">
            <a:noAutofit/>
          </a:bodyPr>
          <a:lstStyle/>
          <a:p>
            <a:pPr indent="0" lvl="0" marL="0" marR="0" rtl="0" algn="l">
              <a:spcBef>
                <a:spcPts val="0"/>
              </a:spcBef>
              <a:buClr>
                <a:schemeClr val="dk1"/>
              </a:buClr>
              <a:buSzPct val="25000"/>
              <a:buFont typeface="Arial"/>
              <a:buNone/>
            </a:pPr>
            <a:r>
              <a:rPr b="1" i="0" lang="en-US" sz="1600" u="none" cap="none" strike="noStrike">
                <a:solidFill>
                  <a:srgbClr val="000000"/>
                </a:solidFill>
                <a:latin typeface="Arial"/>
                <a:ea typeface="Arial"/>
                <a:cs typeface="Arial"/>
                <a:sym typeface="Arial"/>
              </a:rPr>
              <a:t>2 chromosomes</a:t>
            </a:r>
          </a:p>
        </p:txBody>
      </p:sp>
      <p:sp>
        <p:nvSpPr>
          <p:cNvPr id="741" name="Shape 741"/>
          <p:cNvSpPr/>
          <p:nvPr/>
        </p:nvSpPr>
        <p:spPr>
          <a:xfrm>
            <a:off x="227012" y="5916612"/>
            <a:ext cx="1687512" cy="635000"/>
          </a:xfrm>
          <a:prstGeom prst="roundRect">
            <a:avLst>
              <a:gd fmla="val 16667" name="adj"/>
            </a:avLst>
          </a:prstGeom>
          <a:solidFill>
            <a:srgbClr val="FFEA18"/>
          </a:solid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1" i="0" lang="en-US" sz="1600" u="none" cap="none" strike="noStrike">
                <a:solidFill>
                  <a:srgbClr val="000000"/>
                </a:solidFill>
                <a:latin typeface="Arial"/>
                <a:ea typeface="Arial"/>
                <a:cs typeface="Arial"/>
                <a:sym typeface="Arial"/>
              </a:rPr>
              <a:t>1 chromosome</a:t>
            </a:r>
          </a:p>
          <a:p>
            <a:pPr indent="0" lvl="0" marL="0" marR="0" rtl="0" algn="l">
              <a:spcBef>
                <a:spcPts val="0"/>
              </a:spcBef>
              <a:buClr>
                <a:schemeClr val="dk1"/>
              </a:buClr>
              <a:buSzPct val="25000"/>
              <a:buFont typeface="Arial"/>
              <a:buNone/>
            </a:pPr>
            <a:r>
              <a:rPr b="1" i="0" lang="en-US" sz="1600" u="none" cap="none" strike="noStrike">
                <a:solidFill>
                  <a:srgbClr val="000000"/>
                </a:solidFill>
                <a:latin typeface="Arial"/>
                <a:ea typeface="Arial"/>
                <a:cs typeface="Arial"/>
                <a:sym typeface="Arial"/>
              </a:rPr>
              <a:t>2 chromatids</a:t>
            </a:r>
          </a:p>
        </p:txBody>
      </p:sp>
      <p:grpSp>
        <p:nvGrpSpPr>
          <p:cNvPr id="742" name="Shape 742"/>
          <p:cNvGrpSpPr/>
          <p:nvPr/>
        </p:nvGrpSpPr>
        <p:grpSpPr>
          <a:xfrm>
            <a:off x="549275" y="3733800"/>
            <a:ext cx="990600" cy="2133600"/>
            <a:chOff x="533400" y="3733800"/>
            <a:chExt cx="990600" cy="2133600"/>
          </a:xfrm>
        </p:grpSpPr>
        <p:sp>
          <p:nvSpPr>
            <p:cNvPr id="743" name="Shape 743"/>
            <p:cNvSpPr/>
            <p:nvPr/>
          </p:nvSpPr>
          <p:spPr>
            <a:xfrm>
              <a:off x="533400" y="3733800"/>
              <a:ext cx="457200" cy="2133600"/>
            </a:xfrm>
            <a:custGeom>
              <a:pathLst>
                <a:path extrusionOk="0" h="1344" w="288">
                  <a:moveTo>
                    <a:pt x="0" y="0"/>
                  </a:moveTo>
                  <a:cubicBezTo>
                    <a:pt x="144" y="152"/>
                    <a:pt x="288" y="304"/>
                    <a:pt x="288" y="528"/>
                  </a:cubicBezTo>
                  <a:cubicBezTo>
                    <a:pt x="288" y="752"/>
                    <a:pt x="48" y="1208"/>
                    <a:pt x="0" y="1344"/>
                  </a:cubicBezTo>
                </a:path>
              </a:pathLst>
            </a:custGeom>
            <a:noFill/>
            <a:ln cap="flat" cmpd="sng" w="177800">
              <a:solidFill>
                <a:schemeClr val="dk1"/>
              </a:solidFill>
              <a:prstDash val="solid"/>
              <a:round/>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744" name="Shape 744"/>
            <p:cNvSpPr/>
            <p:nvPr/>
          </p:nvSpPr>
          <p:spPr>
            <a:xfrm flipH="1">
              <a:off x="1066800" y="3733800"/>
              <a:ext cx="457200" cy="2133600"/>
            </a:xfrm>
            <a:custGeom>
              <a:pathLst>
                <a:path extrusionOk="0" h="1344" w="288">
                  <a:moveTo>
                    <a:pt x="0" y="0"/>
                  </a:moveTo>
                  <a:cubicBezTo>
                    <a:pt x="144" y="152"/>
                    <a:pt x="288" y="304"/>
                    <a:pt x="288" y="528"/>
                  </a:cubicBezTo>
                  <a:cubicBezTo>
                    <a:pt x="288" y="752"/>
                    <a:pt x="48" y="1208"/>
                    <a:pt x="0" y="1344"/>
                  </a:cubicBezTo>
                </a:path>
              </a:pathLst>
            </a:custGeom>
            <a:noFill/>
            <a:ln cap="flat" cmpd="sng" w="177800">
              <a:solidFill>
                <a:schemeClr val="dk1"/>
              </a:solidFill>
              <a:prstDash val="solid"/>
              <a:round/>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745" name="Shape 745"/>
            <p:cNvSpPr/>
            <p:nvPr/>
          </p:nvSpPr>
          <p:spPr>
            <a:xfrm>
              <a:off x="1014412" y="4478337"/>
              <a:ext cx="128587" cy="246062"/>
            </a:xfrm>
            <a:prstGeom prst="ellipse">
              <a:avLst/>
            </a:prstGeom>
            <a:solidFill>
              <a:srgbClr val="0F116A"/>
            </a:solidFill>
            <a:ln>
              <a:noFill/>
            </a:ln>
          </p:spPr>
          <p:txBody>
            <a:bodyPr anchorCtr="0" anchor="ctr" bIns="45700" lIns="91425" rIns="91425" wrap="square" tIns="45700">
              <a:noAutofit/>
            </a:bodyPr>
            <a:lstStyle/>
            <a:p>
              <a:pPr lvl="0">
                <a:spcBef>
                  <a:spcPts val="0"/>
                </a:spcBef>
                <a:buNone/>
              </a:pPr>
              <a:r>
                <a:t/>
              </a:r>
              <a:endParaRPr/>
            </a:p>
          </p:txBody>
        </p:sp>
        <p:sp>
          <p:nvSpPr>
            <p:cNvPr id="746" name="Shape 746"/>
            <p:cNvSpPr/>
            <p:nvPr/>
          </p:nvSpPr>
          <p:spPr>
            <a:xfrm>
              <a:off x="914400" y="4478337"/>
              <a:ext cx="128587" cy="246062"/>
            </a:xfrm>
            <a:prstGeom prst="ellipse">
              <a:avLst/>
            </a:prstGeom>
            <a:solidFill>
              <a:srgbClr val="0F116A"/>
            </a:solidFill>
            <a:ln>
              <a:noFill/>
            </a:ln>
          </p:spPr>
          <p:txBody>
            <a:bodyPr anchorCtr="0" anchor="ctr" bIns="45700" lIns="91425" rIns="91425" wrap="square" tIns="45700">
              <a:noAutofit/>
            </a:bodyPr>
            <a:lstStyle/>
            <a:p>
              <a:pPr lvl="0">
                <a:spcBef>
                  <a:spcPts val="0"/>
                </a:spcBef>
                <a:buNone/>
              </a:pPr>
              <a:r>
                <a:t/>
              </a:r>
              <a:endParaRPr/>
            </a:p>
          </p:txBody>
        </p:sp>
      </p:grpSp>
      <p:grpSp>
        <p:nvGrpSpPr>
          <p:cNvPr id="747" name="Shape 747"/>
          <p:cNvGrpSpPr/>
          <p:nvPr/>
        </p:nvGrpSpPr>
        <p:grpSpPr>
          <a:xfrm>
            <a:off x="2209800" y="3733800"/>
            <a:ext cx="1524000" cy="2133600"/>
            <a:chOff x="2209800" y="3733800"/>
            <a:chExt cx="1524000" cy="2133600"/>
          </a:xfrm>
        </p:grpSpPr>
        <p:grpSp>
          <p:nvGrpSpPr>
            <p:cNvPr id="748" name="Shape 748"/>
            <p:cNvGrpSpPr/>
            <p:nvPr/>
          </p:nvGrpSpPr>
          <p:grpSpPr>
            <a:xfrm>
              <a:off x="2209800" y="3733800"/>
              <a:ext cx="509587" cy="2133600"/>
              <a:chOff x="2209800" y="3733800"/>
              <a:chExt cx="509587" cy="2133600"/>
            </a:xfrm>
          </p:grpSpPr>
          <p:sp>
            <p:nvSpPr>
              <p:cNvPr id="749" name="Shape 749"/>
              <p:cNvSpPr/>
              <p:nvPr/>
            </p:nvSpPr>
            <p:spPr>
              <a:xfrm>
                <a:off x="2209800" y="3733800"/>
                <a:ext cx="457200" cy="2133600"/>
              </a:xfrm>
              <a:custGeom>
                <a:pathLst>
                  <a:path extrusionOk="0" h="1344" w="288">
                    <a:moveTo>
                      <a:pt x="0" y="0"/>
                    </a:moveTo>
                    <a:cubicBezTo>
                      <a:pt x="144" y="152"/>
                      <a:pt x="288" y="304"/>
                      <a:pt x="288" y="528"/>
                    </a:cubicBezTo>
                    <a:cubicBezTo>
                      <a:pt x="288" y="752"/>
                      <a:pt x="48" y="1208"/>
                      <a:pt x="0" y="1344"/>
                    </a:cubicBezTo>
                  </a:path>
                </a:pathLst>
              </a:custGeom>
              <a:noFill/>
              <a:ln cap="flat" cmpd="sng" w="177800">
                <a:solidFill>
                  <a:schemeClr val="dk1"/>
                </a:solidFill>
                <a:prstDash val="solid"/>
                <a:round/>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750" name="Shape 750"/>
              <p:cNvSpPr/>
              <p:nvPr/>
            </p:nvSpPr>
            <p:spPr>
              <a:xfrm>
                <a:off x="2590800" y="4478337"/>
                <a:ext cx="128587" cy="246062"/>
              </a:xfrm>
              <a:prstGeom prst="ellipse">
                <a:avLst/>
              </a:prstGeom>
              <a:solidFill>
                <a:srgbClr val="0F116A"/>
              </a:solidFill>
              <a:ln>
                <a:noFill/>
              </a:ln>
            </p:spPr>
            <p:txBody>
              <a:bodyPr anchorCtr="0" anchor="ctr" bIns="45700" lIns="91425" rIns="91425" wrap="square" tIns="45700">
                <a:noAutofit/>
              </a:bodyPr>
              <a:lstStyle/>
              <a:p>
                <a:pPr lvl="0">
                  <a:spcBef>
                    <a:spcPts val="0"/>
                  </a:spcBef>
                  <a:buNone/>
                </a:pPr>
                <a:r>
                  <a:t/>
                </a:r>
                <a:endParaRPr/>
              </a:p>
            </p:txBody>
          </p:sp>
        </p:grpSp>
        <p:grpSp>
          <p:nvGrpSpPr>
            <p:cNvPr id="751" name="Shape 751"/>
            <p:cNvGrpSpPr/>
            <p:nvPr/>
          </p:nvGrpSpPr>
          <p:grpSpPr>
            <a:xfrm>
              <a:off x="3200400" y="3733800"/>
              <a:ext cx="533400" cy="2133600"/>
              <a:chOff x="3200400" y="3733800"/>
              <a:chExt cx="533400" cy="2133600"/>
            </a:xfrm>
          </p:grpSpPr>
          <p:sp>
            <p:nvSpPr>
              <p:cNvPr id="752" name="Shape 752"/>
              <p:cNvSpPr/>
              <p:nvPr/>
            </p:nvSpPr>
            <p:spPr>
              <a:xfrm flipH="1">
                <a:off x="3276600" y="3733800"/>
                <a:ext cx="457200" cy="2133600"/>
              </a:xfrm>
              <a:custGeom>
                <a:pathLst>
                  <a:path extrusionOk="0" h="1344" w="288">
                    <a:moveTo>
                      <a:pt x="0" y="0"/>
                    </a:moveTo>
                    <a:cubicBezTo>
                      <a:pt x="144" y="152"/>
                      <a:pt x="288" y="304"/>
                      <a:pt x="288" y="528"/>
                    </a:cubicBezTo>
                    <a:cubicBezTo>
                      <a:pt x="288" y="752"/>
                      <a:pt x="48" y="1208"/>
                      <a:pt x="0" y="1344"/>
                    </a:cubicBezTo>
                  </a:path>
                </a:pathLst>
              </a:custGeom>
              <a:noFill/>
              <a:ln cap="flat" cmpd="sng" w="177800">
                <a:solidFill>
                  <a:schemeClr val="dk1"/>
                </a:solidFill>
                <a:prstDash val="solid"/>
                <a:round/>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753" name="Shape 753"/>
              <p:cNvSpPr/>
              <p:nvPr/>
            </p:nvSpPr>
            <p:spPr>
              <a:xfrm>
                <a:off x="3200400" y="4478337"/>
                <a:ext cx="128587" cy="246062"/>
              </a:xfrm>
              <a:prstGeom prst="ellipse">
                <a:avLst/>
              </a:prstGeom>
              <a:solidFill>
                <a:srgbClr val="0F116A"/>
              </a:solidFill>
              <a:ln>
                <a:noFill/>
              </a:ln>
            </p:spPr>
            <p:txBody>
              <a:bodyPr anchorCtr="0" anchor="ctr" bIns="45700" lIns="91425" rIns="91425" wrap="square" tIns="45700">
                <a:noAutofit/>
              </a:bodyPr>
              <a:lstStyle/>
              <a:p>
                <a:pPr lvl="0">
                  <a:spcBef>
                    <a:spcPts val="0"/>
                  </a:spcBef>
                  <a:buNone/>
                </a:pPr>
                <a:r>
                  <a:t/>
                </a:r>
                <a:endParaRPr/>
              </a:p>
            </p:txBody>
          </p:sp>
        </p:grpSp>
      </p:grpSp>
      <p:sp>
        <p:nvSpPr>
          <p:cNvPr id="754" name="Shape 754"/>
          <p:cNvSpPr/>
          <p:nvPr/>
        </p:nvSpPr>
        <p:spPr>
          <a:xfrm>
            <a:off x="2162175" y="6361112"/>
            <a:ext cx="1627187" cy="233362"/>
          </a:xfrm>
          <a:prstGeom prst="roundRect">
            <a:avLst>
              <a:gd fmla="val 16667" name="adj"/>
            </a:avLst>
          </a:prstGeom>
          <a:solidFill>
            <a:srgbClr val="CC0000"/>
          </a:solidFill>
          <a:ln>
            <a:noFill/>
          </a:ln>
        </p:spPr>
        <p:txBody>
          <a:bodyPr anchorCtr="0" anchor="t" bIns="0" lIns="45700" rIns="45700" wrap="square" tIns="0">
            <a:noAutofit/>
          </a:bodyPr>
          <a:lstStyle/>
          <a:p>
            <a:pPr indent="0" lvl="0" marL="0" marR="0" rtl="0" algn="l">
              <a:lnSpc>
                <a:spcPct val="85000"/>
              </a:lnSpc>
              <a:spcBef>
                <a:spcPts val="0"/>
              </a:spcBef>
              <a:buClr>
                <a:schemeClr val="dk1"/>
              </a:buClr>
              <a:buSzPct val="25000"/>
              <a:buFont typeface="Arial"/>
              <a:buNone/>
            </a:pPr>
            <a:r>
              <a:rPr b="1" i="0" lang="en-US" sz="1600" u="none" cap="none" strike="noStrike">
                <a:solidFill>
                  <a:schemeClr val="lt1"/>
                </a:solidFill>
                <a:latin typeface="Arial"/>
                <a:ea typeface="Arial"/>
                <a:cs typeface="Arial"/>
                <a:sym typeface="Arial"/>
              </a:rPr>
              <a:t>single-stranded</a:t>
            </a:r>
          </a:p>
        </p:txBody>
      </p:sp>
      <p:sp>
        <p:nvSpPr>
          <p:cNvPr id="755" name="Shape 755"/>
          <p:cNvSpPr/>
          <p:nvPr/>
        </p:nvSpPr>
        <p:spPr>
          <a:xfrm>
            <a:off x="211137" y="6581775"/>
            <a:ext cx="1706562" cy="233362"/>
          </a:xfrm>
          <a:prstGeom prst="roundRect">
            <a:avLst>
              <a:gd fmla="val 16667" name="adj"/>
            </a:avLst>
          </a:prstGeom>
          <a:solidFill>
            <a:srgbClr val="CC0000"/>
          </a:solidFill>
          <a:ln>
            <a:noFill/>
          </a:ln>
        </p:spPr>
        <p:txBody>
          <a:bodyPr anchorCtr="0" anchor="t" bIns="0" lIns="45700" rIns="45700" wrap="square" tIns="0">
            <a:noAutofit/>
          </a:bodyPr>
          <a:lstStyle/>
          <a:p>
            <a:pPr indent="0" lvl="0" marL="0" marR="0" rtl="0" algn="l">
              <a:lnSpc>
                <a:spcPct val="85000"/>
              </a:lnSpc>
              <a:spcBef>
                <a:spcPts val="0"/>
              </a:spcBef>
              <a:buClr>
                <a:schemeClr val="dk1"/>
              </a:buClr>
              <a:buSzPct val="25000"/>
              <a:buFont typeface="Arial"/>
              <a:buNone/>
            </a:pPr>
            <a:r>
              <a:rPr b="1" i="0" lang="en-US" sz="1600" u="none" cap="none" strike="noStrike">
                <a:solidFill>
                  <a:schemeClr val="lt1"/>
                </a:solidFill>
                <a:latin typeface="Arial"/>
                <a:ea typeface="Arial"/>
                <a:cs typeface="Arial"/>
                <a:sym typeface="Arial"/>
              </a:rPr>
              <a:t>double-stranded</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sp>
        <p:nvSpPr>
          <p:cNvPr id="761" name="Shape 761"/>
          <p:cNvSpPr txBox="1"/>
          <p:nvPr>
            <p:ph idx="1" type="body"/>
          </p:nvPr>
        </p:nvSpPr>
        <p:spPr>
          <a:xfrm>
            <a:off x="0" y="1066800"/>
            <a:ext cx="4800600" cy="4845050"/>
          </a:xfrm>
          <a:prstGeom prst="rect">
            <a:avLst/>
          </a:prstGeom>
          <a:noFill/>
          <a:ln>
            <a:noFill/>
          </a:ln>
        </p:spPr>
        <p:txBody>
          <a:bodyPr anchorCtr="0" anchor="t" bIns="45700" lIns="91425" rIns="91425" wrap="square" tIns="45700">
            <a:noAutofit/>
          </a:bodyPr>
          <a:lstStyle/>
          <a:p>
            <a:pPr indent="0" lvl="0" marL="0" marR="0" rtl="0" algn="l">
              <a:spcBef>
                <a:spcPts val="1440"/>
              </a:spcBef>
              <a:spcAft>
                <a:spcPts val="640"/>
              </a:spcAft>
              <a:buClr>
                <a:schemeClr val="dk2"/>
              </a:buClr>
              <a:buSzPct val="59375"/>
              <a:buFont typeface="Arial"/>
              <a:buChar char="●"/>
            </a:pPr>
            <a:r>
              <a:rPr b="1" i="0" lang="en-US" sz="3200" u="none" cap="none" strike="noStrike">
                <a:solidFill>
                  <a:schemeClr val="dk1"/>
                </a:solidFill>
                <a:latin typeface="Arial"/>
                <a:ea typeface="Arial"/>
                <a:cs typeface="Arial"/>
                <a:sym typeface="Arial"/>
              </a:rPr>
              <a:t>Kinetochores</a:t>
            </a:r>
            <a:r>
              <a:rPr b="0" i="0" lang="en-US" sz="3200" u="none" cap="none" strike="noStrike">
                <a:solidFill>
                  <a:schemeClr val="dk1"/>
                </a:solidFill>
                <a:latin typeface="Arial"/>
                <a:ea typeface="Arial"/>
                <a:cs typeface="Arial"/>
                <a:sym typeface="Arial"/>
              </a:rPr>
              <a:t> use motor proteins that “walk” chromosome along attached microtubule</a:t>
            </a:r>
          </a:p>
          <a:p>
            <a:pPr indent="449263" lvl="1" marL="7936" marR="0" rtl="0" algn="l">
              <a:spcBef>
                <a:spcPts val="1440"/>
              </a:spcBef>
              <a:spcAft>
                <a:spcPts val="640"/>
              </a:spcAft>
              <a:buClr>
                <a:schemeClr val="dk2"/>
              </a:buClr>
              <a:buSzPct val="25000"/>
              <a:buFont typeface="Arial"/>
              <a:buNone/>
            </a:pPr>
            <a:r>
              <a:rPr b="0" i="0" lang="en-US" sz="3200" u="none" cap="none" strike="noStrike">
                <a:solidFill>
                  <a:schemeClr val="dk1"/>
                </a:solidFill>
                <a:latin typeface="Arial"/>
                <a:ea typeface="Arial"/>
                <a:cs typeface="Arial"/>
                <a:sym typeface="Arial"/>
              </a:rPr>
              <a:t>	Microtubule shortens by </a:t>
            </a:r>
            <a:r>
              <a:rPr b="1" i="0" lang="en-US" sz="3200" u="none" cap="none" strike="noStrike">
                <a:solidFill>
                  <a:schemeClr val="dk1"/>
                </a:solidFill>
                <a:latin typeface="Arial"/>
                <a:ea typeface="Arial"/>
                <a:cs typeface="Arial"/>
                <a:sym typeface="Arial"/>
              </a:rPr>
              <a:t>dismantling</a:t>
            </a:r>
            <a:r>
              <a:rPr b="0" i="0"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depolimerizing</a:t>
            </a:r>
            <a:r>
              <a:rPr b="0" i="0" lang="en-US" sz="3200" u="none" cap="none" strike="noStrike">
                <a:solidFill>
                  <a:schemeClr val="dk1"/>
                </a:solidFill>
                <a:latin typeface="Arial"/>
                <a:ea typeface="Arial"/>
                <a:cs typeface="Arial"/>
                <a:sym typeface="Arial"/>
              </a:rPr>
              <a:t>!) at the kinetochore end</a:t>
            </a:r>
          </a:p>
        </p:txBody>
      </p:sp>
      <p:pic>
        <p:nvPicPr>
          <p:cNvPr id="762" name="Shape 762"/>
          <p:cNvPicPr preferRelativeResize="0"/>
          <p:nvPr/>
        </p:nvPicPr>
        <p:blipFill>
          <a:blip r:embed="rId3">
            <a:alphaModFix/>
          </a:blip>
          <a:stretch>
            <a:fillRect/>
          </a:stretch>
        </p:blipFill>
        <p:spPr>
          <a:xfrm>
            <a:off x="4724400" y="304800"/>
            <a:ext cx="4419600" cy="6553200"/>
          </a:xfrm>
          <a:prstGeom prst="rect">
            <a:avLst/>
          </a:prstGeom>
          <a:noFill/>
          <a:ln>
            <a:noFill/>
          </a:ln>
        </p:spPr>
      </p:pic>
      <p:sp>
        <p:nvSpPr>
          <p:cNvPr id="763" name="Shape 763"/>
          <p:cNvSpPr txBox="1"/>
          <p:nvPr>
            <p:ph type="title"/>
          </p:nvPr>
        </p:nvSpPr>
        <p:spPr>
          <a:xfrm>
            <a:off x="0" y="0"/>
            <a:ext cx="67056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4800" u="none" cap="small" strike="noStrike">
                <a:solidFill>
                  <a:schemeClr val="dk2"/>
                </a:solidFill>
                <a:latin typeface="Times New Roman"/>
                <a:ea typeface="Times New Roman"/>
                <a:cs typeface="Times New Roman"/>
                <a:sym typeface="Times New Roman"/>
              </a:rPr>
              <a:t>Chromosomes move</a:t>
            </a:r>
            <a:r>
              <a:rPr b="1" i="0" lang="en-US" sz="5400" u="none" cap="small" strike="noStrike">
                <a:solidFill>
                  <a:schemeClr val="dk2"/>
                </a:solidFill>
                <a:latin typeface="Times New Roman"/>
                <a:ea typeface="Times New Roman"/>
                <a:cs typeface="Times New Roman"/>
                <a:sym typeface="Times New Roman"/>
              </a:rPr>
              <a:t>!</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8" name="Shape 768"/>
        <p:cNvGrpSpPr/>
        <p:nvPr/>
      </p:nvGrpSpPr>
      <p:grpSpPr>
        <a:xfrm>
          <a:off x="0" y="0"/>
          <a:ext cx="0" cy="0"/>
          <a:chOff x="0" y="0"/>
          <a:chExt cx="0" cy="0"/>
        </a:xfrm>
      </p:grpSpPr>
      <p:pic>
        <p:nvPicPr>
          <p:cNvPr id="769" name="Shape 769"/>
          <p:cNvPicPr preferRelativeResize="0"/>
          <p:nvPr/>
        </p:nvPicPr>
        <p:blipFill>
          <a:blip r:embed="rId3">
            <a:alphaModFix/>
          </a:blip>
          <a:stretch>
            <a:fillRect/>
          </a:stretch>
        </p:blipFill>
        <p:spPr>
          <a:xfrm>
            <a:off x="5181600" y="123825"/>
            <a:ext cx="3848100" cy="6581775"/>
          </a:xfrm>
          <a:prstGeom prst="rect">
            <a:avLst/>
          </a:prstGeom>
          <a:noFill/>
          <a:ln>
            <a:noFill/>
          </a:ln>
        </p:spPr>
      </p:pic>
      <p:sp>
        <p:nvSpPr>
          <p:cNvPr id="770" name="Shape 770"/>
          <p:cNvSpPr txBox="1"/>
          <p:nvPr/>
        </p:nvSpPr>
        <p:spPr>
          <a:xfrm>
            <a:off x="5943600" y="4267200"/>
            <a:ext cx="304800" cy="1600200"/>
          </a:xfrm>
          <a:prstGeom prst="rect">
            <a:avLst/>
          </a:prstGeom>
          <a:solidFill>
            <a:schemeClr val="lt1"/>
          </a:solidFill>
          <a:ln cap="rnd" cmpd="sng" w="9525">
            <a:solidFill>
              <a:schemeClr val="lt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771" name="Shape 771"/>
          <p:cNvSpPr txBox="1"/>
          <p:nvPr>
            <p:ph type="title"/>
          </p:nvPr>
        </p:nvSpPr>
        <p:spPr>
          <a:xfrm>
            <a:off x="0" y="0"/>
            <a:ext cx="7772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Telophase</a:t>
            </a:r>
          </a:p>
        </p:txBody>
      </p:sp>
      <p:sp>
        <p:nvSpPr>
          <p:cNvPr id="772" name="Shape 772"/>
          <p:cNvSpPr txBox="1"/>
          <p:nvPr>
            <p:ph idx="1" type="body"/>
          </p:nvPr>
        </p:nvSpPr>
        <p:spPr>
          <a:xfrm>
            <a:off x="0" y="1066800"/>
            <a:ext cx="5257800" cy="4516437"/>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30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Chromosomes arrive at opposite poles</a:t>
            </a:r>
          </a:p>
          <a:p>
            <a:pPr indent="0" lvl="1" marL="0" marR="0" rtl="0" algn="l">
              <a:lnSpc>
                <a:spcPct val="90000"/>
              </a:lnSpc>
              <a:spcBef>
                <a:spcPts val="0"/>
              </a:spcBef>
              <a:spcAft>
                <a:spcPts val="300"/>
              </a:spcAft>
              <a:buClr>
                <a:schemeClr val="dk2"/>
              </a:buClr>
              <a:buSzPct val="60000"/>
              <a:buFont typeface="Arial"/>
              <a:buChar char="●"/>
            </a:pPr>
            <a:r>
              <a:rPr b="0" i="0" lang="en-US" sz="3000" u="none" cap="none" strike="noStrike">
                <a:solidFill>
                  <a:srgbClr val="448446"/>
                </a:solidFill>
                <a:latin typeface="Arial"/>
                <a:ea typeface="Arial"/>
                <a:cs typeface="Arial"/>
                <a:sym typeface="Arial"/>
              </a:rPr>
              <a:t>daughter nuclei form </a:t>
            </a:r>
          </a:p>
          <a:p>
            <a:pPr indent="0" lvl="1" marL="0" marR="0" rtl="0" algn="l">
              <a:lnSpc>
                <a:spcPct val="90000"/>
              </a:lnSpc>
              <a:spcBef>
                <a:spcPts val="0"/>
              </a:spcBef>
              <a:spcAft>
                <a:spcPts val="300"/>
              </a:spcAft>
              <a:buClr>
                <a:schemeClr val="dk2"/>
              </a:buClr>
              <a:buSzPct val="60000"/>
              <a:buFont typeface="Arial"/>
              <a:buChar char="●"/>
            </a:pPr>
            <a:r>
              <a:rPr b="0" i="0" lang="en-US" sz="3000" u="none" cap="none" strike="noStrike">
                <a:solidFill>
                  <a:schemeClr val="dk1"/>
                </a:solidFill>
                <a:latin typeface="Arial"/>
                <a:ea typeface="Arial"/>
                <a:cs typeface="Arial"/>
                <a:sym typeface="Arial"/>
              </a:rPr>
              <a:t>nucleoli form</a:t>
            </a:r>
          </a:p>
          <a:p>
            <a:pPr indent="0" lvl="1" marL="0" marR="0" rtl="0" algn="l">
              <a:lnSpc>
                <a:spcPct val="90000"/>
              </a:lnSpc>
              <a:spcBef>
                <a:spcPts val="0"/>
              </a:spcBef>
              <a:spcAft>
                <a:spcPts val="300"/>
              </a:spcAft>
              <a:buClr>
                <a:schemeClr val="dk2"/>
              </a:buClr>
              <a:buSzPct val="60000"/>
              <a:buFont typeface="Arial"/>
              <a:buChar char="●"/>
            </a:pPr>
            <a:r>
              <a:rPr b="0" i="0" lang="en-US" sz="3000" u="sng" cap="none" strike="noStrike">
                <a:solidFill>
                  <a:srgbClr val="448446"/>
                </a:solidFill>
                <a:latin typeface="Arial"/>
                <a:ea typeface="Arial"/>
                <a:cs typeface="Arial"/>
                <a:sym typeface="Arial"/>
              </a:rPr>
              <a:t>chromosomes disperse</a:t>
            </a:r>
            <a:r>
              <a:rPr b="0" i="0" lang="en-US" sz="3000" u="none" cap="none" strike="noStrike">
                <a:solidFill>
                  <a:srgbClr val="448446"/>
                </a:solidFill>
                <a:latin typeface="Arial"/>
                <a:ea typeface="Arial"/>
                <a:cs typeface="Arial"/>
                <a:sym typeface="Arial"/>
              </a:rPr>
              <a:t> </a:t>
            </a:r>
          </a:p>
          <a:p>
            <a:pPr indent="0" lvl="2" marL="0" marR="0" rtl="0" algn="l">
              <a:lnSpc>
                <a:spcPct val="90000"/>
              </a:lnSpc>
              <a:spcBef>
                <a:spcPts val="0"/>
              </a:spcBef>
              <a:spcAft>
                <a:spcPts val="300"/>
              </a:spcAft>
              <a:buClr>
                <a:schemeClr val="dk2"/>
              </a:buClr>
              <a:buSzPct val="59615"/>
              <a:buFont typeface="Arial"/>
              <a:buChar char="●"/>
            </a:pPr>
            <a:r>
              <a:rPr b="0" i="0" lang="en-US" sz="2600" u="none" cap="none" strike="noStrike">
                <a:solidFill>
                  <a:schemeClr val="dk1"/>
                </a:solidFill>
                <a:latin typeface="Arial"/>
                <a:ea typeface="Arial"/>
                <a:cs typeface="Arial"/>
                <a:sym typeface="Arial"/>
              </a:rPr>
              <a:t>no longer visible under light microscope</a:t>
            </a:r>
          </a:p>
          <a:p>
            <a:pPr indent="0" lvl="0" marL="0" marR="0" rtl="0" algn="l">
              <a:lnSpc>
                <a:spcPct val="90000"/>
              </a:lnSpc>
              <a:spcBef>
                <a:spcPts val="0"/>
              </a:spcBef>
              <a:spcAft>
                <a:spcPts val="30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Spindle fibers disperse</a:t>
            </a:r>
          </a:p>
          <a:p>
            <a:pPr indent="0" lvl="0" marL="0" marR="0" rtl="0" algn="l">
              <a:lnSpc>
                <a:spcPct val="90000"/>
              </a:lnSpc>
              <a:spcBef>
                <a:spcPts val="0"/>
              </a:spcBef>
              <a:spcAft>
                <a:spcPts val="300"/>
              </a:spcAft>
              <a:buClr>
                <a:schemeClr val="dk2"/>
              </a:buClr>
              <a:buSzPct val="59375"/>
              <a:buFont typeface="Arial"/>
              <a:buChar char="●"/>
            </a:pPr>
            <a:r>
              <a:rPr b="0" i="0" lang="en-US" sz="3200" u="sng" cap="none" strike="noStrike">
                <a:solidFill>
                  <a:schemeClr val="dk1"/>
                </a:solidFill>
                <a:latin typeface="Arial"/>
                <a:ea typeface="Arial"/>
                <a:cs typeface="Arial"/>
                <a:sym typeface="Arial"/>
              </a:rPr>
              <a:t>Cytokinesis</a:t>
            </a:r>
            <a:r>
              <a:rPr b="0" i="0" lang="en-US" sz="3200" u="none" cap="none" strike="noStrike">
                <a:solidFill>
                  <a:schemeClr val="dk1"/>
                </a:solidFill>
                <a:latin typeface="Arial"/>
                <a:ea typeface="Arial"/>
                <a:cs typeface="Arial"/>
                <a:sym typeface="Arial"/>
              </a:rPr>
              <a:t> begins</a:t>
            </a:r>
          </a:p>
          <a:p>
            <a:pPr indent="0" lvl="1" marL="0" marR="0" rtl="0" algn="l">
              <a:lnSpc>
                <a:spcPct val="90000"/>
              </a:lnSpc>
              <a:spcBef>
                <a:spcPts val="0"/>
              </a:spcBef>
              <a:spcAft>
                <a:spcPts val="300"/>
              </a:spcAft>
              <a:buClr>
                <a:schemeClr val="dk2"/>
              </a:buClr>
              <a:buSzPct val="60000"/>
              <a:buFont typeface="Arial"/>
              <a:buChar char="●"/>
            </a:pPr>
            <a:r>
              <a:rPr b="0" i="0" lang="en-US" sz="3000" u="none" cap="none" strike="noStrike">
                <a:solidFill>
                  <a:schemeClr val="dk1"/>
                </a:solidFill>
                <a:latin typeface="Arial"/>
                <a:ea typeface="Arial"/>
                <a:cs typeface="Arial"/>
                <a:sym typeface="Arial"/>
              </a:rPr>
              <a:t>cell division</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7" name="Shape 777"/>
        <p:cNvGrpSpPr/>
        <p:nvPr/>
      </p:nvGrpSpPr>
      <p:grpSpPr>
        <a:xfrm>
          <a:off x="0" y="0"/>
          <a:ext cx="0" cy="0"/>
          <a:chOff x="0" y="0"/>
          <a:chExt cx="0" cy="0"/>
        </a:xfrm>
      </p:grpSpPr>
      <p:sp>
        <p:nvSpPr>
          <p:cNvPr id="778" name="Shape 778"/>
          <p:cNvSpPr txBox="1"/>
          <p:nvPr/>
        </p:nvSpPr>
        <p:spPr>
          <a:xfrm>
            <a:off x="5943600" y="4267200"/>
            <a:ext cx="304800" cy="1600200"/>
          </a:xfrm>
          <a:prstGeom prst="rect">
            <a:avLst/>
          </a:prstGeom>
          <a:solidFill>
            <a:schemeClr val="lt1"/>
          </a:solidFill>
          <a:ln cap="rnd" cmpd="sng" w="9525">
            <a:solidFill>
              <a:schemeClr val="lt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779" name="Shape 779"/>
          <p:cNvSpPr txBox="1"/>
          <p:nvPr>
            <p:ph type="title"/>
          </p:nvPr>
        </p:nvSpPr>
        <p:spPr>
          <a:xfrm>
            <a:off x="0" y="0"/>
            <a:ext cx="7772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Cytokinesis</a:t>
            </a:r>
          </a:p>
        </p:txBody>
      </p:sp>
      <p:sp>
        <p:nvSpPr>
          <p:cNvPr id="780" name="Shape 780"/>
          <p:cNvSpPr txBox="1"/>
          <p:nvPr>
            <p:ph idx="1" type="body"/>
          </p:nvPr>
        </p:nvSpPr>
        <p:spPr>
          <a:xfrm>
            <a:off x="0" y="1066800"/>
            <a:ext cx="4953000" cy="48323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Animals</a:t>
            </a:r>
          </a:p>
          <a:p>
            <a:pPr indent="0" lvl="1" marL="0" marR="0" rtl="0" algn="l">
              <a:spcBef>
                <a:spcPts val="0"/>
              </a:spcBef>
              <a:spcAft>
                <a:spcPts val="0"/>
              </a:spcAft>
              <a:buClr>
                <a:schemeClr val="dk2"/>
              </a:buClr>
              <a:buSzPct val="59375"/>
              <a:buFont typeface="Arial"/>
              <a:buChar char="●"/>
            </a:pPr>
            <a:r>
              <a:rPr b="0" i="0" lang="en-US" sz="3200" u="sng" cap="none" strike="noStrike">
                <a:solidFill>
                  <a:schemeClr val="dk1"/>
                </a:solidFill>
                <a:latin typeface="Arial"/>
                <a:ea typeface="Arial"/>
                <a:cs typeface="Arial"/>
                <a:sym typeface="Arial"/>
              </a:rPr>
              <a:t>form a </a:t>
            </a:r>
            <a:r>
              <a:rPr b="1" i="0" lang="en-US" sz="3200" u="sng" cap="none" strike="noStrike">
                <a:solidFill>
                  <a:schemeClr val="dk1"/>
                </a:solidFill>
                <a:latin typeface="Arial"/>
                <a:ea typeface="Arial"/>
                <a:cs typeface="Arial"/>
                <a:sym typeface="Arial"/>
              </a:rPr>
              <a:t>cleavage furrow</a:t>
            </a:r>
            <a:r>
              <a:rPr b="0" i="0" lang="en-US" sz="3200" u="none" cap="none" strike="noStrike">
                <a:solidFill>
                  <a:schemeClr val="dk1"/>
                </a:solidFill>
                <a:latin typeface="Arial"/>
                <a:ea typeface="Arial"/>
                <a:cs typeface="Arial"/>
                <a:sym typeface="Arial"/>
              </a:rPr>
              <a:t> </a:t>
            </a:r>
          </a:p>
          <a:p>
            <a:pPr indent="0" lvl="1" marL="0" marR="0" rtl="0" algn="l">
              <a:spcBef>
                <a:spcPts val="0"/>
              </a:spcBef>
              <a:spcAft>
                <a:spcPts val="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constriction belt of </a:t>
            </a:r>
            <a:r>
              <a:rPr b="0" i="0" lang="en-US" sz="3200" u="sng" cap="none" strike="noStrike">
                <a:solidFill>
                  <a:schemeClr val="dk1"/>
                </a:solidFill>
                <a:latin typeface="Arial"/>
                <a:ea typeface="Arial"/>
                <a:cs typeface="Arial"/>
                <a:sym typeface="Arial"/>
              </a:rPr>
              <a:t>actin</a:t>
            </a:r>
            <a:r>
              <a:rPr b="0" i="0" lang="en-US" sz="3200" u="none" cap="none" strike="noStrike">
                <a:solidFill>
                  <a:schemeClr val="dk1"/>
                </a:solidFill>
                <a:latin typeface="Arial"/>
                <a:ea typeface="Arial"/>
                <a:cs typeface="Arial"/>
                <a:sym typeface="Arial"/>
              </a:rPr>
              <a:t> microfilaments around equator of cell</a:t>
            </a:r>
          </a:p>
          <a:p>
            <a:pPr indent="0" lvl="2"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splits cell in two</a:t>
            </a:r>
          </a:p>
          <a:p>
            <a:pPr indent="0" lvl="2" marL="0"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like tightening a belt around a balloon</a:t>
            </a:r>
          </a:p>
        </p:txBody>
      </p:sp>
      <p:pic>
        <p:nvPicPr>
          <p:cNvPr id="781" name="Shape 781"/>
          <p:cNvPicPr preferRelativeResize="0"/>
          <p:nvPr/>
        </p:nvPicPr>
        <p:blipFill>
          <a:blip r:embed="rId3">
            <a:alphaModFix/>
          </a:blip>
          <a:stretch>
            <a:fillRect/>
          </a:stretch>
        </p:blipFill>
        <p:spPr>
          <a:xfrm>
            <a:off x="4891087" y="152400"/>
            <a:ext cx="4252912" cy="6477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6" name="Shape 786"/>
        <p:cNvGrpSpPr/>
        <p:nvPr/>
      </p:nvGrpSpPr>
      <p:grpSpPr>
        <a:xfrm>
          <a:off x="0" y="0"/>
          <a:ext cx="0" cy="0"/>
          <a:chOff x="0" y="0"/>
          <a:chExt cx="0" cy="0"/>
        </a:xfrm>
      </p:grpSpPr>
      <p:sp>
        <p:nvSpPr>
          <p:cNvPr id="787" name="Shape 787"/>
          <p:cNvSpPr txBox="1"/>
          <p:nvPr>
            <p:ph type="title"/>
          </p:nvPr>
        </p:nvSpPr>
        <p:spPr>
          <a:xfrm>
            <a:off x="228600" y="0"/>
            <a:ext cx="8534400" cy="75723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4800" u="none" cap="small" strike="noStrike">
                <a:solidFill>
                  <a:schemeClr val="dk2"/>
                </a:solidFill>
                <a:latin typeface="Times New Roman"/>
                <a:ea typeface="Times New Roman"/>
                <a:cs typeface="Times New Roman"/>
                <a:sym typeface="Times New Roman"/>
              </a:rPr>
              <a:t>Mitosis in whitefish blastula</a:t>
            </a:r>
          </a:p>
        </p:txBody>
      </p:sp>
      <p:pic>
        <p:nvPicPr>
          <p:cNvPr id="788" name="Shape 788"/>
          <p:cNvPicPr preferRelativeResize="0"/>
          <p:nvPr/>
        </p:nvPicPr>
        <p:blipFill>
          <a:blip r:embed="rId3">
            <a:alphaModFix/>
          </a:blip>
          <a:stretch>
            <a:fillRect/>
          </a:stretch>
        </p:blipFill>
        <p:spPr>
          <a:xfrm>
            <a:off x="304800" y="1039812"/>
            <a:ext cx="8164512" cy="56118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04800" y="76200"/>
            <a:ext cx="8534400" cy="50323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3000" u="none" cap="small" strike="noStrike">
                <a:solidFill>
                  <a:schemeClr val="dk2"/>
                </a:solidFill>
                <a:latin typeface="Times New Roman"/>
                <a:ea typeface="Times New Roman"/>
                <a:cs typeface="Times New Roman"/>
                <a:sym typeface="Times New Roman"/>
              </a:rPr>
              <a:t>Where it all began…</a:t>
            </a:r>
          </a:p>
        </p:txBody>
      </p:sp>
      <p:sp>
        <p:nvSpPr>
          <p:cNvPr id="84" name="Shape 84"/>
          <p:cNvSpPr txBox="1"/>
          <p:nvPr>
            <p:ph idx="1" type="body"/>
          </p:nvPr>
        </p:nvSpPr>
        <p:spPr>
          <a:xfrm>
            <a:off x="795337" y="1371600"/>
            <a:ext cx="7586662" cy="1447800"/>
          </a:xfrm>
          <a:prstGeom prst="rect">
            <a:avLst/>
          </a:prstGeom>
          <a:noFill/>
          <a:ln>
            <a:noFill/>
          </a:ln>
        </p:spPr>
        <p:txBody>
          <a:bodyPr anchorCtr="0" anchor="t" bIns="45700" lIns="91425" rIns="91425" wrap="square" tIns="45700">
            <a:noAutofit/>
          </a:bodyPr>
          <a:lstStyle/>
          <a:p>
            <a:pPr indent="0" lvl="0" marL="0" marR="0" rtl="0" algn="l">
              <a:spcBef>
                <a:spcPts val="1530"/>
              </a:spcBef>
              <a:spcAft>
                <a:spcPts val="680"/>
              </a:spcAft>
              <a:buClr>
                <a:schemeClr val="dk2"/>
              </a:buClr>
              <a:buSzPct val="25000"/>
              <a:buFont typeface="Arial"/>
              <a:buNone/>
            </a:pPr>
            <a:r>
              <a:rPr b="0" i="0" lang="en-US" sz="3400" u="none" cap="none" strike="noStrike">
                <a:solidFill>
                  <a:schemeClr val="dk1"/>
                </a:solidFill>
                <a:latin typeface="Arial"/>
                <a:ea typeface="Arial"/>
                <a:cs typeface="Arial"/>
                <a:sym typeface="Arial"/>
              </a:rPr>
              <a:t>You started as a cell smaller than </a:t>
            </a:r>
            <a:br>
              <a:rPr b="0" i="0" lang="en-US" sz="3400" u="none" cap="none" strike="noStrike">
                <a:solidFill>
                  <a:schemeClr val="dk1"/>
                </a:solidFill>
                <a:latin typeface="Arial"/>
                <a:ea typeface="Arial"/>
                <a:cs typeface="Arial"/>
                <a:sym typeface="Arial"/>
              </a:rPr>
            </a:br>
            <a:r>
              <a:rPr b="0" i="0" lang="en-US" sz="3400" u="none" cap="none" strike="noStrike">
                <a:solidFill>
                  <a:schemeClr val="dk1"/>
                </a:solidFill>
                <a:latin typeface="Arial"/>
                <a:ea typeface="Arial"/>
                <a:cs typeface="Arial"/>
                <a:sym typeface="Arial"/>
              </a:rPr>
              <a:t>a period at the end of a sentence…</a:t>
            </a:r>
          </a:p>
        </p:txBody>
      </p:sp>
      <p:sp>
        <p:nvSpPr>
          <p:cNvPr id="85" name="Shape 85"/>
          <p:cNvSpPr/>
          <p:nvPr/>
        </p:nvSpPr>
        <p:spPr>
          <a:xfrm>
            <a:off x="2667000" y="3460750"/>
            <a:ext cx="1676400" cy="685800"/>
          </a:xfrm>
          <a:prstGeom prst="rightArrow">
            <a:avLst>
              <a:gd fmla="val 50000" name="adj1"/>
              <a:gd fmla="val 50000" name="adj2"/>
            </a:avLst>
          </a:prstGeom>
          <a:solidFill>
            <a:srgbClr val="CC0000"/>
          </a:solidFill>
          <a:ln cap="rnd" cmpd="sng" w="9525">
            <a:solidFill>
              <a:srgbClr val="CC0000"/>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86" name="Shape 86"/>
          <p:cNvSpPr/>
          <p:nvPr/>
        </p:nvSpPr>
        <p:spPr>
          <a:xfrm>
            <a:off x="4419600" y="3781425"/>
            <a:ext cx="46037" cy="46037"/>
          </a:xfrm>
          <a:prstGeom prst="ellipse">
            <a:avLst/>
          </a:prstGeom>
          <a:solidFill>
            <a:srgbClr val="0F116A"/>
          </a:solidFill>
          <a:ln>
            <a:noFill/>
          </a:ln>
        </p:spPr>
        <p:txBody>
          <a:bodyPr anchorCtr="0" anchor="ctr" bIns="45700" lIns="91425" rIns="91425" wrap="square" tIns="45700">
            <a:noAutofit/>
          </a:bodyPr>
          <a:lstStyle/>
          <a:p>
            <a:pPr lvl="0">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3" name="Shape 793"/>
        <p:cNvGrpSpPr/>
        <p:nvPr/>
      </p:nvGrpSpPr>
      <p:grpSpPr>
        <a:xfrm>
          <a:off x="0" y="0"/>
          <a:ext cx="0" cy="0"/>
          <a:chOff x="0" y="0"/>
          <a:chExt cx="0" cy="0"/>
        </a:xfrm>
      </p:grpSpPr>
      <p:sp>
        <p:nvSpPr>
          <p:cNvPr id="794" name="Shape 794"/>
          <p:cNvSpPr txBox="1"/>
          <p:nvPr>
            <p:ph type="title"/>
          </p:nvPr>
        </p:nvSpPr>
        <p:spPr>
          <a:xfrm>
            <a:off x="304800" y="76200"/>
            <a:ext cx="8534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Mitosis in animal cells</a:t>
            </a:r>
          </a:p>
        </p:txBody>
      </p:sp>
      <p:pic>
        <p:nvPicPr>
          <p:cNvPr id="795" name="Shape 795"/>
          <p:cNvPicPr preferRelativeResize="0"/>
          <p:nvPr/>
        </p:nvPicPr>
        <p:blipFill>
          <a:blip r:embed="rId3">
            <a:alphaModFix/>
          </a:blip>
          <a:stretch>
            <a:fillRect/>
          </a:stretch>
        </p:blipFill>
        <p:spPr>
          <a:xfrm>
            <a:off x="762000" y="1252537"/>
            <a:ext cx="7742237" cy="552926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0" name="Shape 800"/>
        <p:cNvGrpSpPr/>
        <p:nvPr/>
      </p:nvGrpSpPr>
      <p:grpSpPr>
        <a:xfrm>
          <a:off x="0" y="0"/>
          <a:ext cx="0" cy="0"/>
          <a:chOff x="0" y="0"/>
          <a:chExt cx="0" cy="0"/>
        </a:xfrm>
      </p:grpSpPr>
      <p:sp>
        <p:nvSpPr>
          <p:cNvPr id="801" name="Shape 801"/>
          <p:cNvSpPr txBox="1"/>
          <p:nvPr/>
        </p:nvSpPr>
        <p:spPr>
          <a:xfrm>
            <a:off x="5943600" y="4267200"/>
            <a:ext cx="304800" cy="1600200"/>
          </a:xfrm>
          <a:prstGeom prst="rect">
            <a:avLst/>
          </a:prstGeom>
          <a:solidFill>
            <a:schemeClr val="lt1"/>
          </a:solidFill>
          <a:ln cap="rnd" cmpd="sng" w="9525">
            <a:solidFill>
              <a:schemeClr val="lt1"/>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
        <p:nvSpPr>
          <p:cNvPr id="802" name="Shape 802"/>
          <p:cNvSpPr txBox="1"/>
          <p:nvPr>
            <p:ph type="title"/>
          </p:nvPr>
        </p:nvSpPr>
        <p:spPr>
          <a:xfrm>
            <a:off x="0" y="0"/>
            <a:ext cx="7772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Cytokinesis in Plants</a:t>
            </a:r>
          </a:p>
        </p:txBody>
      </p:sp>
      <p:pic>
        <p:nvPicPr>
          <p:cNvPr id="803" name="Shape 803"/>
          <p:cNvPicPr preferRelativeResize="0"/>
          <p:nvPr/>
        </p:nvPicPr>
        <p:blipFill>
          <a:blip r:embed="rId3">
            <a:alphaModFix/>
          </a:blip>
          <a:stretch>
            <a:fillRect/>
          </a:stretch>
        </p:blipFill>
        <p:spPr>
          <a:xfrm>
            <a:off x="4922837" y="990600"/>
            <a:ext cx="4146550" cy="5751512"/>
          </a:xfrm>
          <a:prstGeom prst="rect">
            <a:avLst/>
          </a:prstGeom>
          <a:noFill/>
          <a:ln>
            <a:noFill/>
          </a:ln>
        </p:spPr>
      </p:pic>
      <p:sp>
        <p:nvSpPr>
          <p:cNvPr id="804" name="Shape 804"/>
          <p:cNvSpPr txBox="1"/>
          <p:nvPr>
            <p:ph idx="1" type="body"/>
          </p:nvPr>
        </p:nvSpPr>
        <p:spPr>
          <a:xfrm>
            <a:off x="0" y="1447800"/>
            <a:ext cx="4529137" cy="3262312"/>
          </a:xfrm>
          <a:prstGeom prst="rect">
            <a:avLst/>
          </a:prstGeom>
          <a:noFill/>
          <a:ln>
            <a:noFill/>
          </a:ln>
        </p:spPr>
        <p:txBody>
          <a:bodyPr anchorCtr="0" anchor="t" bIns="45700" lIns="91425" rIns="91425" wrap="square" tIns="45700">
            <a:noAutofit/>
          </a:bodyPr>
          <a:lstStyle/>
          <a:p>
            <a:pPr indent="439737" lvl="1" marL="0" marR="0" rtl="0" algn="l">
              <a:spcBef>
                <a:spcPts val="0"/>
              </a:spcBef>
              <a:spcAft>
                <a:spcPts val="0"/>
              </a:spcAft>
              <a:buClr>
                <a:schemeClr val="dk2"/>
              </a:buClr>
              <a:buSzPct val="25000"/>
              <a:buFont typeface="Arial"/>
              <a:buNone/>
            </a:pPr>
            <a:r>
              <a:rPr b="1" i="0" lang="en-US" sz="3200" u="none" cap="none" strike="noStrike">
                <a:solidFill>
                  <a:schemeClr val="dk1"/>
                </a:solidFill>
                <a:latin typeface="Arial"/>
                <a:ea typeface="Arial"/>
                <a:cs typeface="Arial"/>
                <a:sym typeface="Arial"/>
              </a:rPr>
              <a:t>	</a:t>
            </a:r>
            <a:r>
              <a:rPr b="1" i="0" lang="en-US" sz="3200" u="sng" cap="none" strike="noStrike">
                <a:solidFill>
                  <a:schemeClr val="dk1"/>
                </a:solidFill>
                <a:latin typeface="Arial"/>
                <a:ea typeface="Arial"/>
                <a:cs typeface="Arial"/>
                <a:sym typeface="Arial"/>
              </a:rPr>
              <a:t>Cell plate</a:t>
            </a:r>
            <a:r>
              <a:rPr b="1" i="0" lang="en-US" sz="3200" u="none" cap="none" strike="noStrike">
                <a:solidFill>
                  <a:schemeClr val="dk1"/>
                </a:solidFill>
                <a:latin typeface="Arial"/>
                <a:ea typeface="Arial"/>
                <a:cs typeface="Arial"/>
                <a:sym typeface="Arial"/>
              </a:rPr>
              <a:t> </a:t>
            </a:r>
          </a:p>
          <a:p>
            <a:pPr indent="0" lvl="0" marL="0" marR="0" rtl="0" algn="l">
              <a:spcBef>
                <a:spcPts val="900"/>
              </a:spcBef>
              <a:spcAft>
                <a:spcPts val="400"/>
              </a:spcAft>
              <a:buClr>
                <a:schemeClr val="dk2"/>
              </a:buClr>
              <a:buSzPct val="25000"/>
              <a:buFont typeface="Arial"/>
              <a:buNone/>
            </a:pPr>
            <a:r>
              <a:t/>
            </a:r>
            <a:endParaRPr b="0" i="0" sz="2000" u="none" cap="none" strike="noStrike">
              <a:solidFill>
                <a:schemeClr val="dk1"/>
              </a:solidFill>
              <a:latin typeface="Arial"/>
              <a:ea typeface="Arial"/>
              <a:cs typeface="Arial"/>
              <a:sym typeface="Arial"/>
            </a:endParaRPr>
          </a:p>
          <a:p>
            <a:pPr indent="333375" lvl="2" marL="22225" marR="0" rtl="0" algn="l">
              <a:spcBef>
                <a:spcPts val="0"/>
              </a:spcBef>
              <a:spcAft>
                <a:spcPts val="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vesicles (derived from Golgi) line up at equator</a:t>
            </a:r>
          </a:p>
          <a:p>
            <a:pPr indent="333375" lvl="2" marL="22225" marR="0" rtl="0" algn="l">
              <a:spcBef>
                <a:spcPts val="0"/>
              </a:spcBef>
              <a:spcAft>
                <a:spcPts val="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vesicles fuse to form new cell wall</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pic>
        <p:nvPicPr>
          <p:cNvPr id="810" name="Shape 810"/>
          <p:cNvPicPr preferRelativeResize="0"/>
          <p:nvPr/>
        </p:nvPicPr>
        <p:blipFill>
          <a:blip r:embed="rId3">
            <a:alphaModFix/>
          </a:blip>
          <a:stretch>
            <a:fillRect/>
          </a:stretch>
        </p:blipFill>
        <p:spPr>
          <a:xfrm>
            <a:off x="1028700" y="1030287"/>
            <a:ext cx="7429500" cy="5751512"/>
          </a:xfrm>
          <a:prstGeom prst="rect">
            <a:avLst/>
          </a:prstGeom>
          <a:noFill/>
          <a:ln>
            <a:noFill/>
          </a:ln>
        </p:spPr>
      </p:pic>
      <p:sp>
        <p:nvSpPr>
          <p:cNvPr id="811" name="Shape 811"/>
          <p:cNvSpPr txBox="1"/>
          <p:nvPr>
            <p:ph type="title"/>
          </p:nvPr>
        </p:nvSpPr>
        <p:spPr>
          <a:xfrm>
            <a:off x="0" y="0"/>
            <a:ext cx="7772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Cytokinesis in plant cell</a:t>
            </a:r>
          </a:p>
        </p:txBody>
      </p:sp>
      <p:sp>
        <p:nvSpPr>
          <p:cNvPr id="812" name="Shape 812"/>
          <p:cNvSpPr/>
          <p:nvPr/>
        </p:nvSpPr>
        <p:spPr>
          <a:xfrm rot="3240000">
            <a:off x="3294856" y="1483518"/>
            <a:ext cx="1135062" cy="492125"/>
          </a:xfrm>
          <a:prstGeom prst="rightArrow">
            <a:avLst>
              <a:gd fmla="val 50000" name="adj1"/>
              <a:gd fmla="val 50000" name="adj2"/>
            </a:avLst>
          </a:prstGeom>
          <a:solidFill>
            <a:srgbClr val="FFEA18"/>
          </a:solidFill>
          <a:ln cap="rnd" cmpd="sng" w="12700">
            <a:solidFill>
              <a:srgbClr val="CC0000"/>
            </a:solidFill>
            <a:prstDash val="solid"/>
            <a:miter lim="8000"/>
            <a:headEnd len="med" w="med" type="none"/>
            <a:tailEnd len="med" w="med" type="none"/>
          </a:ln>
        </p:spPr>
        <p:txBody>
          <a:bodyPr anchorCtr="0" anchor="ctr" bIns="45700" lIns="91425" rIns="91425" wrap="square" tIns="45700">
            <a:noAutofit/>
          </a:bodyPr>
          <a:lstStyle/>
          <a:p>
            <a:pPr lvl="0">
              <a:spcBef>
                <a:spcPts val="0"/>
              </a:spcBef>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pic>
        <p:nvPicPr>
          <p:cNvPr id="817" name="Shape 817"/>
          <p:cNvPicPr preferRelativeResize="0"/>
          <p:nvPr/>
        </p:nvPicPr>
        <p:blipFill>
          <a:blip r:embed="rId3">
            <a:alphaModFix/>
          </a:blip>
          <a:stretch>
            <a:fillRect/>
          </a:stretch>
        </p:blipFill>
        <p:spPr>
          <a:xfrm>
            <a:off x="303212" y="1371600"/>
            <a:ext cx="8535987" cy="4114800"/>
          </a:xfrm>
          <a:prstGeom prst="rect">
            <a:avLst/>
          </a:prstGeom>
          <a:noFill/>
          <a:ln>
            <a:noFill/>
          </a:ln>
        </p:spPr>
      </p:pic>
      <p:sp>
        <p:nvSpPr>
          <p:cNvPr id="818" name="Shape 818"/>
          <p:cNvSpPr txBox="1"/>
          <p:nvPr>
            <p:ph idx="4294967295" type="title"/>
          </p:nvPr>
        </p:nvSpPr>
        <p:spPr>
          <a:xfrm>
            <a:off x="304800" y="76200"/>
            <a:ext cx="8534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none" strike="noStrike">
                <a:solidFill>
                  <a:srgbClr val="034694"/>
                </a:solidFill>
                <a:latin typeface="Times New Roman"/>
                <a:ea typeface="Times New Roman"/>
                <a:cs typeface="Times New Roman"/>
                <a:sym typeface="Times New Roman"/>
              </a:rPr>
              <a:t>Cell Cycle in Plants</a:t>
            </a:r>
          </a:p>
        </p:txBody>
      </p:sp>
      <p:sp>
        <p:nvSpPr>
          <p:cNvPr id="819" name="Shape 819"/>
          <p:cNvSpPr txBox="1"/>
          <p:nvPr/>
        </p:nvSpPr>
        <p:spPr>
          <a:xfrm>
            <a:off x="493712" y="1481137"/>
            <a:ext cx="533400" cy="166687"/>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Nucleus</a:t>
            </a:r>
          </a:p>
        </p:txBody>
      </p:sp>
      <p:sp>
        <p:nvSpPr>
          <p:cNvPr id="820" name="Shape 820"/>
          <p:cNvSpPr txBox="1"/>
          <p:nvPr/>
        </p:nvSpPr>
        <p:spPr>
          <a:xfrm>
            <a:off x="7177087" y="1595437"/>
            <a:ext cx="533400" cy="166687"/>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Cell plate</a:t>
            </a:r>
          </a:p>
        </p:txBody>
      </p:sp>
      <p:sp>
        <p:nvSpPr>
          <p:cNvPr id="821" name="Shape 821"/>
          <p:cNvSpPr txBox="1"/>
          <p:nvPr/>
        </p:nvSpPr>
        <p:spPr>
          <a:xfrm>
            <a:off x="2528887" y="1585912"/>
            <a:ext cx="819150" cy="169862"/>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Chromosomes</a:t>
            </a:r>
          </a:p>
        </p:txBody>
      </p:sp>
      <p:sp>
        <p:nvSpPr>
          <p:cNvPr id="822" name="Shape 822"/>
          <p:cNvSpPr txBox="1"/>
          <p:nvPr/>
        </p:nvSpPr>
        <p:spPr>
          <a:xfrm>
            <a:off x="947737" y="1627187"/>
            <a:ext cx="533400" cy="166687"/>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Nucleolus</a:t>
            </a:r>
          </a:p>
        </p:txBody>
      </p:sp>
      <p:sp>
        <p:nvSpPr>
          <p:cNvPr id="823" name="Shape 823"/>
          <p:cNvSpPr txBox="1"/>
          <p:nvPr/>
        </p:nvSpPr>
        <p:spPr>
          <a:xfrm>
            <a:off x="1636712" y="1423987"/>
            <a:ext cx="647700" cy="360362"/>
          </a:xfrm>
          <a:prstGeom prst="rect">
            <a:avLst/>
          </a:prstGeom>
          <a:noFill/>
          <a:ln>
            <a:noFill/>
          </a:ln>
        </p:spPr>
        <p:txBody>
          <a:bodyPr anchorCtr="0" anchor="t" bIns="0" lIns="0" rIns="0" wrap="square" tIns="0">
            <a:noAutofit/>
          </a:bodyPr>
          <a:lstStyle/>
          <a:p>
            <a:pPr indent="0" lvl="0" marL="0" marR="0" rtl="0" algn="l">
              <a:lnSpc>
                <a:spcPct val="110000"/>
              </a:lnSpc>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Chromatin</a:t>
            </a:r>
          </a:p>
          <a:p>
            <a:pPr indent="0" lvl="0" marL="0" marR="0" rtl="0" algn="l">
              <a:lnSpc>
                <a:spcPct val="110000"/>
              </a:lnSpc>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condensing</a:t>
            </a:r>
          </a:p>
        </p:txBody>
      </p:sp>
      <p:cxnSp>
        <p:nvCxnSpPr>
          <p:cNvPr id="824" name="Shape 824"/>
          <p:cNvCxnSpPr/>
          <p:nvPr/>
        </p:nvCxnSpPr>
        <p:spPr>
          <a:xfrm>
            <a:off x="704850" y="1631950"/>
            <a:ext cx="219075" cy="987425"/>
          </a:xfrm>
          <a:prstGeom prst="straightConnector1">
            <a:avLst/>
          </a:prstGeom>
          <a:noFill/>
          <a:ln cap="rnd" cmpd="sng" w="12700">
            <a:solidFill>
              <a:schemeClr val="dk1"/>
            </a:solidFill>
            <a:prstDash val="solid"/>
            <a:miter lim="8000"/>
            <a:headEnd len="med" w="med" type="none"/>
            <a:tailEnd len="med" w="med" type="none"/>
          </a:ln>
        </p:spPr>
      </p:cxnSp>
      <p:cxnSp>
        <p:nvCxnSpPr>
          <p:cNvPr id="825" name="Shape 825"/>
          <p:cNvCxnSpPr/>
          <p:nvPr/>
        </p:nvCxnSpPr>
        <p:spPr>
          <a:xfrm>
            <a:off x="1228725" y="1771650"/>
            <a:ext cx="0" cy="806450"/>
          </a:xfrm>
          <a:prstGeom prst="straightConnector1">
            <a:avLst/>
          </a:prstGeom>
          <a:noFill/>
          <a:ln cap="rnd" cmpd="sng" w="12700">
            <a:solidFill>
              <a:schemeClr val="dk1"/>
            </a:solidFill>
            <a:prstDash val="solid"/>
            <a:miter lim="8000"/>
            <a:headEnd len="med" w="med" type="none"/>
            <a:tailEnd len="med" w="med" type="none"/>
          </a:ln>
        </p:spPr>
      </p:cxnSp>
      <p:cxnSp>
        <p:nvCxnSpPr>
          <p:cNvPr id="826" name="Shape 826"/>
          <p:cNvCxnSpPr/>
          <p:nvPr/>
        </p:nvCxnSpPr>
        <p:spPr>
          <a:xfrm flipH="1">
            <a:off x="1511300" y="1733550"/>
            <a:ext cx="450850" cy="1206500"/>
          </a:xfrm>
          <a:prstGeom prst="straightConnector1">
            <a:avLst/>
          </a:prstGeom>
          <a:noFill/>
          <a:ln cap="rnd" cmpd="sng" w="12700">
            <a:solidFill>
              <a:schemeClr val="dk1"/>
            </a:solidFill>
            <a:prstDash val="solid"/>
            <a:miter lim="8000"/>
            <a:headEnd len="med" w="med" type="none"/>
            <a:tailEnd len="med" w="med" type="none"/>
          </a:ln>
        </p:spPr>
      </p:cxnSp>
      <p:cxnSp>
        <p:nvCxnSpPr>
          <p:cNvPr id="827" name="Shape 827"/>
          <p:cNvCxnSpPr/>
          <p:nvPr/>
        </p:nvCxnSpPr>
        <p:spPr>
          <a:xfrm flipH="1" rot="10800000">
            <a:off x="2771775" y="1736725"/>
            <a:ext cx="158750" cy="796925"/>
          </a:xfrm>
          <a:prstGeom prst="straightConnector1">
            <a:avLst/>
          </a:prstGeom>
          <a:noFill/>
          <a:ln cap="rnd" cmpd="sng" w="12700">
            <a:solidFill>
              <a:schemeClr val="dk1"/>
            </a:solidFill>
            <a:prstDash val="solid"/>
            <a:miter lim="8000"/>
            <a:headEnd len="med" w="med" type="none"/>
            <a:tailEnd len="med" w="med" type="none"/>
          </a:ln>
        </p:spPr>
      </p:cxnSp>
      <p:cxnSp>
        <p:nvCxnSpPr>
          <p:cNvPr id="828" name="Shape 828"/>
          <p:cNvCxnSpPr/>
          <p:nvPr/>
        </p:nvCxnSpPr>
        <p:spPr>
          <a:xfrm>
            <a:off x="2930525" y="1736725"/>
            <a:ext cx="149225" cy="990600"/>
          </a:xfrm>
          <a:prstGeom prst="straightConnector1">
            <a:avLst/>
          </a:prstGeom>
          <a:noFill/>
          <a:ln cap="rnd" cmpd="sng" w="12700">
            <a:solidFill>
              <a:schemeClr val="dk1"/>
            </a:solidFill>
            <a:prstDash val="solid"/>
            <a:miter lim="8000"/>
            <a:headEnd len="med" w="med" type="none"/>
            <a:tailEnd len="med" w="med" type="none"/>
          </a:ln>
        </p:spPr>
      </p:cxnSp>
      <p:sp>
        <p:nvSpPr>
          <p:cNvPr id="829" name="Shape 829"/>
          <p:cNvSpPr txBox="1"/>
          <p:nvPr/>
        </p:nvSpPr>
        <p:spPr>
          <a:xfrm>
            <a:off x="8342312" y="1557337"/>
            <a:ext cx="352425" cy="157162"/>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10 µm</a:t>
            </a:r>
          </a:p>
        </p:txBody>
      </p:sp>
      <p:cxnSp>
        <p:nvCxnSpPr>
          <p:cNvPr id="830" name="Shape 830"/>
          <p:cNvCxnSpPr/>
          <p:nvPr/>
        </p:nvCxnSpPr>
        <p:spPr>
          <a:xfrm>
            <a:off x="7435850" y="1771650"/>
            <a:ext cx="276225" cy="1104900"/>
          </a:xfrm>
          <a:prstGeom prst="straightConnector1">
            <a:avLst/>
          </a:prstGeom>
          <a:noFill/>
          <a:ln cap="rnd" cmpd="sng" w="12700">
            <a:solidFill>
              <a:schemeClr val="dk1"/>
            </a:solidFill>
            <a:prstDash val="solid"/>
            <a:miter lim="8000"/>
            <a:headEnd len="med" w="med" type="none"/>
            <a:tailEnd len="med" w="med" type="none"/>
          </a:ln>
        </p:spPr>
      </p:cxnSp>
      <p:cxnSp>
        <p:nvCxnSpPr>
          <p:cNvPr id="831" name="Shape 831"/>
          <p:cNvCxnSpPr/>
          <p:nvPr/>
        </p:nvCxnSpPr>
        <p:spPr>
          <a:xfrm>
            <a:off x="8280400" y="1717675"/>
            <a:ext cx="466725" cy="0"/>
          </a:xfrm>
          <a:prstGeom prst="straightConnector1">
            <a:avLst/>
          </a:prstGeom>
          <a:noFill/>
          <a:ln cap="rnd" cmpd="sng" w="12700">
            <a:solidFill>
              <a:schemeClr val="dk1"/>
            </a:solidFill>
            <a:prstDash val="solid"/>
            <a:miter lim="8000"/>
            <a:headEnd len="med" w="med" type="none"/>
            <a:tailEnd len="med" w="med" type="none"/>
          </a:ln>
        </p:spPr>
      </p:cxnSp>
      <p:cxnSp>
        <p:nvCxnSpPr>
          <p:cNvPr id="832" name="Shape 832"/>
          <p:cNvCxnSpPr/>
          <p:nvPr/>
        </p:nvCxnSpPr>
        <p:spPr>
          <a:xfrm>
            <a:off x="8280400" y="1679575"/>
            <a:ext cx="0" cy="76200"/>
          </a:xfrm>
          <a:prstGeom prst="straightConnector1">
            <a:avLst/>
          </a:prstGeom>
          <a:noFill/>
          <a:ln cap="rnd" cmpd="sng" w="12700">
            <a:solidFill>
              <a:schemeClr val="dk1"/>
            </a:solidFill>
            <a:prstDash val="solid"/>
            <a:miter lim="8000"/>
            <a:headEnd len="med" w="med" type="none"/>
            <a:tailEnd len="med" w="med" type="none"/>
          </a:ln>
        </p:spPr>
      </p:cxnSp>
      <p:cxnSp>
        <p:nvCxnSpPr>
          <p:cNvPr id="833" name="Shape 833"/>
          <p:cNvCxnSpPr/>
          <p:nvPr/>
        </p:nvCxnSpPr>
        <p:spPr>
          <a:xfrm>
            <a:off x="8750300" y="1673225"/>
            <a:ext cx="0" cy="76200"/>
          </a:xfrm>
          <a:prstGeom prst="straightConnector1">
            <a:avLst/>
          </a:prstGeom>
          <a:noFill/>
          <a:ln cap="rnd" cmpd="sng" w="12700">
            <a:solidFill>
              <a:schemeClr val="dk1"/>
            </a:solidFill>
            <a:prstDash val="solid"/>
            <a:miter lim="8000"/>
            <a:headEnd len="med" w="med" type="none"/>
            <a:tailEnd len="med" w="med" type="none"/>
          </a:ln>
        </p:spPr>
      </p:cxnSp>
      <p:sp>
        <p:nvSpPr>
          <p:cNvPr id="834" name="Shape 834"/>
          <p:cNvSpPr txBox="1"/>
          <p:nvPr/>
        </p:nvSpPr>
        <p:spPr>
          <a:xfrm>
            <a:off x="681037" y="4006850"/>
            <a:ext cx="1416050" cy="1160462"/>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Prophase. The </a:t>
            </a:r>
          </a:p>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chromatin is condensing.</a:t>
            </a:r>
          </a:p>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The nucleolus is beginning to disappear.</a:t>
            </a:r>
          </a:p>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Although not yet visible in the micrograph, the mitotic spindle is starting to form.</a:t>
            </a:r>
          </a:p>
        </p:txBody>
      </p:sp>
      <p:sp>
        <p:nvSpPr>
          <p:cNvPr id="835" name="Shape 835"/>
          <p:cNvSpPr txBox="1"/>
          <p:nvPr/>
        </p:nvSpPr>
        <p:spPr>
          <a:xfrm>
            <a:off x="2338387" y="3984625"/>
            <a:ext cx="1612900" cy="1246187"/>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Prometaphase. We</a:t>
            </a:r>
          </a:p>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now see discrete chromosomes; each </a:t>
            </a:r>
          </a:p>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consists of two identical sister chromatids. Later</a:t>
            </a:r>
          </a:p>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in prometaphase, the </a:t>
            </a:r>
          </a:p>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nuclear envelope will fragment.</a:t>
            </a:r>
          </a:p>
        </p:txBody>
      </p:sp>
      <p:sp>
        <p:nvSpPr>
          <p:cNvPr id="836" name="Shape 836"/>
          <p:cNvSpPr txBox="1"/>
          <p:nvPr/>
        </p:nvSpPr>
        <p:spPr>
          <a:xfrm>
            <a:off x="4043362" y="4006850"/>
            <a:ext cx="1444625" cy="1258887"/>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Metaphase. The spindle is complete, and the chromosomes, attached to microtubules at their kinetochores, are all at </a:t>
            </a:r>
          </a:p>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the metaphase plate.</a:t>
            </a:r>
          </a:p>
        </p:txBody>
      </p:sp>
      <p:sp>
        <p:nvSpPr>
          <p:cNvPr id="837" name="Shape 837"/>
          <p:cNvSpPr txBox="1"/>
          <p:nvPr/>
        </p:nvSpPr>
        <p:spPr>
          <a:xfrm>
            <a:off x="5713412" y="4013200"/>
            <a:ext cx="1390650" cy="1271587"/>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Anaphase. The </a:t>
            </a:r>
          </a:p>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chromatids of each chromosome have separated, and the daughter chromosomes are moving to the ends of the cell as their kinetochore micro- </a:t>
            </a:r>
          </a:p>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tubules shorten.</a:t>
            </a:r>
          </a:p>
        </p:txBody>
      </p:sp>
      <p:sp>
        <p:nvSpPr>
          <p:cNvPr id="838" name="Shape 838"/>
          <p:cNvSpPr txBox="1"/>
          <p:nvPr/>
        </p:nvSpPr>
        <p:spPr>
          <a:xfrm>
            <a:off x="7383462" y="4006850"/>
            <a:ext cx="1346200" cy="1277937"/>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900" u="none" cap="none" strike="noStrike">
                <a:solidFill>
                  <a:schemeClr val="dk1"/>
                </a:solidFill>
                <a:latin typeface="Arial"/>
                <a:ea typeface="Arial"/>
                <a:cs typeface="Arial"/>
                <a:sym typeface="Arial"/>
              </a:rPr>
              <a:t>Telophase. Daughter nuclei are forming. Meanwhile, cytokinesis has started: The cell plate, which will divide the cytoplasm in two, is growing toward the perimeter of the parent cell.</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2" name="Shape 842"/>
        <p:cNvGrpSpPr/>
        <p:nvPr/>
      </p:nvGrpSpPr>
      <p:grpSpPr>
        <a:xfrm>
          <a:off x="0" y="0"/>
          <a:ext cx="0" cy="0"/>
          <a:chOff x="0" y="0"/>
          <a:chExt cx="0" cy="0"/>
        </a:xfrm>
      </p:grpSpPr>
      <p:sp>
        <p:nvSpPr>
          <p:cNvPr id="843" name="Shape 843"/>
          <p:cNvSpPr txBox="1"/>
          <p:nvPr>
            <p:ph type="title"/>
          </p:nvPr>
        </p:nvSpPr>
        <p:spPr>
          <a:xfrm>
            <a:off x="0" y="0"/>
            <a:ext cx="7772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Overview of Cell Cycle</a:t>
            </a:r>
          </a:p>
        </p:txBody>
      </p:sp>
      <p:pic>
        <p:nvPicPr>
          <p:cNvPr id="844" name="Shape 844"/>
          <p:cNvPicPr preferRelativeResize="0"/>
          <p:nvPr/>
        </p:nvPicPr>
        <p:blipFill>
          <a:blip r:embed="rId3">
            <a:alphaModFix/>
          </a:blip>
          <a:stretch>
            <a:fillRect/>
          </a:stretch>
        </p:blipFill>
        <p:spPr>
          <a:xfrm>
            <a:off x="276225" y="571500"/>
            <a:ext cx="8867775" cy="2995612"/>
          </a:xfrm>
          <a:prstGeom prst="rect">
            <a:avLst/>
          </a:prstGeom>
          <a:noFill/>
          <a:ln>
            <a:noFill/>
          </a:ln>
        </p:spPr>
      </p:pic>
      <p:pic>
        <p:nvPicPr>
          <p:cNvPr id="845" name="Shape 845"/>
          <p:cNvPicPr preferRelativeResize="0"/>
          <p:nvPr/>
        </p:nvPicPr>
        <p:blipFill>
          <a:blip r:embed="rId4">
            <a:alphaModFix/>
          </a:blip>
          <a:stretch>
            <a:fillRect/>
          </a:stretch>
        </p:blipFill>
        <p:spPr>
          <a:xfrm>
            <a:off x="0" y="3570287"/>
            <a:ext cx="8910637" cy="3325812"/>
          </a:xfrm>
          <a:prstGeom prst="rect">
            <a:avLst/>
          </a:prstGeom>
          <a:noFill/>
          <a:ln>
            <a:noFill/>
          </a:ln>
        </p:spPr>
      </p:pic>
      <p:sp>
        <p:nvSpPr>
          <p:cNvPr id="846" name="Shape 846"/>
          <p:cNvSpPr/>
          <p:nvPr/>
        </p:nvSpPr>
        <p:spPr>
          <a:xfrm>
            <a:off x="811212" y="3292475"/>
            <a:ext cx="1451100" cy="373200"/>
          </a:xfrm>
          <a:prstGeom prst="roundRect">
            <a:avLst>
              <a:gd fmla="val 16667" name="adj"/>
            </a:avLst>
          </a:prstGeom>
          <a:solidFill>
            <a:srgbClr val="FFEA18"/>
          </a:solidFill>
          <a:ln>
            <a:noFill/>
          </a:ln>
        </p:spPr>
        <p:txBody>
          <a:bodyPr anchorCtr="0" anchor="ctr" bIns="0" lIns="0" rIns="0" wrap="square" tIns="0">
            <a:noAutofit/>
          </a:bodyPr>
          <a:lstStyle/>
          <a:p>
            <a:pPr indent="0" lvl="0" marL="0" marR="0" rtl="0" algn="l">
              <a:spcBef>
                <a:spcPts val="0"/>
              </a:spcBef>
              <a:buClr>
                <a:schemeClr val="dk1"/>
              </a:buClr>
              <a:buSzPct val="25000"/>
              <a:buFont typeface="Arial"/>
              <a:buNone/>
            </a:pPr>
            <a:r>
              <a:rPr b="1" i="0" lang="en-US" sz="2200" u="sng" cap="none" strike="noStrike">
                <a:solidFill>
                  <a:srgbClr val="CC0000"/>
                </a:solidFill>
                <a:latin typeface="Arial"/>
                <a:ea typeface="Arial"/>
                <a:cs typeface="Arial"/>
                <a:sym typeface="Arial"/>
              </a:rPr>
              <a:t>interphase</a:t>
            </a:r>
          </a:p>
        </p:txBody>
      </p:sp>
      <p:sp>
        <p:nvSpPr>
          <p:cNvPr id="847" name="Shape 847"/>
          <p:cNvSpPr/>
          <p:nvPr/>
        </p:nvSpPr>
        <p:spPr>
          <a:xfrm>
            <a:off x="3973512" y="3292475"/>
            <a:ext cx="1295400" cy="373062"/>
          </a:xfrm>
          <a:prstGeom prst="roundRect">
            <a:avLst>
              <a:gd fmla="val 16667" name="adj"/>
            </a:avLst>
          </a:prstGeom>
          <a:solidFill>
            <a:srgbClr val="FFEA18"/>
          </a:solidFill>
          <a:ln>
            <a:noFill/>
          </a:ln>
        </p:spPr>
        <p:txBody>
          <a:bodyPr anchorCtr="0" anchor="ctr" bIns="0" lIns="0" rIns="0" wrap="square" tIns="0">
            <a:noAutofit/>
          </a:bodyPr>
          <a:lstStyle/>
          <a:p>
            <a:pPr indent="0" lvl="0" marL="0" marR="0" rtl="0" algn="l">
              <a:spcBef>
                <a:spcPts val="0"/>
              </a:spcBef>
              <a:buClr>
                <a:schemeClr val="dk1"/>
              </a:buClr>
              <a:buSzPct val="25000"/>
              <a:buFont typeface="Arial"/>
              <a:buNone/>
            </a:pPr>
            <a:r>
              <a:rPr b="1" i="0" lang="en-US" sz="2200" u="sng" cap="none" strike="noStrike">
                <a:solidFill>
                  <a:srgbClr val="CC0000"/>
                </a:solidFill>
                <a:latin typeface="Arial"/>
                <a:ea typeface="Arial"/>
                <a:cs typeface="Arial"/>
                <a:sym typeface="Arial"/>
              </a:rPr>
              <a:t>prophase</a:t>
            </a:r>
          </a:p>
        </p:txBody>
      </p:sp>
      <p:sp>
        <p:nvSpPr>
          <p:cNvPr id="848" name="Shape 848"/>
          <p:cNvSpPr/>
          <p:nvPr/>
        </p:nvSpPr>
        <p:spPr>
          <a:xfrm>
            <a:off x="6486525" y="3292475"/>
            <a:ext cx="2227262" cy="373062"/>
          </a:xfrm>
          <a:prstGeom prst="roundRect">
            <a:avLst>
              <a:gd fmla="val 16667" name="adj"/>
            </a:avLst>
          </a:prstGeom>
          <a:solidFill>
            <a:srgbClr val="FFEA18"/>
          </a:solidFill>
          <a:ln>
            <a:noFill/>
          </a:ln>
        </p:spPr>
        <p:txBody>
          <a:bodyPr anchorCtr="0" anchor="ctr" bIns="0" lIns="0" rIns="0" wrap="square" tIns="0">
            <a:noAutofit/>
          </a:bodyPr>
          <a:lstStyle/>
          <a:p>
            <a:pPr indent="0" lvl="0" marL="0" marR="0" rtl="0" algn="l">
              <a:spcBef>
                <a:spcPts val="0"/>
              </a:spcBef>
              <a:buClr>
                <a:schemeClr val="dk1"/>
              </a:buClr>
              <a:buSzPct val="25000"/>
              <a:buFont typeface="Arial"/>
              <a:buNone/>
            </a:pPr>
            <a:r>
              <a:rPr b="1" i="0" lang="en-US" sz="2200" u="sng" cap="none" strike="noStrike">
                <a:solidFill>
                  <a:srgbClr val="CC0000"/>
                </a:solidFill>
                <a:latin typeface="Arial"/>
                <a:ea typeface="Arial"/>
                <a:cs typeface="Arial"/>
                <a:sym typeface="Arial"/>
              </a:rPr>
              <a:t>(pro-metaphase)</a:t>
            </a:r>
          </a:p>
        </p:txBody>
      </p:sp>
      <p:sp>
        <p:nvSpPr>
          <p:cNvPr id="849" name="Shape 849"/>
          <p:cNvSpPr/>
          <p:nvPr/>
        </p:nvSpPr>
        <p:spPr>
          <a:xfrm>
            <a:off x="900112" y="6484937"/>
            <a:ext cx="1498600" cy="373062"/>
          </a:xfrm>
          <a:prstGeom prst="roundRect">
            <a:avLst>
              <a:gd fmla="val 16667" name="adj"/>
            </a:avLst>
          </a:prstGeom>
          <a:solidFill>
            <a:srgbClr val="FFEA18"/>
          </a:solidFill>
          <a:ln>
            <a:noFill/>
          </a:ln>
        </p:spPr>
        <p:txBody>
          <a:bodyPr anchorCtr="0" anchor="ctr" bIns="0" lIns="0" rIns="0" wrap="square" tIns="0">
            <a:noAutofit/>
          </a:bodyPr>
          <a:lstStyle/>
          <a:p>
            <a:pPr indent="0" lvl="0" marL="0" marR="0" rtl="0" algn="l">
              <a:spcBef>
                <a:spcPts val="0"/>
              </a:spcBef>
              <a:buClr>
                <a:schemeClr val="dk1"/>
              </a:buClr>
              <a:buSzPct val="25000"/>
              <a:buFont typeface="Arial"/>
              <a:buNone/>
            </a:pPr>
            <a:r>
              <a:rPr b="1" i="0" lang="en-US" sz="2200" u="sng" cap="none" strike="noStrike">
                <a:solidFill>
                  <a:srgbClr val="CC0000"/>
                </a:solidFill>
                <a:latin typeface="Arial"/>
                <a:ea typeface="Arial"/>
                <a:cs typeface="Arial"/>
                <a:sym typeface="Arial"/>
              </a:rPr>
              <a:t>metaphase</a:t>
            </a:r>
          </a:p>
        </p:txBody>
      </p:sp>
      <p:sp>
        <p:nvSpPr>
          <p:cNvPr id="850" name="Shape 850"/>
          <p:cNvSpPr/>
          <p:nvPr/>
        </p:nvSpPr>
        <p:spPr>
          <a:xfrm>
            <a:off x="4206875" y="6484937"/>
            <a:ext cx="1327150" cy="373062"/>
          </a:xfrm>
          <a:prstGeom prst="roundRect">
            <a:avLst>
              <a:gd fmla="val 16667" name="adj"/>
            </a:avLst>
          </a:prstGeom>
          <a:solidFill>
            <a:srgbClr val="FFEA18"/>
          </a:solidFill>
          <a:ln>
            <a:noFill/>
          </a:ln>
        </p:spPr>
        <p:txBody>
          <a:bodyPr anchorCtr="0" anchor="ctr" bIns="0" lIns="0" rIns="0" wrap="square" tIns="0">
            <a:noAutofit/>
          </a:bodyPr>
          <a:lstStyle/>
          <a:p>
            <a:pPr indent="0" lvl="0" marL="0" marR="0" rtl="0" algn="l">
              <a:spcBef>
                <a:spcPts val="0"/>
              </a:spcBef>
              <a:buClr>
                <a:schemeClr val="dk1"/>
              </a:buClr>
              <a:buSzPct val="25000"/>
              <a:buFont typeface="Arial"/>
              <a:buNone/>
            </a:pPr>
            <a:r>
              <a:rPr b="1" i="0" lang="en-US" sz="2200" u="sng" cap="none" strike="noStrike">
                <a:solidFill>
                  <a:srgbClr val="CC0000"/>
                </a:solidFill>
                <a:latin typeface="Arial"/>
                <a:ea typeface="Arial"/>
                <a:cs typeface="Arial"/>
                <a:sym typeface="Arial"/>
              </a:rPr>
              <a:t>anaphase</a:t>
            </a:r>
          </a:p>
        </p:txBody>
      </p:sp>
      <p:sp>
        <p:nvSpPr>
          <p:cNvPr id="851" name="Shape 851"/>
          <p:cNvSpPr/>
          <p:nvPr/>
        </p:nvSpPr>
        <p:spPr>
          <a:xfrm>
            <a:off x="7073900" y="6484937"/>
            <a:ext cx="1343025" cy="373062"/>
          </a:xfrm>
          <a:prstGeom prst="roundRect">
            <a:avLst>
              <a:gd fmla="val 16667" name="adj"/>
            </a:avLst>
          </a:prstGeom>
          <a:solidFill>
            <a:srgbClr val="FFEA18"/>
          </a:solidFill>
          <a:ln>
            <a:noFill/>
          </a:ln>
        </p:spPr>
        <p:txBody>
          <a:bodyPr anchorCtr="0" anchor="ctr" bIns="0" lIns="0" rIns="0" wrap="square" tIns="0">
            <a:noAutofit/>
          </a:bodyPr>
          <a:lstStyle/>
          <a:p>
            <a:pPr indent="0" lvl="0" marL="0" marR="0" rtl="0" algn="l">
              <a:spcBef>
                <a:spcPts val="0"/>
              </a:spcBef>
              <a:buClr>
                <a:schemeClr val="dk1"/>
              </a:buClr>
              <a:buSzPct val="25000"/>
              <a:buFont typeface="Arial"/>
              <a:buNone/>
            </a:pPr>
            <a:r>
              <a:rPr b="1" i="0" lang="en-US" sz="2200" u="sng" cap="none" strike="noStrike">
                <a:solidFill>
                  <a:srgbClr val="CC0000"/>
                </a:solidFill>
                <a:latin typeface="Arial"/>
                <a:ea typeface="Arial"/>
                <a:cs typeface="Arial"/>
                <a:sym typeface="Arial"/>
              </a:rPr>
              <a:t>telophase</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sp>
        <p:nvSpPr>
          <p:cNvPr id="856" name="Shape 856"/>
          <p:cNvSpPr txBox="1"/>
          <p:nvPr>
            <p:ph type="title"/>
          </p:nvPr>
        </p:nvSpPr>
        <p:spPr>
          <a:xfrm>
            <a:off x="304800" y="76200"/>
            <a:ext cx="8534400" cy="75723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4800" u="none" cap="small" strike="noStrike">
                <a:solidFill>
                  <a:schemeClr val="dk2"/>
                </a:solidFill>
                <a:latin typeface="Times New Roman"/>
                <a:ea typeface="Times New Roman"/>
                <a:cs typeface="Times New Roman"/>
                <a:sym typeface="Times New Roman"/>
              </a:rPr>
              <a:t>Binary Fission</a:t>
            </a:r>
          </a:p>
        </p:txBody>
      </p:sp>
      <p:sp>
        <p:nvSpPr>
          <p:cNvPr id="857" name="Shape 857"/>
          <p:cNvSpPr txBox="1"/>
          <p:nvPr>
            <p:ph idx="1" type="body"/>
          </p:nvPr>
        </p:nvSpPr>
        <p:spPr>
          <a:xfrm>
            <a:off x="0" y="1066800"/>
            <a:ext cx="8534400" cy="2590800"/>
          </a:xfrm>
          <a:prstGeom prst="rect">
            <a:avLst/>
          </a:prstGeom>
          <a:noFill/>
          <a:ln>
            <a:noFill/>
          </a:ln>
        </p:spPr>
        <p:txBody>
          <a:bodyPr anchorCtr="0" anchor="t" bIns="45700" lIns="91425" rIns="91425" wrap="square" tIns="45700">
            <a:noAutofit/>
          </a:bodyPr>
          <a:lstStyle/>
          <a:p>
            <a:pPr indent="0" lvl="0" marL="0" marR="0" rtl="0" algn="l">
              <a:spcBef>
                <a:spcPts val="1260"/>
              </a:spcBef>
              <a:spcAft>
                <a:spcPts val="560"/>
              </a:spcAft>
              <a:buClr>
                <a:schemeClr val="dk2"/>
              </a:buClr>
              <a:buSzPct val="60714"/>
              <a:buFont typeface="Arial"/>
              <a:buChar char="●"/>
            </a:pPr>
            <a:r>
              <a:rPr b="1" i="0" lang="en-US" sz="2800" u="none" cap="none" strike="noStrike">
                <a:solidFill>
                  <a:schemeClr val="dk1"/>
                </a:solidFill>
                <a:latin typeface="Arial"/>
                <a:ea typeface="Arial"/>
                <a:cs typeface="Arial"/>
                <a:sym typeface="Arial"/>
              </a:rPr>
              <a:t>Prokaryotes</a:t>
            </a:r>
            <a:r>
              <a:rPr b="0" i="0" lang="en-US" sz="2800" u="none" cap="none" strike="noStrike">
                <a:solidFill>
                  <a:schemeClr val="dk1"/>
                </a:solidFill>
                <a:latin typeface="Arial"/>
                <a:ea typeface="Arial"/>
                <a:cs typeface="Arial"/>
                <a:sym typeface="Arial"/>
              </a:rPr>
              <a:t> (bacteria and archaea) reproduce by a type of cell division called </a:t>
            </a:r>
            <a:r>
              <a:rPr b="1" i="0" lang="en-US" sz="2800" u="none" cap="none" strike="noStrike">
                <a:solidFill>
                  <a:schemeClr val="dk1"/>
                </a:solidFill>
                <a:latin typeface="Arial"/>
                <a:ea typeface="Arial"/>
                <a:cs typeface="Arial"/>
                <a:sym typeface="Arial"/>
              </a:rPr>
              <a:t>binary fission</a:t>
            </a:r>
          </a:p>
          <a:p>
            <a:pPr indent="0" lvl="0" marL="0" marR="0" rtl="0" algn="l">
              <a:spcBef>
                <a:spcPts val="126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In binary fission, the chromosome replicates (beginning at the origin of replication), and the two daughter chromosomes actively move apart</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1" name="Shape 861"/>
        <p:cNvGrpSpPr/>
        <p:nvPr/>
      </p:nvGrpSpPr>
      <p:grpSpPr>
        <a:xfrm>
          <a:off x="0" y="0"/>
          <a:ext cx="0" cy="0"/>
          <a:chOff x="0" y="0"/>
          <a:chExt cx="0" cy="0"/>
        </a:xfrm>
      </p:grpSpPr>
      <p:pic>
        <p:nvPicPr>
          <p:cNvPr id="862" name="Shape 862"/>
          <p:cNvPicPr preferRelativeResize="0"/>
          <p:nvPr/>
        </p:nvPicPr>
        <p:blipFill>
          <a:blip r:embed="rId3">
            <a:alphaModFix/>
          </a:blip>
          <a:stretch>
            <a:fillRect/>
          </a:stretch>
        </p:blipFill>
        <p:spPr>
          <a:xfrm>
            <a:off x="1906587" y="222250"/>
            <a:ext cx="5329237" cy="6413500"/>
          </a:xfrm>
          <a:prstGeom prst="rect">
            <a:avLst/>
          </a:prstGeom>
          <a:noFill/>
          <a:ln>
            <a:noFill/>
          </a:ln>
        </p:spPr>
      </p:pic>
      <p:sp>
        <p:nvSpPr>
          <p:cNvPr id="863" name="Shape 863"/>
          <p:cNvSpPr txBox="1"/>
          <p:nvPr>
            <p:ph type="ctrTitle"/>
          </p:nvPr>
        </p:nvSpPr>
        <p:spPr>
          <a:xfrm>
            <a:off x="0" y="0"/>
            <a:ext cx="3962400" cy="1089025"/>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rgbClr val="034694"/>
              </a:buClr>
              <a:buSzPct val="25000"/>
              <a:buFont typeface="Times New Roman"/>
              <a:buNone/>
            </a:pPr>
            <a:r>
              <a:rPr b="1" i="0" lang="en-US" sz="3600" u="none" cap="none" strike="noStrike">
                <a:solidFill>
                  <a:srgbClr val="034694"/>
                </a:solidFill>
                <a:latin typeface="Times New Roman"/>
                <a:ea typeface="Times New Roman"/>
                <a:cs typeface="Times New Roman"/>
                <a:sym typeface="Times New Roman"/>
              </a:rPr>
              <a:t>Binary Fission </a:t>
            </a:r>
            <a:br>
              <a:rPr b="1" i="0" lang="en-US" sz="3600" u="none" cap="none" strike="noStrike">
                <a:solidFill>
                  <a:srgbClr val="034694"/>
                </a:solidFill>
                <a:latin typeface="Times New Roman"/>
                <a:ea typeface="Times New Roman"/>
                <a:cs typeface="Times New Roman"/>
                <a:sym typeface="Times New Roman"/>
              </a:rPr>
            </a:br>
            <a:r>
              <a:rPr b="1" i="0" lang="en-US" sz="3600" u="none" cap="none" strike="noStrike">
                <a:solidFill>
                  <a:srgbClr val="034694"/>
                </a:solidFill>
                <a:latin typeface="Times New Roman"/>
                <a:ea typeface="Times New Roman"/>
                <a:cs typeface="Times New Roman"/>
                <a:sym typeface="Times New Roman"/>
              </a:rPr>
              <a:t>in Prokaryotes</a:t>
            </a:r>
          </a:p>
        </p:txBody>
      </p:sp>
      <p:sp>
        <p:nvSpPr>
          <p:cNvPr id="864" name="Shape 864"/>
          <p:cNvSpPr txBox="1"/>
          <p:nvPr/>
        </p:nvSpPr>
        <p:spPr>
          <a:xfrm>
            <a:off x="3868737" y="336550"/>
            <a:ext cx="809625" cy="530225"/>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Origin of</a:t>
            </a:r>
          </a:p>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replication</a:t>
            </a:r>
          </a:p>
        </p:txBody>
      </p:sp>
      <p:sp>
        <p:nvSpPr>
          <p:cNvPr id="865" name="Shape 865"/>
          <p:cNvSpPr txBox="1"/>
          <p:nvPr/>
        </p:nvSpPr>
        <p:spPr>
          <a:xfrm>
            <a:off x="6270625" y="239712"/>
            <a:ext cx="657225" cy="249237"/>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Cell wall</a:t>
            </a:r>
          </a:p>
        </p:txBody>
      </p:sp>
      <p:sp>
        <p:nvSpPr>
          <p:cNvPr id="866" name="Shape 866"/>
          <p:cNvSpPr txBox="1"/>
          <p:nvPr/>
        </p:nvSpPr>
        <p:spPr>
          <a:xfrm>
            <a:off x="6434137" y="657225"/>
            <a:ext cx="809625" cy="530225"/>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Plasma</a:t>
            </a:r>
          </a:p>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membrane</a:t>
            </a:r>
          </a:p>
        </p:txBody>
      </p:sp>
      <p:sp>
        <p:nvSpPr>
          <p:cNvPr id="867" name="Shape 867"/>
          <p:cNvSpPr txBox="1"/>
          <p:nvPr/>
        </p:nvSpPr>
        <p:spPr>
          <a:xfrm>
            <a:off x="6084887" y="1063625"/>
            <a:ext cx="990600" cy="519112"/>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Bacterial</a:t>
            </a:r>
          </a:p>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chromosome</a:t>
            </a:r>
          </a:p>
        </p:txBody>
      </p:sp>
      <p:sp>
        <p:nvSpPr>
          <p:cNvPr id="868" name="Shape 868"/>
          <p:cNvSpPr txBox="1"/>
          <p:nvPr/>
        </p:nvSpPr>
        <p:spPr>
          <a:xfrm>
            <a:off x="4813300" y="1003300"/>
            <a:ext cx="809625" cy="284162"/>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1" lang="en-US" sz="1200" u="none" cap="none" strike="noStrike">
                <a:solidFill>
                  <a:schemeClr val="dk1"/>
                </a:solidFill>
                <a:latin typeface="Arial"/>
                <a:ea typeface="Arial"/>
                <a:cs typeface="Arial"/>
                <a:sym typeface="Arial"/>
              </a:rPr>
              <a:t>E. coli</a:t>
            </a:r>
            <a:r>
              <a:rPr b="1" i="0" lang="en-US" sz="1200" u="none" cap="none" strike="noStrike">
                <a:solidFill>
                  <a:schemeClr val="dk1"/>
                </a:solidFill>
                <a:latin typeface="Arial"/>
                <a:ea typeface="Arial"/>
                <a:cs typeface="Arial"/>
                <a:sym typeface="Arial"/>
              </a:rPr>
              <a:t> cell</a:t>
            </a:r>
          </a:p>
        </p:txBody>
      </p:sp>
      <p:sp>
        <p:nvSpPr>
          <p:cNvPr id="869" name="Shape 869"/>
          <p:cNvSpPr txBox="1"/>
          <p:nvPr/>
        </p:nvSpPr>
        <p:spPr>
          <a:xfrm>
            <a:off x="4419600" y="1398587"/>
            <a:ext cx="898525" cy="503237"/>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Two copies</a:t>
            </a:r>
          </a:p>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of origin</a:t>
            </a:r>
          </a:p>
        </p:txBody>
      </p:sp>
      <p:sp>
        <p:nvSpPr>
          <p:cNvPr id="870" name="Shape 870"/>
          <p:cNvSpPr txBox="1"/>
          <p:nvPr/>
        </p:nvSpPr>
        <p:spPr>
          <a:xfrm>
            <a:off x="2303462" y="1346200"/>
            <a:ext cx="1781175" cy="1458912"/>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Chromosome replication begins. </a:t>
            </a:r>
          </a:p>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Soon thereafter, </a:t>
            </a:r>
          </a:p>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one copy of the origin moves rapidly toward the other end of the cell.</a:t>
            </a:r>
          </a:p>
        </p:txBody>
      </p:sp>
      <p:sp>
        <p:nvSpPr>
          <p:cNvPr id="871" name="Shape 871"/>
          <p:cNvSpPr txBox="1"/>
          <p:nvPr/>
        </p:nvSpPr>
        <p:spPr>
          <a:xfrm>
            <a:off x="2301875" y="3030537"/>
            <a:ext cx="1731962" cy="962025"/>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Replication continues. One copy of the origin is now at each end of the cell.</a:t>
            </a:r>
          </a:p>
        </p:txBody>
      </p:sp>
      <p:sp>
        <p:nvSpPr>
          <p:cNvPr id="872" name="Shape 872"/>
          <p:cNvSpPr txBox="1"/>
          <p:nvPr/>
        </p:nvSpPr>
        <p:spPr>
          <a:xfrm>
            <a:off x="4535487" y="2932112"/>
            <a:ext cx="549275" cy="315912"/>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Origin</a:t>
            </a:r>
          </a:p>
        </p:txBody>
      </p:sp>
      <p:sp>
        <p:nvSpPr>
          <p:cNvPr id="873" name="Shape 873"/>
          <p:cNvSpPr txBox="1"/>
          <p:nvPr/>
        </p:nvSpPr>
        <p:spPr>
          <a:xfrm>
            <a:off x="6257925" y="2927350"/>
            <a:ext cx="549275" cy="315912"/>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Origin</a:t>
            </a:r>
          </a:p>
        </p:txBody>
      </p:sp>
      <p:cxnSp>
        <p:nvCxnSpPr>
          <p:cNvPr id="874" name="Shape 874"/>
          <p:cNvCxnSpPr/>
          <p:nvPr/>
        </p:nvCxnSpPr>
        <p:spPr>
          <a:xfrm>
            <a:off x="4670425" y="603250"/>
            <a:ext cx="358775" cy="98425"/>
          </a:xfrm>
          <a:prstGeom prst="straightConnector1">
            <a:avLst/>
          </a:prstGeom>
          <a:noFill/>
          <a:ln cap="rnd" cmpd="sng" w="12700">
            <a:solidFill>
              <a:schemeClr val="dk1"/>
            </a:solidFill>
            <a:prstDash val="solid"/>
            <a:miter lim="8000"/>
            <a:headEnd len="med" w="med" type="none"/>
            <a:tailEnd len="med" w="med" type="none"/>
          </a:ln>
        </p:spPr>
      </p:cxnSp>
      <p:cxnSp>
        <p:nvCxnSpPr>
          <p:cNvPr id="875" name="Shape 875"/>
          <p:cNvCxnSpPr/>
          <p:nvPr/>
        </p:nvCxnSpPr>
        <p:spPr>
          <a:xfrm flipH="1" rot="10800000">
            <a:off x="6026150" y="342900"/>
            <a:ext cx="177800" cy="98425"/>
          </a:xfrm>
          <a:prstGeom prst="straightConnector1">
            <a:avLst/>
          </a:prstGeom>
          <a:noFill/>
          <a:ln cap="rnd" cmpd="sng" w="12700">
            <a:solidFill>
              <a:schemeClr val="dk1"/>
            </a:solidFill>
            <a:prstDash val="solid"/>
            <a:miter lim="8000"/>
            <a:headEnd len="med" w="med" type="none"/>
            <a:tailEnd len="med" w="med" type="none"/>
          </a:ln>
        </p:spPr>
      </p:cxnSp>
      <p:cxnSp>
        <p:nvCxnSpPr>
          <p:cNvPr id="876" name="Shape 876"/>
          <p:cNvCxnSpPr/>
          <p:nvPr/>
        </p:nvCxnSpPr>
        <p:spPr>
          <a:xfrm>
            <a:off x="6273800" y="762000"/>
            <a:ext cx="104775" cy="0"/>
          </a:xfrm>
          <a:prstGeom prst="straightConnector1">
            <a:avLst/>
          </a:prstGeom>
          <a:noFill/>
          <a:ln cap="rnd" cmpd="sng" w="12700">
            <a:solidFill>
              <a:schemeClr val="dk1"/>
            </a:solidFill>
            <a:prstDash val="solid"/>
            <a:miter lim="8000"/>
            <a:headEnd len="med" w="med" type="none"/>
            <a:tailEnd len="med" w="med" type="none"/>
          </a:ln>
        </p:spPr>
      </p:cxnSp>
      <p:cxnSp>
        <p:nvCxnSpPr>
          <p:cNvPr id="877" name="Shape 877"/>
          <p:cNvCxnSpPr/>
          <p:nvPr/>
        </p:nvCxnSpPr>
        <p:spPr>
          <a:xfrm>
            <a:off x="5921375" y="831850"/>
            <a:ext cx="107950" cy="333375"/>
          </a:xfrm>
          <a:prstGeom prst="straightConnector1">
            <a:avLst/>
          </a:prstGeom>
          <a:noFill/>
          <a:ln cap="rnd" cmpd="sng" w="12700">
            <a:solidFill>
              <a:schemeClr val="dk1"/>
            </a:solidFill>
            <a:prstDash val="solid"/>
            <a:miter lim="8000"/>
            <a:headEnd len="med" w="med" type="none"/>
            <a:tailEnd len="med" w="med" type="none"/>
          </a:ln>
        </p:spPr>
      </p:cxnSp>
      <p:cxnSp>
        <p:nvCxnSpPr>
          <p:cNvPr id="878" name="Shape 878"/>
          <p:cNvCxnSpPr/>
          <p:nvPr/>
        </p:nvCxnSpPr>
        <p:spPr>
          <a:xfrm rot="10800000">
            <a:off x="4822825" y="1778000"/>
            <a:ext cx="127000" cy="295275"/>
          </a:xfrm>
          <a:prstGeom prst="straightConnector1">
            <a:avLst/>
          </a:prstGeom>
          <a:noFill/>
          <a:ln cap="rnd" cmpd="sng" w="12700">
            <a:solidFill>
              <a:schemeClr val="dk1"/>
            </a:solidFill>
            <a:prstDash val="solid"/>
            <a:miter lim="8000"/>
            <a:headEnd len="med" w="med" type="none"/>
            <a:tailEnd len="med" w="med" type="none"/>
          </a:ln>
        </p:spPr>
      </p:cxnSp>
      <p:cxnSp>
        <p:nvCxnSpPr>
          <p:cNvPr id="879" name="Shape 879"/>
          <p:cNvCxnSpPr/>
          <p:nvPr/>
        </p:nvCxnSpPr>
        <p:spPr>
          <a:xfrm>
            <a:off x="4822825" y="1774825"/>
            <a:ext cx="247650" cy="282575"/>
          </a:xfrm>
          <a:prstGeom prst="straightConnector1">
            <a:avLst/>
          </a:prstGeom>
          <a:noFill/>
          <a:ln cap="rnd" cmpd="sng" w="12700">
            <a:solidFill>
              <a:schemeClr val="dk1"/>
            </a:solidFill>
            <a:prstDash val="solid"/>
            <a:miter lim="8000"/>
            <a:headEnd len="med" w="med" type="none"/>
            <a:tailEnd len="med" w="med" type="none"/>
          </a:ln>
        </p:spPr>
      </p:cxnSp>
      <p:cxnSp>
        <p:nvCxnSpPr>
          <p:cNvPr id="880" name="Shape 880"/>
          <p:cNvCxnSpPr/>
          <p:nvPr/>
        </p:nvCxnSpPr>
        <p:spPr>
          <a:xfrm>
            <a:off x="4791075" y="3136900"/>
            <a:ext cx="117475" cy="285750"/>
          </a:xfrm>
          <a:prstGeom prst="straightConnector1">
            <a:avLst/>
          </a:prstGeom>
          <a:noFill/>
          <a:ln cap="rnd" cmpd="sng" w="12700">
            <a:solidFill>
              <a:schemeClr val="dk1"/>
            </a:solidFill>
            <a:prstDash val="solid"/>
            <a:miter lim="8000"/>
            <a:headEnd len="med" w="med" type="none"/>
            <a:tailEnd len="med" w="med" type="none"/>
          </a:ln>
        </p:spPr>
      </p:cxnSp>
      <p:cxnSp>
        <p:nvCxnSpPr>
          <p:cNvPr id="881" name="Shape 881"/>
          <p:cNvCxnSpPr/>
          <p:nvPr/>
        </p:nvCxnSpPr>
        <p:spPr>
          <a:xfrm flipH="1">
            <a:off x="6407150" y="3133725"/>
            <a:ext cx="63500" cy="301625"/>
          </a:xfrm>
          <a:prstGeom prst="straightConnector1">
            <a:avLst/>
          </a:prstGeom>
          <a:noFill/>
          <a:ln cap="rnd" cmpd="sng" w="12700">
            <a:solidFill>
              <a:schemeClr val="dk1"/>
            </a:solidFill>
            <a:prstDash val="solid"/>
            <a:miter lim="8000"/>
            <a:headEnd len="med" w="med" type="none"/>
            <a:tailEnd len="med" w="med" type="none"/>
          </a:ln>
        </p:spPr>
      </p:cxnSp>
      <p:sp>
        <p:nvSpPr>
          <p:cNvPr id="882" name="Shape 882"/>
          <p:cNvSpPr txBox="1"/>
          <p:nvPr/>
        </p:nvSpPr>
        <p:spPr>
          <a:xfrm>
            <a:off x="2301875" y="4392612"/>
            <a:ext cx="1731962" cy="962025"/>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Replication finishes. </a:t>
            </a:r>
          </a:p>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The plasma membrane grows inward, and </a:t>
            </a:r>
          </a:p>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new cell wall is deposited.</a:t>
            </a:r>
          </a:p>
        </p:txBody>
      </p:sp>
      <p:sp>
        <p:nvSpPr>
          <p:cNvPr id="883" name="Shape 883"/>
          <p:cNvSpPr txBox="1"/>
          <p:nvPr/>
        </p:nvSpPr>
        <p:spPr>
          <a:xfrm>
            <a:off x="2308225" y="5729287"/>
            <a:ext cx="1100137" cy="479425"/>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Two daughter</a:t>
            </a:r>
          </a:p>
          <a:p>
            <a:pPr indent="0" lvl="0" marL="0" marR="0" rtl="0" algn="l">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cells result.</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8" name="Shape 888"/>
        <p:cNvGrpSpPr/>
        <p:nvPr/>
      </p:nvGrpSpPr>
      <p:grpSpPr>
        <a:xfrm>
          <a:off x="0" y="0"/>
          <a:ext cx="0" cy="0"/>
          <a:chOff x="0" y="0"/>
          <a:chExt cx="0" cy="0"/>
        </a:xfrm>
      </p:grpSpPr>
      <p:sp>
        <p:nvSpPr>
          <p:cNvPr id="889" name="Shape 889"/>
          <p:cNvSpPr txBox="1"/>
          <p:nvPr>
            <p:ph type="title"/>
          </p:nvPr>
        </p:nvSpPr>
        <p:spPr>
          <a:xfrm>
            <a:off x="0" y="0"/>
            <a:ext cx="4191000" cy="1089025"/>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3600" u="none" cap="small" strike="noStrike">
                <a:solidFill>
                  <a:schemeClr val="dk2"/>
                </a:solidFill>
                <a:latin typeface="Times New Roman"/>
                <a:ea typeface="Times New Roman"/>
                <a:cs typeface="Times New Roman"/>
                <a:sym typeface="Times New Roman"/>
              </a:rPr>
              <a:t>Evolution of </a:t>
            </a:r>
            <a:br>
              <a:rPr b="1" i="0" lang="en-US" sz="3600" u="none" cap="small" strike="noStrike">
                <a:solidFill>
                  <a:schemeClr val="dk2"/>
                </a:solidFill>
                <a:latin typeface="Times New Roman"/>
                <a:ea typeface="Times New Roman"/>
                <a:cs typeface="Times New Roman"/>
                <a:sym typeface="Times New Roman"/>
              </a:rPr>
            </a:br>
            <a:r>
              <a:rPr b="1" i="0" lang="en-US" sz="3600" u="none" cap="small" strike="noStrike">
                <a:solidFill>
                  <a:schemeClr val="dk2"/>
                </a:solidFill>
                <a:latin typeface="Times New Roman"/>
                <a:ea typeface="Times New Roman"/>
                <a:cs typeface="Times New Roman"/>
                <a:sym typeface="Times New Roman"/>
              </a:rPr>
              <a:t>Mitosis</a:t>
            </a:r>
          </a:p>
        </p:txBody>
      </p:sp>
      <p:pic>
        <p:nvPicPr>
          <p:cNvPr id="890" name="Shape 890"/>
          <p:cNvPicPr preferRelativeResize="0"/>
          <p:nvPr/>
        </p:nvPicPr>
        <p:blipFill>
          <a:blip r:embed="rId3">
            <a:alphaModFix/>
          </a:blip>
          <a:stretch>
            <a:fillRect/>
          </a:stretch>
        </p:blipFill>
        <p:spPr>
          <a:xfrm>
            <a:off x="3657600" y="225425"/>
            <a:ext cx="4724400" cy="6632575"/>
          </a:xfrm>
          <a:prstGeom prst="rect">
            <a:avLst/>
          </a:prstGeom>
          <a:noFill/>
          <a:ln>
            <a:noFill/>
          </a:ln>
        </p:spPr>
      </p:pic>
      <p:sp>
        <p:nvSpPr>
          <p:cNvPr id="891" name="Shape 891"/>
          <p:cNvSpPr txBox="1"/>
          <p:nvPr>
            <p:ph idx="1" type="body"/>
          </p:nvPr>
        </p:nvSpPr>
        <p:spPr>
          <a:xfrm>
            <a:off x="152400" y="1295400"/>
            <a:ext cx="3581400" cy="3540125"/>
          </a:xfrm>
          <a:prstGeom prst="rect">
            <a:avLst/>
          </a:prstGeom>
          <a:noFill/>
          <a:ln>
            <a:noFill/>
          </a:ln>
        </p:spPr>
        <p:txBody>
          <a:bodyPr anchorCtr="0" anchor="t" bIns="45700" lIns="91425" rIns="91425" wrap="square" tIns="45700">
            <a:noAutofit/>
          </a:bodyPr>
          <a:lstStyle/>
          <a:p>
            <a:pPr indent="0" lvl="0" marL="0" marR="0" rtl="0" algn="l">
              <a:spcBef>
                <a:spcPts val="126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A possible progression of mechanisms </a:t>
            </a:r>
            <a:r>
              <a:rPr b="1" i="0" lang="en-US" sz="2800" u="none" cap="none" strike="noStrike">
                <a:solidFill>
                  <a:schemeClr val="dk1"/>
                </a:solidFill>
                <a:latin typeface="Arial"/>
                <a:ea typeface="Arial"/>
                <a:cs typeface="Arial"/>
                <a:sym typeface="Arial"/>
              </a:rPr>
              <a:t>intermediate</a:t>
            </a:r>
            <a:r>
              <a:rPr b="0" i="0" lang="en-US" sz="2800" u="none" cap="none" strike="noStrike">
                <a:solidFill>
                  <a:schemeClr val="dk1"/>
                </a:solidFill>
                <a:latin typeface="Arial"/>
                <a:ea typeface="Arial"/>
                <a:cs typeface="Arial"/>
                <a:sym typeface="Arial"/>
              </a:rPr>
              <a:t> between binary fission &amp; mitosis seen in modern organisms</a:t>
            </a:r>
          </a:p>
        </p:txBody>
      </p:sp>
      <p:sp>
        <p:nvSpPr>
          <p:cNvPr id="892" name="Shape 892"/>
          <p:cNvSpPr txBox="1"/>
          <p:nvPr/>
        </p:nvSpPr>
        <p:spPr>
          <a:xfrm>
            <a:off x="7386637" y="1477962"/>
            <a:ext cx="1784350" cy="641350"/>
          </a:xfrm>
          <a:prstGeom prst="rect">
            <a:avLst/>
          </a:prstGeom>
          <a:solidFill>
            <a:srgbClr val="FFCC18"/>
          </a:solidFill>
          <a:ln>
            <a:noFill/>
          </a:ln>
        </p:spPr>
        <p:txBody>
          <a:bodyPr anchorCtr="0" anchor="ctr" bIns="45700" lIns="91425" rIns="91425" wrap="square" tIns="45700">
            <a:noAutofit/>
          </a:bodyPr>
          <a:lstStyle/>
          <a:p>
            <a:pPr indent="0" lvl="0" marL="0" marR="0" rtl="0" algn="r">
              <a:spcBef>
                <a:spcPts val="0"/>
              </a:spcBef>
              <a:buClr>
                <a:schemeClr val="dk1"/>
              </a:buClr>
              <a:buSzPct val="25000"/>
              <a:buFont typeface="Arial"/>
              <a:buNone/>
            </a:pPr>
            <a:r>
              <a:rPr b="1" i="0" lang="en-US" sz="1800" u="none" cap="none" strike="noStrike">
                <a:solidFill>
                  <a:srgbClr val="CC0000"/>
                </a:solidFill>
                <a:latin typeface="Arial"/>
                <a:ea typeface="Arial"/>
                <a:cs typeface="Arial"/>
                <a:sym typeface="Arial"/>
              </a:rPr>
              <a:t>protists</a:t>
            </a:r>
            <a:br>
              <a:rPr b="1" i="0" lang="en-US" sz="1800" u="none" cap="none" strike="noStrike">
                <a:solidFill>
                  <a:srgbClr val="CC0000"/>
                </a:solidFill>
                <a:latin typeface="Arial"/>
                <a:ea typeface="Arial"/>
                <a:cs typeface="Arial"/>
                <a:sym typeface="Arial"/>
              </a:rPr>
            </a:br>
            <a:r>
              <a:rPr b="1" i="0" lang="en-US" sz="1800" u="none" cap="none" strike="noStrike">
                <a:solidFill>
                  <a:srgbClr val="CC0000"/>
                </a:solidFill>
                <a:latin typeface="Arial"/>
                <a:ea typeface="Arial"/>
                <a:cs typeface="Arial"/>
                <a:sym typeface="Arial"/>
              </a:rPr>
              <a:t>dinoflagellates</a:t>
            </a:r>
          </a:p>
        </p:txBody>
      </p:sp>
      <p:sp>
        <p:nvSpPr>
          <p:cNvPr id="893" name="Shape 893"/>
          <p:cNvSpPr txBox="1"/>
          <p:nvPr/>
        </p:nvSpPr>
        <p:spPr>
          <a:xfrm>
            <a:off x="8091487" y="2925762"/>
            <a:ext cx="1060450" cy="641350"/>
          </a:xfrm>
          <a:prstGeom prst="rect">
            <a:avLst/>
          </a:prstGeom>
          <a:solidFill>
            <a:srgbClr val="FFCC18"/>
          </a:solidFill>
          <a:ln>
            <a:noFill/>
          </a:ln>
        </p:spPr>
        <p:txBody>
          <a:bodyPr anchorCtr="0" anchor="ctr" bIns="45700" lIns="91425" rIns="91425" wrap="square" tIns="45700">
            <a:noAutofit/>
          </a:bodyPr>
          <a:lstStyle/>
          <a:p>
            <a:pPr indent="0" lvl="0" marL="0" marR="0" rtl="0" algn="r">
              <a:spcBef>
                <a:spcPts val="0"/>
              </a:spcBef>
              <a:buClr>
                <a:schemeClr val="dk1"/>
              </a:buClr>
              <a:buSzPct val="25000"/>
              <a:buFont typeface="Arial"/>
              <a:buNone/>
            </a:pPr>
            <a:r>
              <a:rPr b="1" i="0" lang="en-US" sz="1800" u="none" cap="none" strike="noStrike">
                <a:solidFill>
                  <a:srgbClr val="CC0000"/>
                </a:solidFill>
                <a:latin typeface="Arial"/>
                <a:ea typeface="Arial"/>
                <a:cs typeface="Arial"/>
                <a:sym typeface="Arial"/>
              </a:rPr>
              <a:t>protists</a:t>
            </a:r>
            <a:br>
              <a:rPr b="1" i="0" lang="en-US" sz="1800" u="none" cap="none" strike="noStrike">
                <a:solidFill>
                  <a:srgbClr val="CC0000"/>
                </a:solidFill>
                <a:latin typeface="Arial"/>
                <a:ea typeface="Arial"/>
                <a:cs typeface="Arial"/>
                <a:sym typeface="Arial"/>
              </a:rPr>
            </a:br>
            <a:r>
              <a:rPr b="1" i="0" lang="en-US" sz="1800" u="none" cap="none" strike="noStrike">
                <a:solidFill>
                  <a:srgbClr val="CC0000"/>
                </a:solidFill>
                <a:latin typeface="Arial"/>
                <a:ea typeface="Arial"/>
                <a:cs typeface="Arial"/>
                <a:sym typeface="Arial"/>
              </a:rPr>
              <a:t>diatoms</a:t>
            </a:r>
          </a:p>
        </p:txBody>
      </p:sp>
      <p:sp>
        <p:nvSpPr>
          <p:cNvPr id="894" name="Shape 894"/>
          <p:cNvSpPr txBox="1"/>
          <p:nvPr/>
        </p:nvSpPr>
        <p:spPr>
          <a:xfrm>
            <a:off x="7788275" y="4221162"/>
            <a:ext cx="1390650" cy="641350"/>
          </a:xfrm>
          <a:prstGeom prst="rect">
            <a:avLst/>
          </a:prstGeom>
          <a:solidFill>
            <a:srgbClr val="FFCC18"/>
          </a:solidFill>
          <a:ln>
            <a:noFill/>
          </a:ln>
        </p:spPr>
        <p:txBody>
          <a:bodyPr anchorCtr="0" anchor="ctr" bIns="45700" lIns="91425" rIns="91425" wrap="square" tIns="45700">
            <a:noAutofit/>
          </a:bodyPr>
          <a:lstStyle/>
          <a:p>
            <a:pPr indent="0" lvl="0" marL="0" marR="0" rtl="0" algn="r">
              <a:spcBef>
                <a:spcPts val="0"/>
              </a:spcBef>
              <a:buClr>
                <a:schemeClr val="dk1"/>
              </a:buClr>
              <a:buSzPct val="25000"/>
              <a:buFont typeface="Arial"/>
              <a:buNone/>
            </a:pPr>
            <a:r>
              <a:rPr b="1" i="0" lang="en-US" sz="1800" u="none" cap="none" strike="noStrike">
                <a:solidFill>
                  <a:srgbClr val="CC0000"/>
                </a:solidFill>
                <a:latin typeface="Arial"/>
                <a:ea typeface="Arial"/>
                <a:cs typeface="Arial"/>
                <a:sym typeface="Arial"/>
              </a:rPr>
              <a:t>eukaryotes</a:t>
            </a:r>
          </a:p>
          <a:p>
            <a:pPr indent="0" lvl="0" marL="0" marR="0" rtl="0" algn="r">
              <a:spcBef>
                <a:spcPts val="0"/>
              </a:spcBef>
              <a:buClr>
                <a:schemeClr val="dk1"/>
              </a:buClr>
              <a:buSzPct val="25000"/>
              <a:buFont typeface="Arial"/>
              <a:buNone/>
            </a:pPr>
            <a:r>
              <a:rPr b="1" i="0" lang="en-US" sz="1800" u="none" cap="none" strike="noStrike">
                <a:solidFill>
                  <a:srgbClr val="CC0000"/>
                </a:solidFill>
                <a:latin typeface="Arial"/>
                <a:ea typeface="Arial"/>
                <a:cs typeface="Arial"/>
                <a:sym typeface="Arial"/>
              </a:rPr>
              <a:t>yeast</a:t>
            </a:r>
          </a:p>
        </p:txBody>
      </p:sp>
      <p:sp>
        <p:nvSpPr>
          <p:cNvPr id="895" name="Shape 895"/>
          <p:cNvSpPr txBox="1"/>
          <p:nvPr/>
        </p:nvSpPr>
        <p:spPr>
          <a:xfrm>
            <a:off x="7766050" y="5821362"/>
            <a:ext cx="1390650" cy="641350"/>
          </a:xfrm>
          <a:prstGeom prst="rect">
            <a:avLst/>
          </a:prstGeom>
          <a:solidFill>
            <a:srgbClr val="FFCC18"/>
          </a:solidFill>
          <a:ln>
            <a:noFill/>
          </a:ln>
        </p:spPr>
        <p:txBody>
          <a:bodyPr anchorCtr="0" anchor="ctr" bIns="45700" lIns="91425" rIns="91425" wrap="square" tIns="45700">
            <a:noAutofit/>
          </a:bodyPr>
          <a:lstStyle/>
          <a:p>
            <a:pPr indent="0" lvl="0" marL="0" marR="0" rtl="0" algn="r">
              <a:spcBef>
                <a:spcPts val="0"/>
              </a:spcBef>
              <a:buClr>
                <a:schemeClr val="dk1"/>
              </a:buClr>
              <a:buSzPct val="25000"/>
              <a:buFont typeface="Arial"/>
              <a:buNone/>
            </a:pPr>
            <a:r>
              <a:rPr b="1" i="0" lang="en-US" sz="1800" u="none" cap="none" strike="noStrike">
                <a:solidFill>
                  <a:srgbClr val="CC0000"/>
                </a:solidFill>
                <a:latin typeface="Arial"/>
                <a:ea typeface="Arial"/>
                <a:cs typeface="Arial"/>
                <a:sym typeface="Arial"/>
              </a:rPr>
              <a:t>eukaryotes</a:t>
            </a:r>
          </a:p>
          <a:p>
            <a:pPr indent="0" lvl="0" marL="0" marR="0" rtl="0" algn="r">
              <a:spcBef>
                <a:spcPts val="0"/>
              </a:spcBef>
              <a:buClr>
                <a:schemeClr val="dk1"/>
              </a:buClr>
              <a:buSzPct val="25000"/>
              <a:buFont typeface="Arial"/>
              <a:buNone/>
            </a:pPr>
            <a:r>
              <a:rPr b="1" i="0" lang="en-US" sz="1800" u="none" cap="none" strike="noStrike">
                <a:solidFill>
                  <a:srgbClr val="CC0000"/>
                </a:solidFill>
                <a:latin typeface="Arial"/>
                <a:ea typeface="Arial"/>
                <a:cs typeface="Arial"/>
                <a:sym typeface="Arial"/>
              </a:rPr>
              <a:t>animals</a:t>
            </a:r>
          </a:p>
        </p:txBody>
      </p:sp>
      <p:sp>
        <p:nvSpPr>
          <p:cNvPr id="896" name="Shape 896"/>
          <p:cNvSpPr txBox="1"/>
          <p:nvPr/>
        </p:nvSpPr>
        <p:spPr>
          <a:xfrm>
            <a:off x="5638800" y="312737"/>
            <a:ext cx="2819400" cy="152400"/>
          </a:xfrm>
          <a:prstGeom prst="rect">
            <a:avLst/>
          </a:prstGeom>
          <a:solidFill>
            <a:schemeClr val="lt1"/>
          </a:solidFill>
          <a:ln>
            <a:noFill/>
          </a:ln>
        </p:spPr>
        <p:txBody>
          <a:bodyPr anchorCtr="0" anchor="ctr" bIns="45700" lIns="91425" rIns="91425" wrap="square" tIns="45700">
            <a:noAutofit/>
          </a:bodyPr>
          <a:lstStyle/>
          <a:p>
            <a:pPr lvl="0">
              <a:spcBef>
                <a:spcPts val="0"/>
              </a:spcBef>
              <a:buNone/>
            </a:pPr>
            <a:r>
              <a:t/>
            </a:r>
            <a:endParaRPr/>
          </a:p>
        </p:txBody>
      </p:sp>
      <p:sp>
        <p:nvSpPr>
          <p:cNvPr id="897" name="Shape 897"/>
          <p:cNvSpPr txBox="1"/>
          <p:nvPr/>
        </p:nvSpPr>
        <p:spPr>
          <a:xfrm>
            <a:off x="7666037" y="411162"/>
            <a:ext cx="1492250" cy="641350"/>
          </a:xfrm>
          <a:prstGeom prst="rect">
            <a:avLst/>
          </a:prstGeom>
          <a:solidFill>
            <a:srgbClr val="FFCC18"/>
          </a:solidFill>
          <a:ln>
            <a:noFill/>
          </a:ln>
        </p:spPr>
        <p:txBody>
          <a:bodyPr anchorCtr="0" anchor="ctr" bIns="45700" lIns="91425" rIns="91425" wrap="square" tIns="45700">
            <a:noAutofit/>
          </a:bodyPr>
          <a:lstStyle/>
          <a:p>
            <a:pPr indent="0" lvl="0" marL="0" marR="0" rtl="0" algn="r">
              <a:spcBef>
                <a:spcPts val="0"/>
              </a:spcBef>
              <a:buClr>
                <a:schemeClr val="dk1"/>
              </a:buClr>
              <a:buSzPct val="25000"/>
              <a:buFont typeface="Arial"/>
              <a:buNone/>
            </a:pPr>
            <a:r>
              <a:rPr b="1" i="0" lang="en-US" sz="1800" u="none" cap="none" strike="noStrike">
                <a:solidFill>
                  <a:srgbClr val="CC0000"/>
                </a:solidFill>
                <a:latin typeface="Arial"/>
                <a:ea typeface="Arial"/>
                <a:cs typeface="Arial"/>
                <a:sym typeface="Arial"/>
              </a:rPr>
              <a:t>prokaryotes</a:t>
            </a:r>
          </a:p>
          <a:p>
            <a:pPr indent="0" lvl="0" marL="0" marR="0" rtl="0" algn="r">
              <a:spcBef>
                <a:spcPts val="0"/>
              </a:spcBef>
              <a:buClr>
                <a:schemeClr val="dk1"/>
              </a:buClr>
              <a:buSzPct val="25000"/>
              <a:buFont typeface="Arial"/>
              <a:buNone/>
            </a:pPr>
            <a:r>
              <a:rPr b="1" i="0" lang="en-US" sz="1800" u="none" cap="none" strike="noStrike">
                <a:solidFill>
                  <a:srgbClr val="CC0000"/>
                </a:solidFill>
                <a:latin typeface="Arial"/>
                <a:ea typeface="Arial"/>
                <a:cs typeface="Arial"/>
                <a:sym typeface="Arial"/>
              </a:rPr>
              <a:t>(bacteria)</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2" name="Shape 902"/>
        <p:cNvGrpSpPr/>
        <p:nvPr/>
      </p:nvGrpSpPr>
      <p:grpSpPr>
        <a:xfrm>
          <a:off x="0" y="0"/>
          <a:ext cx="0" cy="0"/>
          <a:chOff x="0" y="0"/>
          <a:chExt cx="0" cy="0"/>
        </a:xfrm>
      </p:grpSpPr>
      <p:sp>
        <p:nvSpPr>
          <p:cNvPr id="903" name="Shape 903"/>
          <p:cNvSpPr txBox="1"/>
          <p:nvPr>
            <p:ph idx="1" type="body"/>
          </p:nvPr>
        </p:nvSpPr>
        <p:spPr>
          <a:xfrm>
            <a:off x="0" y="1143000"/>
            <a:ext cx="8839200" cy="4416425"/>
          </a:xfrm>
          <a:prstGeom prst="rect">
            <a:avLst/>
          </a:prstGeom>
          <a:noFill/>
          <a:ln>
            <a:noFill/>
          </a:ln>
        </p:spPr>
        <p:txBody>
          <a:bodyPr anchorCtr="0" anchor="t" bIns="45700" lIns="91425" rIns="91425" wrap="square" tIns="45700">
            <a:noAutofit/>
          </a:bodyPr>
          <a:lstStyle/>
          <a:p>
            <a:pPr indent="0" lvl="0" marL="0" marR="0" rtl="0" algn="l">
              <a:spcBef>
                <a:spcPts val="1440"/>
              </a:spcBef>
              <a:spcAft>
                <a:spcPts val="640"/>
              </a:spcAft>
              <a:buClr>
                <a:schemeClr val="dk2"/>
              </a:buClr>
              <a:buSzPct val="59375"/>
              <a:buFont typeface="Arial"/>
              <a:buChar char="●"/>
            </a:pPr>
            <a:r>
              <a:rPr b="1" i="0" lang="en-US" sz="3200" u="none" cap="none" strike="noStrike">
                <a:solidFill>
                  <a:schemeClr val="dk1"/>
                </a:solidFill>
                <a:latin typeface="Arial"/>
                <a:ea typeface="Arial"/>
                <a:cs typeface="Arial"/>
                <a:sym typeface="Arial"/>
              </a:rPr>
              <a:t>How do cells know when to divide? </a:t>
            </a:r>
          </a:p>
          <a:p>
            <a:pPr indent="0" lvl="1" marL="0" marR="0" rtl="0" algn="l">
              <a:spcBef>
                <a:spcPts val="600"/>
              </a:spcBef>
              <a:spcAft>
                <a:spcPts val="64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cell communication </a:t>
            </a:r>
            <a:r>
              <a:rPr b="1" i="0" lang="en-US" sz="3200" u="sng" cap="none" strike="noStrike">
                <a:solidFill>
                  <a:srgbClr val="CC0000"/>
                </a:solidFill>
                <a:latin typeface="Arial"/>
                <a:ea typeface="Arial"/>
                <a:cs typeface="Arial"/>
                <a:sym typeface="Arial"/>
              </a:rPr>
              <a:t>signals</a:t>
            </a:r>
          </a:p>
          <a:p>
            <a:pPr indent="0" lvl="2" marL="0" marR="0" rtl="0" algn="l">
              <a:spcBef>
                <a:spcPts val="600"/>
              </a:spcBef>
              <a:spcAft>
                <a:spcPts val="64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chemical signals in cytoplasm give cue</a:t>
            </a:r>
          </a:p>
          <a:p>
            <a:pPr indent="0" lvl="2" marL="0" marR="0" rtl="0" algn="l">
              <a:spcBef>
                <a:spcPts val="600"/>
              </a:spcBef>
              <a:spcAft>
                <a:spcPts val="64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signals usually mean </a:t>
            </a:r>
            <a:r>
              <a:rPr b="1" i="0" lang="en-US" sz="3200" u="sng" cap="none" strike="noStrike">
                <a:solidFill>
                  <a:srgbClr val="CC0000"/>
                </a:solidFill>
                <a:latin typeface="Arial"/>
                <a:ea typeface="Arial"/>
                <a:cs typeface="Arial"/>
                <a:sym typeface="Arial"/>
              </a:rPr>
              <a:t>proteins</a:t>
            </a:r>
          </a:p>
          <a:p>
            <a:pPr indent="0" lvl="3" marL="0" marR="0" rtl="0" algn="l">
              <a:spcBef>
                <a:spcPts val="600"/>
              </a:spcBef>
              <a:spcAft>
                <a:spcPts val="640"/>
              </a:spcAft>
              <a:buClr>
                <a:schemeClr val="dk2"/>
              </a:buClr>
              <a:buSzPct val="59375"/>
              <a:buFont typeface="Arial"/>
              <a:buChar char="●"/>
            </a:pPr>
            <a:r>
              <a:rPr b="1" i="0" lang="en-US" sz="3200" u="none" cap="none" strike="noStrike">
                <a:solidFill>
                  <a:schemeClr val="dk1"/>
                </a:solidFill>
                <a:latin typeface="Arial"/>
                <a:ea typeface="Arial"/>
                <a:cs typeface="Arial"/>
                <a:sym typeface="Arial"/>
              </a:rPr>
              <a:t>Activator proteins</a:t>
            </a:r>
          </a:p>
          <a:p>
            <a:pPr indent="0" lvl="3" marL="0" marR="0" rtl="0" algn="l">
              <a:spcBef>
                <a:spcPts val="600"/>
              </a:spcBef>
              <a:spcAft>
                <a:spcPts val="640"/>
              </a:spcAft>
              <a:buClr>
                <a:schemeClr val="dk2"/>
              </a:buClr>
              <a:buSzPct val="59375"/>
              <a:buFont typeface="Arial"/>
              <a:buChar char="●"/>
            </a:pPr>
            <a:r>
              <a:rPr b="1" i="0" lang="en-US" sz="3200" u="none" cap="none" strike="noStrike">
                <a:solidFill>
                  <a:schemeClr val="dk1"/>
                </a:solidFill>
                <a:latin typeface="Arial"/>
                <a:ea typeface="Arial"/>
                <a:cs typeface="Arial"/>
                <a:sym typeface="Arial"/>
              </a:rPr>
              <a:t>Inhibitor Proteins</a:t>
            </a:r>
          </a:p>
        </p:txBody>
      </p:sp>
      <p:sp>
        <p:nvSpPr>
          <p:cNvPr id="904" name="Shape 904"/>
          <p:cNvSpPr txBox="1"/>
          <p:nvPr>
            <p:ph type="title"/>
          </p:nvPr>
        </p:nvSpPr>
        <p:spPr>
          <a:xfrm>
            <a:off x="304800" y="76200"/>
            <a:ext cx="8534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Control of cell division</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8" name="Shape 908"/>
        <p:cNvGrpSpPr/>
        <p:nvPr/>
      </p:nvGrpSpPr>
      <p:grpSpPr>
        <a:xfrm>
          <a:off x="0" y="0"/>
          <a:ext cx="0" cy="0"/>
          <a:chOff x="0" y="0"/>
          <a:chExt cx="0" cy="0"/>
        </a:xfrm>
      </p:grpSpPr>
      <p:sp>
        <p:nvSpPr>
          <p:cNvPr id="909" name="Shape 909"/>
          <p:cNvSpPr txBox="1"/>
          <p:nvPr>
            <p:ph type="title"/>
          </p:nvPr>
        </p:nvSpPr>
        <p:spPr>
          <a:xfrm>
            <a:off x="0" y="0"/>
            <a:ext cx="8534400" cy="1089025"/>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3600" u="none" cap="small" strike="noStrike">
                <a:solidFill>
                  <a:schemeClr val="dk2"/>
                </a:solidFill>
                <a:latin typeface="Times New Roman"/>
                <a:ea typeface="Times New Roman"/>
                <a:cs typeface="Times New Roman"/>
                <a:sym typeface="Times New Roman"/>
              </a:rPr>
              <a:t>Control of the Cell Cycle: </a:t>
            </a:r>
            <a:br>
              <a:rPr b="1" i="0" lang="en-US" sz="3600" u="none" cap="small" strike="noStrike">
                <a:solidFill>
                  <a:schemeClr val="dk2"/>
                </a:solidFill>
                <a:latin typeface="Times New Roman"/>
                <a:ea typeface="Times New Roman"/>
                <a:cs typeface="Times New Roman"/>
                <a:sym typeface="Times New Roman"/>
              </a:rPr>
            </a:br>
            <a:r>
              <a:rPr b="1" i="0" lang="en-US" sz="3600" u="none" cap="small" strike="noStrike">
                <a:solidFill>
                  <a:schemeClr val="dk2"/>
                </a:solidFill>
                <a:latin typeface="Times New Roman"/>
                <a:ea typeface="Times New Roman"/>
                <a:cs typeface="Times New Roman"/>
                <a:sym typeface="Times New Roman"/>
              </a:rPr>
              <a:t>a molecular control system</a:t>
            </a:r>
          </a:p>
        </p:txBody>
      </p:sp>
      <p:sp>
        <p:nvSpPr>
          <p:cNvPr id="910" name="Shape 910"/>
          <p:cNvSpPr txBox="1"/>
          <p:nvPr>
            <p:ph idx="1" type="body"/>
          </p:nvPr>
        </p:nvSpPr>
        <p:spPr>
          <a:xfrm>
            <a:off x="0" y="1143000"/>
            <a:ext cx="9144000" cy="1462087"/>
          </a:xfrm>
          <a:prstGeom prst="rect">
            <a:avLst/>
          </a:prstGeom>
          <a:noFill/>
          <a:ln>
            <a:noFill/>
          </a:ln>
        </p:spPr>
        <p:txBody>
          <a:bodyPr anchorCtr="0" anchor="t" bIns="45700" lIns="91425" rIns="91425" wrap="square" tIns="45700">
            <a:noAutofit/>
          </a:bodyPr>
          <a:lstStyle/>
          <a:p>
            <a:pPr indent="0" lvl="0" marL="0" marR="0" rtl="0" algn="l">
              <a:spcBef>
                <a:spcPts val="60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The frequency of cell division varies with the type of cell</a:t>
            </a:r>
          </a:p>
          <a:p>
            <a:pPr indent="0" lvl="0" marL="0" marR="0" rtl="0" algn="l">
              <a:spcBef>
                <a:spcPts val="60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Cell cycle is regulated at</a:t>
            </a:r>
            <a:r>
              <a:rPr b="1" i="0" lang="en-US" sz="2800" u="none" cap="none" strike="noStrike">
                <a:solidFill>
                  <a:schemeClr val="dk1"/>
                </a:solidFill>
                <a:latin typeface="Arial"/>
                <a:ea typeface="Arial"/>
                <a:cs typeface="Arial"/>
                <a:sym typeface="Arial"/>
              </a:rPr>
              <a:t> the molecular level</a:t>
            </a:r>
          </a:p>
        </p:txBody>
      </p:sp>
      <p:pic>
        <p:nvPicPr>
          <p:cNvPr id="911" name="Shape 911"/>
          <p:cNvPicPr preferRelativeResize="0"/>
          <p:nvPr/>
        </p:nvPicPr>
        <p:blipFill>
          <a:blip r:embed="rId3">
            <a:alphaModFix/>
          </a:blip>
          <a:stretch>
            <a:fillRect/>
          </a:stretch>
        </p:blipFill>
        <p:spPr>
          <a:xfrm>
            <a:off x="4495800" y="2590800"/>
            <a:ext cx="4648200" cy="4114800"/>
          </a:xfrm>
          <a:prstGeom prst="rect">
            <a:avLst/>
          </a:prstGeom>
          <a:noFill/>
          <a:ln>
            <a:noFill/>
          </a:ln>
        </p:spPr>
      </p:pic>
      <p:sp>
        <p:nvSpPr>
          <p:cNvPr id="912" name="Shape 912"/>
          <p:cNvSpPr txBox="1"/>
          <p:nvPr/>
        </p:nvSpPr>
        <p:spPr>
          <a:xfrm>
            <a:off x="0" y="2667000"/>
            <a:ext cx="4572000" cy="3540125"/>
          </a:xfrm>
          <a:prstGeom prst="rect">
            <a:avLst/>
          </a:prstGeom>
          <a:noFill/>
          <a:ln>
            <a:noFill/>
          </a:ln>
        </p:spPr>
        <p:txBody>
          <a:bodyPr anchorCtr="0" anchor="t" bIns="45700" lIns="91425" rIns="91425" wrap="square" tIns="45700">
            <a:noAutofit/>
          </a:bodyPr>
          <a:lstStyle/>
          <a:p>
            <a:pPr indent="271462" lvl="0" marL="0" marR="0" rtl="0" algn="l">
              <a:spcBef>
                <a:spcPts val="0"/>
              </a:spcBef>
              <a:buClr>
                <a:schemeClr val="dk1"/>
              </a:buClr>
              <a:buSzPct val="60714"/>
              <a:buFont typeface="Arial"/>
              <a:buChar char="●"/>
            </a:pPr>
            <a:r>
              <a:rPr b="0" i="0" lang="en-US" sz="2800" u="none" cap="none" strike="noStrike">
                <a:solidFill>
                  <a:schemeClr val="dk1"/>
                </a:solidFill>
                <a:latin typeface="Arial"/>
                <a:ea typeface="Arial"/>
                <a:cs typeface="Arial"/>
                <a:sym typeface="Arial"/>
              </a:rPr>
              <a:t>Cell cycle is driven by specific </a:t>
            </a:r>
            <a:r>
              <a:rPr b="1" i="0" lang="en-US" sz="2800" u="none" cap="none" strike="noStrike">
                <a:solidFill>
                  <a:schemeClr val="dk1"/>
                </a:solidFill>
                <a:latin typeface="Arial"/>
                <a:ea typeface="Arial"/>
                <a:cs typeface="Arial"/>
                <a:sym typeface="Arial"/>
              </a:rPr>
              <a:t>chemical signals </a:t>
            </a:r>
            <a:r>
              <a:rPr b="0" i="0" lang="en-US" sz="2800" u="none" cap="none" strike="noStrike">
                <a:solidFill>
                  <a:schemeClr val="dk1"/>
                </a:solidFill>
                <a:latin typeface="Arial"/>
                <a:ea typeface="Arial"/>
                <a:cs typeface="Arial"/>
                <a:sym typeface="Arial"/>
              </a:rPr>
              <a:t>present in the cytoplasm</a:t>
            </a:r>
          </a:p>
          <a:p>
            <a:pPr indent="271462" lvl="0" marL="0" marR="0" rtl="0" algn="l">
              <a:spcBef>
                <a:spcPts val="0"/>
              </a:spcBef>
              <a:buClr>
                <a:schemeClr val="dk1"/>
              </a:buClr>
              <a:buSzPct val="60714"/>
              <a:buFont typeface="Arial"/>
              <a:buChar char="●"/>
            </a:pPr>
            <a:r>
              <a:rPr b="0" i="0" lang="en-US" sz="2800" u="none" cap="none" strike="noStrike">
                <a:solidFill>
                  <a:schemeClr val="dk1"/>
                </a:solidFill>
                <a:latin typeface="Arial"/>
                <a:ea typeface="Arial"/>
                <a:cs typeface="Arial"/>
                <a:sym typeface="Arial"/>
              </a:rPr>
              <a:t> The cell cycle has </a:t>
            </a:r>
            <a:r>
              <a:rPr b="1" i="0" lang="en-US" sz="2800" u="none" cap="none" strike="noStrike">
                <a:solidFill>
                  <a:schemeClr val="dk1"/>
                </a:solidFill>
                <a:latin typeface="Arial"/>
                <a:ea typeface="Arial"/>
                <a:cs typeface="Arial"/>
                <a:sym typeface="Arial"/>
              </a:rPr>
              <a:t>specific</a:t>
            </a:r>
            <a:r>
              <a:rPr b="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checkpoints</a:t>
            </a:r>
            <a:r>
              <a:rPr b="0" i="0" lang="en-US" sz="2800" u="none" cap="none" strike="noStrike">
                <a:solidFill>
                  <a:schemeClr val="dk1"/>
                </a:solidFill>
                <a:latin typeface="Arial"/>
                <a:ea typeface="Arial"/>
                <a:cs typeface="Arial"/>
                <a:sym typeface="Arial"/>
              </a:rPr>
              <a:t> where the cell cycle stops until a go-ahead signal is received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nvSpPr>
        <p:spPr>
          <a:xfrm>
            <a:off x="6324600" y="5332412"/>
            <a:ext cx="2686050" cy="1373187"/>
          </a:xfrm>
          <a:prstGeom prst="rect">
            <a:avLst/>
          </a:prstGeom>
          <a:solidFill>
            <a:schemeClr val="lt1"/>
          </a:solidFill>
          <a:ln>
            <a:noFill/>
          </a:ln>
        </p:spPr>
        <p:txBody>
          <a:bodyPr anchorCtr="0" anchor="ctr" bIns="45700" lIns="91425" rIns="91425" wrap="square" tIns="45700">
            <a:noAutofit/>
          </a:bodyPr>
          <a:lstStyle/>
          <a:p>
            <a:pPr indent="0" lvl="0" marL="0" marR="0" rtl="0" algn="l">
              <a:spcBef>
                <a:spcPts val="0"/>
              </a:spcBef>
              <a:buClr>
                <a:schemeClr val="dk1"/>
              </a:buClr>
              <a:buSzPct val="25000"/>
              <a:buFont typeface="Arial"/>
              <a:buNone/>
            </a:pPr>
            <a:r>
              <a:rPr b="1" i="0" lang="en-US" sz="2800" u="none" cap="none" strike="noStrike">
                <a:solidFill>
                  <a:srgbClr val="0F116A"/>
                </a:solidFill>
                <a:latin typeface="Arial"/>
                <a:ea typeface="Arial"/>
                <a:cs typeface="Arial"/>
                <a:sym typeface="Arial"/>
              </a:rPr>
              <a:t>How did you get from there to here?</a:t>
            </a:r>
          </a:p>
        </p:txBody>
      </p:sp>
      <p:sp>
        <p:nvSpPr>
          <p:cNvPr id="93" name="Shape 93"/>
          <p:cNvSpPr txBox="1"/>
          <p:nvPr>
            <p:ph type="title"/>
          </p:nvPr>
        </p:nvSpPr>
        <p:spPr>
          <a:xfrm>
            <a:off x="76200" y="457200"/>
            <a:ext cx="5181600" cy="762000"/>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3200" u="none" cap="small" strike="noStrike">
                <a:solidFill>
                  <a:schemeClr val="dk2"/>
                </a:solidFill>
                <a:latin typeface="Times New Roman"/>
                <a:ea typeface="Times New Roman"/>
                <a:cs typeface="Times New Roman"/>
                <a:sym typeface="Times New Roman"/>
              </a:rPr>
              <a:t>And now look at you…</a:t>
            </a:r>
          </a:p>
        </p:txBody>
      </p:sp>
      <p:grpSp>
        <p:nvGrpSpPr>
          <p:cNvPr id="94" name="Shape 94"/>
          <p:cNvGrpSpPr/>
          <p:nvPr/>
        </p:nvGrpSpPr>
        <p:grpSpPr>
          <a:xfrm>
            <a:off x="2939991" y="1720785"/>
            <a:ext cx="2736985" cy="3737089"/>
            <a:chOff x="47075" y="34775"/>
            <a:chExt cx="2902500" cy="2927950"/>
          </a:xfrm>
        </p:grpSpPr>
        <p:sp>
          <p:nvSpPr>
            <p:cNvPr id="95" name="Shape 95"/>
            <p:cNvSpPr/>
            <p:nvPr/>
          </p:nvSpPr>
          <p:spPr>
            <a:xfrm>
              <a:off x="47075" y="34775"/>
              <a:ext cx="2902500" cy="2927950"/>
            </a:xfrm>
            <a:custGeom>
              <a:pathLst>
                <a:path extrusionOk="0" h="117118" w="116100">
                  <a:moveTo>
                    <a:pt x="26234" y="115726"/>
                  </a:moveTo>
                  <a:lnTo>
                    <a:pt x="26234" y="112544"/>
                  </a:lnTo>
                  <a:lnTo>
                    <a:pt x="26099" y="109562"/>
                  </a:lnTo>
                  <a:lnTo>
                    <a:pt x="25965" y="106480"/>
                  </a:lnTo>
                  <a:lnTo>
                    <a:pt x="25830" y="103298"/>
                  </a:lnTo>
                  <a:lnTo>
                    <a:pt x="24888" y="102602"/>
                  </a:lnTo>
                  <a:lnTo>
                    <a:pt x="23947" y="101708"/>
                  </a:lnTo>
                  <a:lnTo>
                    <a:pt x="23005" y="100813"/>
                  </a:lnTo>
                  <a:lnTo>
                    <a:pt x="22198" y="99918"/>
                  </a:lnTo>
                  <a:lnTo>
                    <a:pt x="21256" y="98824"/>
                  </a:lnTo>
                  <a:lnTo>
                    <a:pt x="20583" y="97631"/>
                  </a:lnTo>
                  <a:lnTo>
                    <a:pt x="19776" y="96538"/>
                  </a:lnTo>
                  <a:lnTo>
                    <a:pt x="18969" y="95245"/>
                  </a:lnTo>
                  <a:lnTo>
                    <a:pt x="18296" y="93953"/>
                  </a:lnTo>
                  <a:lnTo>
                    <a:pt x="17624" y="92561"/>
                  </a:lnTo>
                  <a:lnTo>
                    <a:pt x="17086" y="91070"/>
                  </a:lnTo>
                  <a:lnTo>
                    <a:pt x="16547" y="89578"/>
                  </a:lnTo>
                  <a:lnTo>
                    <a:pt x="16144" y="88087"/>
                  </a:lnTo>
                  <a:lnTo>
                    <a:pt x="15606" y="86496"/>
                  </a:lnTo>
                  <a:lnTo>
                    <a:pt x="15337" y="84906"/>
                  </a:lnTo>
                  <a:lnTo>
                    <a:pt x="15068" y="83315"/>
                  </a:lnTo>
                  <a:lnTo>
                    <a:pt x="13722" y="83414"/>
                  </a:lnTo>
                  <a:lnTo>
                    <a:pt x="12512" y="83414"/>
                  </a:lnTo>
                  <a:lnTo>
                    <a:pt x="11166" y="83215"/>
                  </a:lnTo>
                  <a:lnTo>
                    <a:pt x="10090" y="82818"/>
                  </a:lnTo>
                  <a:lnTo>
                    <a:pt x="9014" y="82321"/>
                  </a:lnTo>
                  <a:lnTo>
                    <a:pt x="7938" y="81724"/>
                  </a:lnTo>
                  <a:lnTo>
                    <a:pt x="6861" y="81028"/>
                  </a:lnTo>
                  <a:lnTo>
                    <a:pt x="6054" y="80133"/>
                  </a:lnTo>
                  <a:lnTo>
                    <a:pt x="5113" y="79239"/>
                  </a:lnTo>
                  <a:lnTo>
                    <a:pt x="4305" y="78244"/>
                  </a:lnTo>
                  <a:lnTo>
                    <a:pt x="3498" y="77151"/>
                  </a:lnTo>
                  <a:lnTo>
                    <a:pt x="2826" y="75958"/>
                  </a:lnTo>
                  <a:lnTo>
                    <a:pt x="2287" y="74765"/>
                  </a:lnTo>
                  <a:lnTo>
                    <a:pt x="1749" y="73472"/>
                  </a:lnTo>
                  <a:lnTo>
                    <a:pt x="1211" y="72279"/>
                  </a:lnTo>
                  <a:lnTo>
                    <a:pt x="808" y="70987"/>
                  </a:lnTo>
                  <a:lnTo>
                    <a:pt x="539" y="69694"/>
                  </a:lnTo>
                  <a:lnTo>
                    <a:pt x="269" y="68402"/>
                  </a:lnTo>
                  <a:lnTo>
                    <a:pt x="135" y="67209"/>
                  </a:lnTo>
                  <a:lnTo>
                    <a:pt x="0" y="65916"/>
                  </a:lnTo>
                  <a:lnTo>
                    <a:pt x="0" y="64723"/>
                  </a:lnTo>
                  <a:lnTo>
                    <a:pt x="135" y="63630"/>
                  </a:lnTo>
                  <a:lnTo>
                    <a:pt x="404" y="62536"/>
                  </a:lnTo>
                  <a:lnTo>
                    <a:pt x="673" y="61542"/>
                  </a:lnTo>
                  <a:lnTo>
                    <a:pt x="942" y="60647"/>
                  </a:lnTo>
                  <a:lnTo>
                    <a:pt x="1480" y="59852"/>
                  </a:lnTo>
                  <a:lnTo>
                    <a:pt x="2018" y="59255"/>
                  </a:lnTo>
                  <a:lnTo>
                    <a:pt x="2691" y="58659"/>
                  </a:lnTo>
                  <a:lnTo>
                    <a:pt x="3364" y="58261"/>
                  </a:lnTo>
                  <a:lnTo>
                    <a:pt x="4171" y="57963"/>
                  </a:lnTo>
                  <a:lnTo>
                    <a:pt x="5113" y="57863"/>
                  </a:lnTo>
                  <a:lnTo>
                    <a:pt x="6189" y="57863"/>
                  </a:lnTo>
                  <a:lnTo>
                    <a:pt x="4978" y="51202"/>
                  </a:lnTo>
                  <a:lnTo>
                    <a:pt x="4574" y="44939"/>
                  </a:lnTo>
                  <a:lnTo>
                    <a:pt x="4843" y="39073"/>
                  </a:lnTo>
                  <a:lnTo>
                    <a:pt x="5920" y="33505"/>
                  </a:lnTo>
                  <a:lnTo>
                    <a:pt x="7669" y="28435"/>
                  </a:lnTo>
                  <a:lnTo>
                    <a:pt x="9956" y="23762"/>
                  </a:lnTo>
                  <a:lnTo>
                    <a:pt x="12781" y="19487"/>
                  </a:lnTo>
                  <a:lnTo>
                    <a:pt x="16144" y="15610"/>
                  </a:lnTo>
                  <a:lnTo>
                    <a:pt x="19911" y="12130"/>
                  </a:lnTo>
                  <a:lnTo>
                    <a:pt x="24216" y="9048"/>
                  </a:lnTo>
                  <a:lnTo>
                    <a:pt x="28655" y="6563"/>
                  </a:lnTo>
                  <a:lnTo>
                    <a:pt x="33498" y="4276"/>
                  </a:lnTo>
                  <a:lnTo>
                    <a:pt x="38476" y="2586"/>
                  </a:lnTo>
                  <a:lnTo>
                    <a:pt x="43722" y="1293"/>
                  </a:lnTo>
                  <a:lnTo>
                    <a:pt x="49104" y="399"/>
                  </a:lnTo>
                  <a:lnTo>
                    <a:pt x="54485" y="1"/>
                  </a:lnTo>
                  <a:lnTo>
                    <a:pt x="60000" y="1"/>
                  </a:lnTo>
                  <a:lnTo>
                    <a:pt x="65382" y="498"/>
                  </a:lnTo>
                  <a:lnTo>
                    <a:pt x="70628" y="1492"/>
                  </a:lnTo>
                  <a:lnTo>
                    <a:pt x="75875" y="2884"/>
                  </a:lnTo>
                  <a:lnTo>
                    <a:pt x="80852" y="4872"/>
                  </a:lnTo>
                  <a:lnTo>
                    <a:pt x="85561" y="7159"/>
                  </a:lnTo>
                  <a:lnTo>
                    <a:pt x="90000" y="10042"/>
                  </a:lnTo>
                  <a:lnTo>
                    <a:pt x="94171" y="13323"/>
                  </a:lnTo>
                  <a:lnTo>
                    <a:pt x="97803" y="17201"/>
                  </a:lnTo>
                  <a:lnTo>
                    <a:pt x="101032" y="21476"/>
                  </a:lnTo>
                  <a:lnTo>
                    <a:pt x="103722" y="26248"/>
                  </a:lnTo>
                  <a:lnTo>
                    <a:pt x="105875" y="31616"/>
                  </a:lnTo>
                  <a:lnTo>
                    <a:pt x="107355" y="37383"/>
                  </a:lnTo>
                  <a:lnTo>
                    <a:pt x="108296" y="43746"/>
                  </a:lnTo>
                  <a:lnTo>
                    <a:pt x="108296" y="50506"/>
                  </a:lnTo>
                  <a:lnTo>
                    <a:pt x="107758" y="57863"/>
                  </a:lnTo>
                  <a:lnTo>
                    <a:pt x="109104" y="57366"/>
                  </a:lnTo>
                  <a:lnTo>
                    <a:pt x="110314" y="57167"/>
                  </a:lnTo>
                  <a:lnTo>
                    <a:pt x="111525" y="57068"/>
                  </a:lnTo>
                  <a:lnTo>
                    <a:pt x="112467" y="57167"/>
                  </a:lnTo>
                  <a:lnTo>
                    <a:pt x="113408" y="57565"/>
                  </a:lnTo>
                  <a:lnTo>
                    <a:pt x="114216" y="57963"/>
                  </a:lnTo>
                  <a:lnTo>
                    <a:pt x="114754" y="58659"/>
                  </a:lnTo>
                  <a:lnTo>
                    <a:pt x="115292" y="59355"/>
                  </a:lnTo>
                  <a:lnTo>
                    <a:pt x="115695" y="60249"/>
                  </a:lnTo>
                  <a:lnTo>
                    <a:pt x="115965" y="61244"/>
                  </a:lnTo>
                  <a:lnTo>
                    <a:pt x="116099" y="62337"/>
                  </a:lnTo>
                  <a:lnTo>
                    <a:pt x="116099" y="63530"/>
                  </a:lnTo>
                  <a:lnTo>
                    <a:pt x="116099" y="64823"/>
                  </a:lnTo>
                  <a:lnTo>
                    <a:pt x="115965" y="66115"/>
                  </a:lnTo>
                  <a:lnTo>
                    <a:pt x="115695" y="67507"/>
                  </a:lnTo>
                  <a:lnTo>
                    <a:pt x="115292" y="68899"/>
                  </a:lnTo>
                  <a:lnTo>
                    <a:pt x="114888" y="70291"/>
                  </a:lnTo>
                  <a:lnTo>
                    <a:pt x="114350" y="71782"/>
                  </a:lnTo>
                  <a:lnTo>
                    <a:pt x="113678" y="73174"/>
                  </a:lnTo>
                  <a:lnTo>
                    <a:pt x="113005" y="74566"/>
                  </a:lnTo>
                  <a:lnTo>
                    <a:pt x="112198" y="75858"/>
                  </a:lnTo>
                  <a:lnTo>
                    <a:pt x="111391" y="77250"/>
                  </a:lnTo>
                  <a:lnTo>
                    <a:pt x="110449" y="78443"/>
                  </a:lnTo>
                  <a:lnTo>
                    <a:pt x="109507" y="79636"/>
                  </a:lnTo>
                  <a:lnTo>
                    <a:pt x="108431" y="80730"/>
                  </a:lnTo>
                  <a:lnTo>
                    <a:pt x="107220" y="81724"/>
                  </a:lnTo>
                  <a:lnTo>
                    <a:pt x="106144" y="82619"/>
                  </a:lnTo>
                  <a:lnTo>
                    <a:pt x="104799" y="83315"/>
                  </a:lnTo>
                  <a:lnTo>
                    <a:pt x="103588" y="84011"/>
                  </a:lnTo>
                  <a:lnTo>
                    <a:pt x="102243" y="84409"/>
                  </a:lnTo>
                  <a:lnTo>
                    <a:pt x="100763" y="84806"/>
                  </a:lnTo>
                  <a:lnTo>
                    <a:pt x="99417" y="84906"/>
                  </a:lnTo>
                  <a:lnTo>
                    <a:pt x="99148" y="86198"/>
                  </a:lnTo>
                  <a:lnTo>
                    <a:pt x="99014" y="87491"/>
                  </a:lnTo>
                  <a:lnTo>
                    <a:pt x="98879" y="88783"/>
                  </a:lnTo>
                  <a:lnTo>
                    <a:pt x="98610" y="90075"/>
                  </a:lnTo>
                  <a:lnTo>
                    <a:pt x="98207" y="91368"/>
                  </a:lnTo>
                  <a:lnTo>
                    <a:pt x="97803" y="92660"/>
                  </a:lnTo>
                  <a:lnTo>
                    <a:pt x="97400" y="93953"/>
                  </a:lnTo>
                  <a:lnTo>
                    <a:pt x="96861" y="95146"/>
                  </a:lnTo>
                  <a:lnTo>
                    <a:pt x="96323" y="96438"/>
                  </a:lnTo>
                  <a:lnTo>
                    <a:pt x="95651" y="97631"/>
                  </a:lnTo>
                  <a:lnTo>
                    <a:pt x="94843" y="98824"/>
                  </a:lnTo>
                  <a:lnTo>
                    <a:pt x="94036" y="100017"/>
                  </a:lnTo>
                  <a:lnTo>
                    <a:pt x="93095" y="101210"/>
                  </a:lnTo>
                  <a:lnTo>
                    <a:pt x="92153" y="102304"/>
                  </a:lnTo>
                  <a:lnTo>
                    <a:pt x="90942" y="103497"/>
                  </a:lnTo>
                  <a:lnTo>
                    <a:pt x="89731" y="104591"/>
                  </a:lnTo>
                  <a:lnTo>
                    <a:pt x="89597" y="107772"/>
                  </a:lnTo>
                  <a:lnTo>
                    <a:pt x="89597" y="110854"/>
                  </a:lnTo>
                  <a:lnTo>
                    <a:pt x="89597" y="113936"/>
                  </a:lnTo>
                  <a:lnTo>
                    <a:pt x="89462" y="117118"/>
                  </a:lnTo>
                  <a:lnTo>
                    <a:pt x="87175" y="117118"/>
                  </a:lnTo>
                  <a:lnTo>
                    <a:pt x="85157" y="117018"/>
                  </a:lnTo>
                  <a:lnTo>
                    <a:pt x="83005" y="117018"/>
                  </a:lnTo>
                  <a:lnTo>
                    <a:pt x="80987" y="117018"/>
                  </a:lnTo>
                  <a:lnTo>
                    <a:pt x="78969" y="117018"/>
                  </a:lnTo>
                  <a:lnTo>
                    <a:pt x="76951" y="116919"/>
                  </a:lnTo>
                  <a:lnTo>
                    <a:pt x="74933" y="116919"/>
                  </a:lnTo>
                  <a:lnTo>
                    <a:pt x="73050" y="116819"/>
                  </a:lnTo>
                  <a:lnTo>
                    <a:pt x="71032" y="116819"/>
                  </a:lnTo>
                  <a:lnTo>
                    <a:pt x="69148" y="116720"/>
                  </a:lnTo>
                  <a:lnTo>
                    <a:pt x="67265" y="116720"/>
                  </a:lnTo>
                  <a:lnTo>
                    <a:pt x="65382" y="116621"/>
                  </a:lnTo>
                  <a:lnTo>
                    <a:pt x="63498" y="116621"/>
                  </a:lnTo>
                  <a:lnTo>
                    <a:pt x="61615" y="116521"/>
                  </a:lnTo>
                  <a:lnTo>
                    <a:pt x="59731" y="116521"/>
                  </a:lnTo>
                  <a:lnTo>
                    <a:pt x="57848" y="116422"/>
                  </a:lnTo>
                  <a:lnTo>
                    <a:pt x="55965" y="116422"/>
                  </a:lnTo>
                  <a:lnTo>
                    <a:pt x="54081" y="116322"/>
                  </a:lnTo>
                  <a:lnTo>
                    <a:pt x="52198" y="116322"/>
                  </a:lnTo>
                  <a:lnTo>
                    <a:pt x="50449" y="116223"/>
                  </a:lnTo>
                  <a:lnTo>
                    <a:pt x="48565" y="116223"/>
                  </a:lnTo>
                  <a:lnTo>
                    <a:pt x="46547" y="116124"/>
                  </a:lnTo>
                  <a:lnTo>
                    <a:pt x="44664" y="116124"/>
                  </a:lnTo>
                  <a:lnTo>
                    <a:pt x="42646" y="116124"/>
                  </a:lnTo>
                  <a:lnTo>
                    <a:pt x="40763" y="116024"/>
                  </a:lnTo>
                  <a:lnTo>
                    <a:pt x="38745" y="116024"/>
                  </a:lnTo>
                  <a:lnTo>
                    <a:pt x="36727" y="115925"/>
                  </a:lnTo>
                  <a:lnTo>
                    <a:pt x="34709" y="115925"/>
                  </a:lnTo>
                  <a:lnTo>
                    <a:pt x="32691" y="115925"/>
                  </a:lnTo>
                  <a:lnTo>
                    <a:pt x="30539" y="115825"/>
                  </a:lnTo>
                  <a:lnTo>
                    <a:pt x="28521" y="115825"/>
                  </a:lnTo>
                  <a:lnTo>
                    <a:pt x="26234" y="115726"/>
                  </a:lnTo>
                  <a:close/>
                </a:path>
              </a:pathLst>
            </a:cu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96" name="Shape 96"/>
            <p:cNvSpPr/>
            <p:nvPr/>
          </p:nvSpPr>
          <p:spPr>
            <a:xfrm>
              <a:off x="702900" y="2848375"/>
              <a:ext cx="25" cy="79550"/>
            </a:xfrm>
            <a:custGeom>
              <a:pathLst>
                <a:path extrusionOk="0" fill="none" h="3182" w="1">
                  <a:moveTo>
                    <a:pt x="1" y="3182"/>
                  </a:moveTo>
                  <a:lnTo>
                    <a:pt x="1"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7" name="Shape 97"/>
            <p:cNvSpPr/>
            <p:nvPr/>
          </p:nvSpPr>
          <p:spPr>
            <a:xfrm>
              <a:off x="699550" y="2773800"/>
              <a:ext cx="3375" cy="74600"/>
            </a:xfrm>
            <a:custGeom>
              <a:pathLst>
                <a:path extrusionOk="0" fill="none" h="2984" w="135">
                  <a:moveTo>
                    <a:pt x="135" y="2983"/>
                  </a:moveTo>
                  <a:lnTo>
                    <a:pt x="0"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8" name="Shape 98"/>
            <p:cNvSpPr/>
            <p:nvPr/>
          </p:nvSpPr>
          <p:spPr>
            <a:xfrm>
              <a:off x="696175" y="2696750"/>
              <a:ext cx="3400" cy="77075"/>
            </a:xfrm>
            <a:custGeom>
              <a:pathLst>
                <a:path extrusionOk="0" fill="none" h="3083" w="136">
                  <a:moveTo>
                    <a:pt x="135" y="3083"/>
                  </a:moveTo>
                  <a:lnTo>
                    <a:pt x="1"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9" name="Shape 99"/>
            <p:cNvSpPr/>
            <p:nvPr/>
          </p:nvSpPr>
          <p:spPr>
            <a:xfrm>
              <a:off x="692825" y="2617225"/>
              <a:ext cx="3375" cy="79550"/>
            </a:xfrm>
            <a:custGeom>
              <a:pathLst>
                <a:path extrusionOk="0" fill="none" h="3182" w="135">
                  <a:moveTo>
                    <a:pt x="135" y="3182"/>
                  </a:moveTo>
                  <a:lnTo>
                    <a:pt x="0"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0" name="Shape 100"/>
            <p:cNvSpPr/>
            <p:nvPr/>
          </p:nvSpPr>
          <p:spPr>
            <a:xfrm>
              <a:off x="669275" y="2599825"/>
              <a:ext cx="23575" cy="17425"/>
            </a:xfrm>
            <a:custGeom>
              <a:pathLst>
                <a:path extrusionOk="0" fill="none" h="697" w="943">
                  <a:moveTo>
                    <a:pt x="942" y="696"/>
                  </a:moveTo>
                  <a:lnTo>
                    <a:pt x="0" y="0"/>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1" name="Shape 101"/>
            <p:cNvSpPr/>
            <p:nvPr/>
          </p:nvSpPr>
          <p:spPr>
            <a:xfrm>
              <a:off x="645725" y="2577450"/>
              <a:ext cx="23575" cy="22400"/>
            </a:xfrm>
            <a:custGeom>
              <a:pathLst>
                <a:path extrusionOk="0" fill="none" h="896" w="943">
                  <a:moveTo>
                    <a:pt x="942" y="895"/>
                  </a:moveTo>
                  <a:lnTo>
                    <a:pt x="1" y="1"/>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2" name="Shape 102"/>
            <p:cNvSpPr/>
            <p:nvPr/>
          </p:nvSpPr>
          <p:spPr>
            <a:xfrm>
              <a:off x="622175" y="2555075"/>
              <a:ext cx="23575" cy="22400"/>
            </a:xfrm>
            <a:custGeom>
              <a:pathLst>
                <a:path extrusionOk="0" fill="none" h="896" w="943">
                  <a:moveTo>
                    <a:pt x="943" y="896"/>
                  </a:moveTo>
                  <a:lnTo>
                    <a:pt x="1" y="1"/>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3" name="Shape 103"/>
            <p:cNvSpPr/>
            <p:nvPr/>
          </p:nvSpPr>
          <p:spPr>
            <a:xfrm>
              <a:off x="602000" y="2532725"/>
              <a:ext cx="20200" cy="22375"/>
            </a:xfrm>
            <a:custGeom>
              <a:pathLst>
                <a:path extrusionOk="0" fill="none" h="895" w="808">
                  <a:moveTo>
                    <a:pt x="808" y="895"/>
                  </a:moveTo>
                  <a:lnTo>
                    <a:pt x="1" y="0"/>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4" name="Shape 104"/>
            <p:cNvSpPr/>
            <p:nvPr/>
          </p:nvSpPr>
          <p:spPr>
            <a:xfrm>
              <a:off x="578475" y="2505375"/>
              <a:ext cx="23550" cy="27375"/>
            </a:xfrm>
            <a:custGeom>
              <a:pathLst>
                <a:path extrusionOk="0" fill="none" h="1095" w="942">
                  <a:moveTo>
                    <a:pt x="942" y="1094"/>
                  </a:moveTo>
                  <a:lnTo>
                    <a:pt x="0" y="0"/>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a:off x="561650" y="2475550"/>
              <a:ext cx="16850" cy="29850"/>
            </a:xfrm>
            <a:custGeom>
              <a:pathLst>
                <a:path extrusionOk="0" fill="none" h="1194" w="674">
                  <a:moveTo>
                    <a:pt x="673" y="1193"/>
                  </a:moveTo>
                  <a:lnTo>
                    <a:pt x="0" y="0"/>
                  </a:lnTo>
                </a:path>
              </a:pathLst>
            </a:custGeom>
            <a:noFill/>
            <a:ln cap="rnd" cmpd="sng" w="1042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6" name="Shape 106"/>
            <p:cNvSpPr/>
            <p:nvPr/>
          </p:nvSpPr>
          <p:spPr>
            <a:xfrm>
              <a:off x="541475" y="2448200"/>
              <a:ext cx="20200" cy="27375"/>
            </a:xfrm>
            <a:custGeom>
              <a:pathLst>
                <a:path extrusionOk="0" fill="none" h="1095" w="808">
                  <a:moveTo>
                    <a:pt x="807" y="1094"/>
                  </a:moveTo>
                  <a:lnTo>
                    <a:pt x="0" y="1"/>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7" name="Shape 107"/>
            <p:cNvSpPr/>
            <p:nvPr/>
          </p:nvSpPr>
          <p:spPr>
            <a:xfrm>
              <a:off x="521300" y="2415900"/>
              <a:ext cx="20200" cy="32325"/>
            </a:xfrm>
            <a:custGeom>
              <a:pathLst>
                <a:path extrusionOk="0" fill="none" h="1293" w="808">
                  <a:moveTo>
                    <a:pt x="807" y="1293"/>
                  </a:moveTo>
                  <a:lnTo>
                    <a:pt x="0" y="0"/>
                  </a:lnTo>
                </a:path>
              </a:pathLst>
            </a:custGeom>
            <a:noFill/>
            <a:ln cap="rnd" cmpd="sng" w="1042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a:off x="504475" y="2383575"/>
              <a:ext cx="16850" cy="32350"/>
            </a:xfrm>
            <a:custGeom>
              <a:pathLst>
                <a:path extrusionOk="0" fill="none" h="1294" w="674">
                  <a:moveTo>
                    <a:pt x="673" y="1293"/>
                  </a:moveTo>
                  <a:lnTo>
                    <a:pt x="0" y="1"/>
                  </a:lnTo>
                </a:path>
              </a:pathLst>
            </a:custGeom>
            <a:noFill/>
            <a:ln cap="rnd" cmpd="sng" w="1042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9" name="Shape 109"/>
            <p:cNvSpPr/>
            <p:nvPr/>
          </p:nvSpPr>
          <p:spPr>
            <a:xfrm>
              <a:off x="487650" y="2348775"/>
              <a:ext cx="16850" cy="34825"/>
            </a:xfrm>
            <a:custGeom>
              <a:pathLst>
                <a:path extrusionOk="0" fill="none" h="1393" w="674">
                  <a:moveTo>
                    <a:pt x="673" y="1393"/>
                  </a:moveTo>
                  <a:lnTo>
                    <a:pt x="1" y="1"/>
                  </a:lnTo>
                </a:path>
              </a:pathLst>
            </a:custGeom>
            <a:noFill/>
            <a:ln cap="rnd" cmpd="sng" w="1009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0" name="Shape 110"/>
            <p:cNvSpPr/>
            <p:nvPr/>
          </p:nvSpPr>
          <p:spPr>
            <a:xfrm>
              <a:off x="474200" y="2311500"/>
              <a:ext cx="13475" cy="37300"/>
            </a:xfrm>
            <a:custGeom>
              <a:pathLst>
                <a:path extrusionOk="0" fill="none" h="1492" w="539">
                  <a:moveTo>
                    <a:pt x="539" y="1492"/>
                  </a:moveTo>
                  <a:lnTo>
                    <a:pt x="1" y="1"/>
                  </a:lnTo>
                </a:path>
              </a:pathLst>
            </a:custGeom>
            <a:noFill/>
            <a:ln cap="rnd" cmpd="sng" w="97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1" name="Shape 111"/>
            <p:cNvSpPr/>
            <p:nvPr/>
          </p:nvSpPr>
          <p:spPr>
            <a:xfrm>
              <a:off x="460750" y="2274225"/>
              <a:ext cx="13475" cy="37300"/>
            </a:xfrm>
            <a:custGeom>
              <a:pathLst>
                <a:path extrusionOk="0" fill="none" h="1492" w="539">
                  <a:moveTo>
                    <a:pt x="539" y="1492"/>
                  </a:moveTo>
                  <a:lnTo>
                    <a:pt x="0" y="0"/>
                  </a:lnTo>
                </a:path>
              </a:pathLst>
            </a:custGeom>
            <a:noFill/>
            <a:ln cap="rnd" cmpd="sng" w="97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2" name="Shape 112"/>
            <p:cNvSpPr/>
            <p:nvPr/>
          </p:nvSpPr>
          <p:spPr>
            <a:xfrm>
              <a:off x="450650" y="2236950"/>
              <a:ext cx="10125" cy="37300"/>
            </a:xfrm>
            <a:custGeom>
              <a:pathLst>
                <a:path extrusionOk="0" fill="none" h="1492" w="405">
                  <a:moveTo>
                    <a:pt x="404" y="1491"/>
                  </a:moveTo>
                  <a:lnTo>
                    <a:pt x="1" y="0"/>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a:off x="437200" y="2197175"/>
              <a:ext cx="13475" cy="39800"/>
            </a:xfrm>
            <a:custGeom>
              <a:pathLst>
                <a:path extrusionOk="0" fill="none" h="1592" w="539">
                  <a:moveTo>
                    <a:pt x="539" y="1591"/>
                  </a:moveTo>
                  <a:lnTo>
                    <a:pt x="1" y="0"/>
                  </a:lnTo>
                </a:path>
              </a:pathLst>
            </a:custGeom>
            <a:noFill/>
            <a:ln cap="rnd" cmpd="sng" w="97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a:off x="430475" y="2157400"/>
              <a:ext cx="6750" cy="39800"/>
            </a:xfrm>
            <a:custGeom>
              <a:pathLst>
                <a:path extrusionOk="0" fill="none" h="1592" w="270">
                  <a:moveTo>
                    <a:pt x="270" y="1591"/>
                  </a:moveTo>
                  <a:lnTo>
                    <a:pt x="1" y="1"/>
                  </a:lnTo>
                </a:path>
              </a:pathLst>
            </a:custGeom>
            <a:noFill/>
            <a:ln cap="rnd" cmpd="sng" w="874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5" name="Shape 115"/>
            <p:cNvSpPr/>
            <p:nvPr/>
          </p:nvSpPr>
          <p:spPr>
            <a:xfrm>
              <a:off x="423750" y="2117625"/>
              <a:ext cx="6750" cy="39800"/>
            </a:xfrm>
            <a:custGeom>
              <a:pathLst>
                <a:path extrusionOk="0" fill="none" h="1592" w="270">
                  <a:moveTo>
                    <a:pt x="270" y="1592"/>
                  </a:moveTo>
                  <a:lnTo>
                    <a:pt x="1" y="1"/>
                  </a:lnTo>
                </a:path>
              </a:pathLst>
            </a:custGeom>
            <a:noFill/>
            <a:ln cap="rnd" cmpd="sng" w="874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6" name="Shape 116"/>
            <p:cNvSpPr/>
            <p:nvPr/>
          </p:nvSpPr>
          <p:spPr>
            <a:xfrm>
              <a:off x="390125" y="2117625"/>
              <a:ext cx="33650" cy="2525"/>
            </a:xfrm>
            <a:custGeom>
              <a:pathLst>
                <a:path extrusionOk="0" fill="none" h="101" w="1346">
                  <a:moveTo>
                    <a:pt x="1346" y="1"/>
                  </a:moveTo>
                  <a:lnTo>
                    <a:pt x="0" y="100"/>
                  </a:lnTo>
                </a:path>
              </a:pathLst>
            </a:custGeom>
            <a:noFill/>
            <a:ln cap="rnd" cmpd="sng" w="874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359850" y="2120125"/>
              <a:ext cx="30300" cy="25"/>
            </a:xfrm>
            <a:custGeom>
              <a:pathLst>
                <a:path extrusionOk="0" fill="none" h="1" w="1212">
                  <a:moveTo>
                    <a:pt x="1211" y="0"/>
                  </a:moveTo>
                  <a:lnTo>
                    <a:pt x="1"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a:off x="326225" y="2115150"/>
              <a:ext cx="33650" cy="5000"/>
            </a:xfrm>
            <a:custGeom>
              <a:pathLst>
                <a:path extrusionOk="0" fill="none" h="200" w="1346">
                  <a:moveTo>
                    <a:pt x="1346" y="199"/>
                  </a:moveTo>
                  <a:lnTo>
                    <a:pt x="0" y="0"/>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9" name="Shape 119"/>
            <p:cNvSpPr/>
            <p:nvPr/>
          </p:nvSpPr>
          <p:spPr>
            <a:xfrm>
              <a:off x="299325" y="2105200"/>
              <a:ext cx="26925" cy="9975"/>
            </a:xfrm>
            <a:custGeom>
              <a:pathLst>
                <a:path extrusionOk="0" fill="none" h="399" w="1077">
                  <a:moveTo>
                    <a:pt x="1076" y="398"/>
                  </a:moveTo>
                  <a:lnTo>
                    <a:pt x="0" y="1"/>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0" name="Shape 120"/>
            <p:cNvSpPr/>
            <p:nvPr/>
          </p:nvSpPr>
          <p:spPr>
            <a:xfrm>
              <a:off x="272400" y="2092775"/>
              <a:ext cx="26950" cy="12450"/>
            </a:xfrm>
            <a:custGeom>
              <a:pathLst>
                <a:path extrusionOk="0" fill="none" h="498" w="1078">
                  <a:moveTo>
                    <a:pt x="1077" y="498"/>
                  </a:moveTo>
                  <a:lnTo>
                    <a:pt x="1" y="1"/>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a:off x="245500" y="2077875"/>
              <a:ext cx="26925" cy="14925"/>
            </a:xfrm>
            <a:custGeom>
              <a:pathLst>
                <a:path extrusionOk="0" fill="none" h="597" w="1077">
                  <a:moveTo>
                    <a:pt x="1077" y="597"/>
                  </a:moveTo>
                  <a:lnTo>
                    <a:pt x="1" y="0"/>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2" name="Shape 122"/>
            <p:cNvSpPr/>
            <p:nvPr/>
          </p:nvSpPr>
          <p:spPr>
            <a:xfrm>
              <a:off x="218600" y="2060475"/>
              <a:ext cx="26925" cy="17425"/>
            </a:xfrm>
            <a:custGeom>
              <a:pathLst>
                <a:path extrusionOk="0" fill="none" h="697" w="1077">
                  <a:moveTo>
                    <a:pt x="1077" y="696"/>
                  </a:moveTo>
                  <a:lnTo>
                    <a:pt x="0" y="0"/>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3" name="Shape 123"/>
            <p:cNvSpPr/>
            <p:nvPr/>
          </p:nvSpPr>
          <p:spPr>
            <a:xfrm>
              <a:off x="198425" y="2038100"/>
              <a:ext cx="20200" cy="22400"/>
            </a:xfrm>
            <a:custGeom>
              <a:pathLst>
                <a:path extrusionOk="0" fill="none" h="896" w="808">
                  <a:moveTo>
                    <a:pt x="807" y="895"/>
                  </a:moveTo>
                  <a:lnTo>
                    <a:pt x="0" y="0"/>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4" name="Shape 124"/>
            <p:cNvSpPr/>
            <p:nvPr/>
          </p:nvSpPr>
          <p:spPr>
            <a:xfrm>
              <a:off x="174875" y="2015725"/>
              <a:ext cx="23575" cy="22400"/>
            </a:xfrm>
            <a:custGeom>
              <a:pathLst>
                <a:path extrusionOk="0" fill="none" h="896" w="943">
                  <a:moveTo>
                    <a:pt x="942" y="895"/>
                  </a:moveTo>
                  <a:lnTo>
                    <a:pt x="1" y="1"/>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5" name="Shape 125"/>
            <p:cNvSpPr/>
            <p:nvPr/>
          </p:nvSpPr>
          <p:spPr>
            <a:xfrm>
              <a:off x="154700" y="1990875"/>
              <a:ext cx="20200" cy="24875"/>
            </a:xfrm>
            <a:custGeom>
              <a:pathLst>
                <a:path extrusionOk="0" fill="none" h="995" w="808">
                  <a:moveTo>
                    <a:pt x="808" y="995"/>
                  </a:moveTo>
                  <a:lnTo>
                    <a:pt x="0" y="0"/>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6" name="Shape 126"/>
            <p:cNvSpPr/>
            <p:nvPr/>
          </p:nvSpPr>
          <p:spPr>
            <a:xfrm>
              <a:off x="134525" y="1963525"/>
              <a:ext cx="20200" cy="27375"/>
            </a:xfrm>
            <a:custGeom>
              <a:pathLst>
                <a:path extrusionOk="0" fill="none" h="1095" w="808">
                  <a:moveTo>
                    <a:pt x="807" y="1094"/>
                  </a:moveTo>
                  <a:lnTo>
                    <a:pt x="0" y="1"/>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7" name="Shape 127"/>
            <p:cNvSpPr/>
            <p:nvPr/>
          </p:nvSpPr>
          <p:spPr>
            <a:xfrm>
              <a:off x="117700" y="1933700"/>
              <a:ext cx="16850" cy="29850"/>
            </a:xfrm>
            <a:custGeom>
              <a:pathLst>
                <a:path extrusionOk="0" fill="none" h="1194" w="674">
                  <a:moveTo>
                    <a:pt x="673" y="1194"/>
                  </a:moveTo>
                  <a:lnTo>
                    <a:pt x="1" y="1"/>
                  </a:lnTo>
                </a:path>
              </a:pathLst>
            </a:custGeom>
            <a:noFill/>
            <a:ln cap="rnd" cmpd="sng" w="1042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8" name="Shape 128"/>
            <p:cNvSpPr/>
            <p:nvPr/>
          </p:nvSpPr>
          <p:spPr>
            <a:xfrm>
              <a:off x="104250" y="1903875"/>
              <a:ext cx="13475" cy="29850"/>
            </a:xfrm>
            <a:custGeom>
              <a:pathLst>
                <a:path extrusionOk="0" fill="none" h="1194" w="539">
                  <a:moveTo>
                    <a:pt x="539" y="1194"/>
                  </a:moveTo>
                  <a:lnTo>
                    <a:pt x="0" y="1"/>
                  </a:lnTo>
                </a:path>
              </a:pathLst>
            </a:custGeom>
            <a:noFill/>
            <a:ln cap="rnd" cmpd="sng" w="1009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9" name="Shape 129"/>
            <p:cNvSpPr/>
            <p:nvPr/>
          </p:nvSpPr>
          <p:spPr>
            <a:xfrm>
              <a:off x="90800" y="1871575"/>
              <a:ext cx="13475" cy="32325"/>
            </a:xfrm>
            <a:custGeom>
              <a:pathLst>
                <a:path extrusionOk="0" fill="none" h="1293" w="539">
                  <a:moveTo>
                    <a:pt x="538" y="1293"/>
                  </a:moveTo>
                  <a:lnTo>
                    <a:pt x="0" y="0"/>
                  </a:lnTo>
                </a:path>
              </a:pathLst>
            </a:custGeom>
            <a:noFill/>
            <a:ln cap="rnd" cmpd="sng" w="97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0" name="Shape 130"/>
            <p:cNvSpPr/>
            <p:nvPr/>
          </p:nvSpPr>
          <p:spPr>
            <a:xfrm>
              <a:off x="77350" y="1841750"/>
              <a:ext cx="13475" cy="29850"/>
            </a:xfrm>
            <a:custGeom>
              <a:pathLst>
                <a:path extrusionOk="0" fill="none" h="1194" w="539">
                  <a:moveTo>
                    <a:pt x="538" y="1193"/>
                  </a:moveTo>
                  <a:lnTo>
                    <a:pt x="0" y="0"/>
                  </a:lnTo>
                </a:path>
              </a:pathLst>
            </a:custGeom>
            <a:noFill/>
            <a:ln cap="rnd" cmpd="sng" w="1009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1" name="Shape 131"/>
            <p:cNvSpPr/>
            <p:nvPr/>
          </p:nvSpPr>
          <p:spPr>
            <a:xfrm>
              <a:off x="67250" y="1809425"/>
              <a:ext cx="10125" cy="32350"/>
            </a:xfrm>
            <a:custGeom>
              <a:pathLst>
                <a:path extrusionOk="0" fill="none" h="1294" w="405">
                  <a:moveTo>
                    <a:pt x="404" y="1293"/>
                  </a:moveTo>
                  <a:lnTo>
                    <a:pt x="1" y="1"/>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2" name="Shape 132"/>
            <p:cNvSpPr/>
            <p:nvPr/>
          </p:nvSpPr>
          <p:spPr>
            <a:xfrm>
              <a:off x="60525" y="1777125"/>
              <a:ext cx="6750" cy="32325"/>
            </a:xfrm>
            <a:custGeom>
              <a:pathLst>
                <a:path extrusionOk="0" fill="none" h="1293" w="270">
                  <a:moveTo>
                    <a:pt x="270" y="1293"/>
                  </a:moveTo>
                  <a:lnTo>
                    <a:pt x="1" y="0"/>
                  </a:lnTo>
                </a:path>
              </a:pathLst>
            </a:custGeom>
            <a:noFill/>
            <a:ln cap="rnd" cmpd="sng" w="908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3" name="Shape 133"/>
            <p:cNvSpPr/>
            <p:nvPr/>
          </p:nvSpPr>
          <p:spPr>
            <a:xfrm>
              <a:off x="53800" y="1744800"/>
              <a:ext cx="6750" cy="32350"/>
            </a:xfrm>
            <a:custGeom>
              <a:pathLst>
                <a:path extrusionOk="0" fill="none" h="1294" w="270">
                  <a:moveTo>
                    <a:pt x="270" y="1293"/>
                  </a:moveTo>
                  <a:lnTo>
                    <a:pt x="0" y="1"/>
                  </a:lnTo>
                </a:path>
              </a:pathLst>
            </a:custGeom>
            <a:noFill/>
            <a:ln cap="rnd" cmpd="sng" w="908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4" name="Shape 134"/>
            <p:cNvSpPr/>
            <p:nvPr/>
          </p:nvSpPr>
          <p:spPr>
            <a:xfrm>
              <a:off x="50425" y="1714975"/>
              <a:ext cx="3400" cy="29850"/>
            </a:xfrm>
            <a:custGeom>
              <a:pathLst>
                <a:path extrusionOk="0" fill="none" h="1194" w="136">
                  <a:moveTo>
                    <a:pt x="135" y="1194"/>
                  </a:moveTo>
                  <a:lnTo>
                    <a:pt x="1" y="1"/>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5" name="Shape 135"/>
            <p:cNvSpPr/>
            <p:nvPr/>
          </p:nvSpPr>
          <p:spPr>
            <a:xfrm>
              <a:off x="47075" y="1682675"/>
              <a:ext cx="3375" cy="32325"/>
            </a:xfrm>
            <a:custGeom>
              <a:pathLst>
                <a:path extrusionOk="0" fill="none" h="1293" w="135">
                  <a:moveTo>
                    <a:pt x="135" y="1293"/>
                  </a:moveTo>
                  <a:lnTo>
                    <a:pt x="0" y="0"/>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6" name="Shape 136"/>
            <p:cNvSpPr/>
            <p:nvPr/>
          </p:nvSpPr>
          <p:spPr>
            <a:xfrm>
              <a:off x="47075" y="1652850"/>
              <a:ext cx="25" cy="29850"/>
            </a:xfrm>
            <a:custGeom>
              <a:pathLst>
                <a:path extrusionOk="0" fill="none" h="1194" w="1">
                  <a:moveTo>
                    <a:pt x="0" y="1193"/>
                  </a:moveTo>
                  <a:lnTo>
                    <a:pt x="0"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7" name="Shape 137"/>
            <p:cNvSpPr/>
            <p:nvPr/>
          </p:nvSpPr>
          <p:spPr>
            <a:xfrm>
              <a:off x="47075" y="1625500"/>
              <a:ext cx="3375" cy="27375"/>
            </a:xfrm>
            <a:custGeom>
              <a:pathLst>
                <a:path extrusionOk="0" fill="none" h="1095" w="135">
                  <a:moveTo>
                    <a:pt x="0" y="1094"/>
                  </a:moveTo>
                  <a:lnTo>
                    <a:pt x="135" y="1"/>
                  </a:lnTo>
                </a:path>
              </a:pathLst>
            </a:custGeom>
            <a:noFill/>
            <a:ln cap="rnd" cmpd="sng" w="874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8" name="Shape 138"/>
            <p:cNvSpPr/>
            <p:nvPr/>
          </p:nvSpPr>
          <p:spPr>
            <a:xfrm>
              <a:off x="50425" y="1598175"/>
              <a:ext cx="6750" cy="27350"/>
            </a:xfrm>
            <a:custGeom>
              <a:pathLst>
                <a:path extrusionOk="0" fill="none" h="1094" w="270">
                  <a:moveTo>
                    <a:pt x="1" y="1094"/>
                  </a:moveTo>
                  <a:lnTo>
                    <a:pt x="270" y="0"/>
                  </a:lnTo>
                </a:path>
              </a:pathLst>
            </a:custGeom>
            <a:noFill/>
            <a:ln cap="rnd" cmpd="sng" w="908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9" name="Shape 139"/>
            <p:cNvSpPr/>
            <p:nvPr/>
          </p:nvSpPr>
          <p:spPr>
            <a:xfrm>
              <a:off x="57150" y="1573300"/>
              <a:ext cx="6775" cy="24900"/>
            </a:xfrm>
            <a:custGeom>
              <a:pathLst>
                <a:path extrusionOk="0" fill="none" h="996" w="271">
                  <a:moveTo>
                    <a:pt x="1" y="995"/>
                  </a:moveTo>
                  <a:lnTo>
                    <a:pt x="270" y="1"/>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0" name="Shape 140"/>
            <p:cNvSpPr/>
            <p:nvPr/>
          </p:nvSpPr>
          <p:spPr>
            <a:xfrm>
              <a:off x="63900" y="1550950"/>
              <a:ext cx="6750" cy="22375"/>
            </a:xfrm>
            <a:custGeom>
              <a:pathLst>
                <a:path extrusionOk="0" fill="none" h="895" w="270">
                  <a:moveTo>
                    <a:pt x="0" y="895"/>
                  </a:moveTo>
                  <a:lnTo>
                    <a:pt x="269" y="0"/>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1" name="Shape 141"/>
            <p:cNvSpPr/>
            <p:nvPr/>
          </p:nvSpPr>
          <p:spPr>
            <a:xfrm>
              <a:off x="70625" y="1531050"/>
              <a:ext cx="13475" cy="19925"/>
            </a:xfrm>
            <a:custGeom>
              <a:pathLst>
                <a:path extrusionOk="0" fill="none" h="797" w="539">
                  <a:moveTo>
                    <a:pt x="0" y="796"/>
                  </a:moveTo>
                  <a:lnTo>
                    <a:pt x="538" y="1"/>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2" name="Shape 142"/>
            <p:cNvSpPr/>
            <p:nvPr/>
          </p:nvSpPr>
          <p:spPr>
            <a:xfrm>
              <a:off x="84075" y="1516150"/>
              <a:ext cx="13475" cy="14925"/>
            </a:xfrm>
            <a:custGeom>
              <a:pathLst>
                <a:path extrusionOk="0" fill="none" h="597" w="539">
                  <a:moveTo>
                    <a:pt x="0" y="597"/>
                  </a:moveTo>
                  <a:lnTo>
                    <a:pt x="538" y="0"/>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3" name="Shape 143"/>
            <p:cNvSpPr/>
            <p:nvPr/>
          </p:nvSpPr>
          <p:spPr>
            <a:xfrm>
              <a:off x="97525" y="1501225"/>
              <a:ext cx="16825" cy="14950"/>
            </a:xfrm>
            <a:custGeom>
              <a:pathLst>
                <a:path extrusionOk="0" fill="none" h="598" w="673">
                  <a:moveTo>
                    <a:pt x="0" y="597"/>
                  </a:moveTo>
                  <a:lnTo>
                    <a:pt x="673" y="1"/>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4" name="Shape 144"/>
            <p:cNvSpPr/>
            <p:nvPr/>
          </p:nvSpPr>
          <p:spPr>
            <a:xfrm>
              <a:off x="114325" y="1491300"/>
              <a:ext cx="16850" cy="9950"/>
            </a:xfrm>
            <a:custGeom>
              <a:pathLst>
                <a:path extrusionOk="0" fill="none" h="398" w="674">
                  <a:moveTo>
                    <a:pt x="1" y="398"/>
                  </a:moveTo>
                  <a:lnTo>
                    <a:pt x="674" y="0"/>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5" name="Shape 145"/>
            <p:cNvSpPr/>
            <p:nvPr/>
          </p:nvSpPr>
          <p:spPr>
            <a:xfrm>
              <a:off x="131150" y="1483825"/>
              <a:ext cx="20200" cy="7500"/>
            </a:xfrm>
            <a:custGeom>
              <a:pathLst>
                <a:path extrusionOk="0" fill="none" h="300" w="808">
                  <a:moveTo>
                    <a:pt x="1" y="299"/>
                  </a:moveTo>
                  <a:lnTo>
                    <a:pt x="808" y="1"/>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6" name="Shape 146"/>
            <p:cNvSpPr/>
            <p:nvPr/>
          </p:nvSpPr>
          <p:spPr>
            <a:xfrm>
              <a:off x="151325" y="1481350"/>
              <a:ext cx="23575" cy="2500"/>
            </a:xfrm>
            <a:custGeom>
              <a:pathLst>
                <a:path extrusionOk="0" fill="none" h="100" w="943">
                  <a:moveTo>
                    <a:pt x="1" y="100"/>
                  </a:moveTo>
                  <a:lnTo>
                    <a:pt x="943" y="0"/>
                  </a:lnTo>
                </a:path>
              </a:pathLst>
            </a:custGeom>
            <a:noFill/>
            <a:ln cap="rnd" cmpd="sng" w="908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7" name="Shape 147"/>
            <p:cNvSpPr/>
            <p:nvPr/>
          </p:nvSpPr>
          <p:spPr>
            <a:xfrm>
              <a:off x="174875" y="1481350"/>
              <a:ext cx="26925" cy="25"/>
            </a:xfrm>
            <a:custGeom>
              <a:pathLst>
                <a:path extrusionOk="0" fill="none" h="1" w="1077">
                  <a:moveTo>
                    <a:pt x="1" y="0"/>
                  </a:moveTo>
                  <a:lnTo>
                    <a:pt x="1077"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8" name="Shape 148"/>
            <p:cNvSpPr/>
            <p:nvPr/>
          </p:nvSpPr>
          <p:spPr>
            <a:xfrm>
              <a:off x="171500" y="1314825"/>
              <a:ext cx="30300" cy="166550"/>
            </a:xfrm>
            <a:custGeom>
              <a:pathLst>
                <a:path extrusionOk="0" fill="none" h="6662" w="1212">
                  <a:moveTo>
                    <a:pt x="1212" y="6661"/>
                  </a:moveTo>
                  <a:lnTo>
                    <a:pt x="1" y="0"/>
                  </a:lnTo>
                </a:path>
              </a:pathLst>
            </a:custGeom>
            <a:noFill/>
            <a:ln cap="rnd" cmpd="sng" w="874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9" name="Shape 149"/>
            <p:cNvSpPr/>
            <p:nvPr/>
          </p:nvSpPr>
          <p:spPr>
            <a:xfrm>
              <a:off x="161425" y="1158225"/>
              <a:ext cx="10100" cy="156625"/>
            </a:xfrm>
            <a:custGeom>
              <a:pathLst>
                <a:path extrusionOk="0" fill="none" h="6265" w="404">
                  <a:moveTo>
                    <a:pt x="404" y="6264"/>
                  </a:moveTo>
                  <a:lnTo>
                    <a:pt x="0" y="1"/>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0" name="Shape 150"/>
            <p:cNvSpPr/>
            <p:nvPr/>
          </p:nvSpPr>
          <p:spPr>
            <a:xfrm>
              <a:off x="161425" y="1011575"/>
              <a:ext cx="6750" cy="146675"/>
            </a:xfrm>
            <a:custGeom>
              <a:pathLst>
                <a:path extrusionOk="0" fill="none" h="5867" w="270">
                  <a:moveTo>
                    <a:pt x="0" y="5867"/>
                  </a:moveTo>
                  <a:lnTo>
                    <a:pt x="269"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1" name="Shape 151"/>
            <p:cNvSpPr/>
            <p:nvPr/>
          </p:nvSpPr>
          <p:spPr>
            <a:xfrm>
              <a:off x="168150" y="872400"/>
              <a:ext cx="26925" cy="139200"/>
            </a:xfrm>
            <a:custGeom>
              <a:pathLst>
                <a:path extrusionOk="0" fill="none" h="5568" w="1077">
                  <a:moveTo>
                    <a:pt x="0" y="5568"/>
                  </a:moveTo>
                  <a:lnTo>
                    <a:pt x="1077" y="0"/>
                  </a:lnTo>
                </a:path>
              </a:pathLst>
            </a:custGeom>
            <a:noFill/>
            <a:ln cap="rnd" cmpd="sng" w="908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2" name="Shape 152"/>
            <p:cNvSpPr/>
            <p:nvPr/>
          </p:nvSpPr>
          <p:spPr>
            <a:xfrm>
              <a:off x="195050" y="745650"/>
              <a:ext cx="43750" cy="126775"/>
            </a:xfrm>
            <a:custGeom>
              <a:pathLst>
                <a:path extrusionOk="0" fill="none" h="5071" w="1750">
                  <a:moveTo>
                    <a:pt x="1" y="5070"/>
                  </a:moveTo>
                  <a:lnTo>
                    <a:pt x="1750" y="0"/>
                  </a:lnTo>
                </a:path>
              </a:pathLst>
            </a:custGeom>
            <a:noFill/>
            <a:ln cap="rnd" cmpd="sng" w="97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3" name="Shape 153"/>
            <p:cNvSpPr/>
            <p:nvPr/>
          </p:nvSpPr>
          <p:spPr>
            <a:xfrm>
              <a:off x="238775" y="628825"/>
              <a:ext cx="57200" cy="116850"/>
            </a:xfrm>
            <a:custGeom>
              <a:pathLst>
                <a:path extrusionOk="0" fill="none" h="4674" w="2288">
                  <a:moveTo>
                    <a:pt x="1" y="4673"/>
                  </a:moveTo>
                  <a:lnTo>
                    <a:pt x="2288" y="0"/>
                  </a:lnTo>
                </a:path>
              </a:pathLst>
            </a:custGeom>
            <a:noFill/>
            <a:ln cap="rnd" cmpd="sng" w="1009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4" name="Shape 154"/>
            <p:cNvSpPr/>
            <p:nvPr/>
          </p:nvSpPr>
          <p:spPr>
            <a:xfrm>
              <a:off x="295950" y="521950"/>
              <a:ext cx="70650" cy="106900"/>
            </a:xfrm>
            <a:custGeom>
              <a:pathLst>
                <a:path extrusionOk="0" fill="none" h="4276" w="2826">
                  <a:moveTo>
                    <a:pt x="1" y="4275"/>
                  </a:moveTo>
                  <a:lnTo>
                    <a:pt x="2826" y="0"/>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5" name="Shape 155"/>
            <p:cNvSpPr/>
            <p:nvPr/>
          </p:nvSpPr>
          <p:spPr>
            <a:xfrm>
              <a:off x="366575" y="425000"/>
              <a:ext cx="84100" cy="96975"/>
            </a:xfrm>
            <a:custGeom>
              <a:pathLst>
                <a:path extrusionOk="0" fill="none" h="3879" w="3364">
                  <a:moveTo>
                    <a:pt x="1" y="3878"/>
                  </a:moveTo>
                  <a:lnTo>
                    <a:pt x="3364" y="1"/>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6" name="Shape 156"/>
            <p:cNvSpPr/>
            <p:nvPr/>
          </p:nvSpPr>
          <p:spPr>
            <a:xfrm>
              <a:off x="450650" y="338025"/>
              <a:ext cx="94200" cy="87000"/>
            </a:xfrm>
            <a:custGeom>
              <a:pathLst>
                <a:path extrusionOk="0" fill="none" h="3480" w="3768">
                  <a:moveTo>
                    <a:pt x="1" y="3480"/>
                  </a:moveTo>
                  <a:lnTo>
                    <a:pt x="3768" y="0"/>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7" name="Shape 157"/>
            <p:cNvSpPr/>
            <p:nvPr/>
          </p:nvSpPr>
          <p:spPr>
            <a:xfrm>
              <a:off x="544825" y="260975"/>
              <a:ext cx="107650" cy="77075"/>
            </a:xfrm>
            <a:custGeom>
              <a:pathLst>
                <a:path extrusionOk="0" fill="none" h="3083" w="4306">
                  <a:moveTo>
                    <a:pt x="1" y="3082"/>
                  </a:moveTo>
                  <a:lnTo>
                    <a:pt x="4306" y="0"/>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8" name="Shape 158"/>
            <p:cNvSpPr/>
            <p:nvPr/>
          </p:nvSpPr>
          <p:spPr>
            <a:xfrm>
              <a:off x="652450" y="198825"/>
              <a:ext cx="111025" cy="62175"/>
            </a:xfrm>
            <a:custGeom>
              <a:pathLst>
                <a:path extrusionOk="0" fill="none" h="2487" w="4441">
                  <a:moveTo>
                    <a:pt x="1" y="2486"/>
                  </a:moveTo>
                  <a:lnTo>
                    <a:pt x="4440" y="1"/>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9" name="Shape 159"/>
            <p:cNvSpPr/>
            <p:nvPr/>
          </p:nvSpPr>
          <p:spPr>
            <a:xfrm>
              <a:off x="763450" y="141650"/>
              <a:ext cx="121100" cy="57200"/>
            </a:xfrm>
            <a:custGeom>
              <a:pathLst>
                <a:path extrusionOk="0" fill="none" h="2288" w="4844">
                  <a:moveTo>
                    <a:pt x="0" y="2288"/>
                  </a:moveTo>
                  <a:lnTo>
                    <a:pt x="4843" y="1"/>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0" name="Shape 160"/>
            <p:cNvSpPr/>
            <p:nvPr/>
          </p:nvSpPr>
          <p:spPr>
            <a:xfrm>
              <a:off x="884525" y="99400"/>
              <a:ext cx="124450" cy="42275"/>
            </a:xfrm>
            <a:custGeom>
              <a:pathLst>
                <a:path extrusionOk="0" fill="none" h="1691" w="4978">
                  <a:moveTo>
                    <a:pt x="0" y="1691"/>
                  </a:moveTo>
                  <a:lnTo>
                    <a:pt x="4978" y="1"/>
                  </a:lnTo>
                </a:path>
              </a:pathLst>
            </a:custGeom>
            <a:noFill/>
            <a:ln cap="rnd" cmpd="sng" w="1042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1" name="Shape 161"/>
            <p:cNvSpPr/>
            <p:nvPr/>
          </p:nvSpPr>
          <p:spPr>
            <a:xfrm>
              <a:off x="1008950" y="67100"/>
              <a:ext cx="131200" cy="32325"/>
            </a:xfrm>
            <a:custGeom>
              <a:pathLst>
                <a:path extrusionOk="0" fill="none" h="1293" w="5248">
                  <a:moveTo>
                    <a:pt x="1" y="1293"/>
                  </a:moveTo>
                  <a:lnTo>
                    <a:pt x="5247" y="0"/>
                  </a:lnTo>
                </a:path>
              </a:pathLst>
            </a:custGeom>
            <a:noFill/>
            <a:ln cap="rnd" cmpd="sng" w="1009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2" name="Shape 162"/>
            <p:cNvSpPr/>
            <p:nvPr/>
          </p:nvSpPr>
          <p:spPr>
            <a:xfrm>
              <a:off x="1140125" y="44725"/>
              <a:ext cx="134550" cy="22400"/>
            </a:xfrm>
            <a:custGeom>
              <a:pathLst>
                <a:path extrusionOk="0" fill="none" h="896" w="5382">
                  <a:moveTo>
                    <a:pt x="0" y="895"/>
                  </a:moveTo>
                  <a:lnTo>
                    <a:pt x="5382" y="1"/>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3" name="Shape 163"/>
            <p:cNvSpPr/>
            <p:nvPr/>
          </p:nvSpPr>
          <p:spPr>
            <a:xfrm>
              <a:off x="1274650" y="34775"/>
              <a:ext cx="134550" cy="9975"/>
            </a:xfrm>
            <a:custGeom>
              <a:pathLst>
                <a:path extrusionOk="0" fill="none" h="399" w="5382">
                  <a:moveTo>
                    <a:pt x="1" y="399"/>
                  </a:moveTo>
                  <a:lnTo>
                    <a:pt x="5382" y="1"/>
                  </a:lnTo>
                </a:path>
              </a:pathLst>
            </a:custGeom>
            <a:noFill/>
            <a:ln cap="rnd" cmpd="sng" w="874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4" name="Shape 164"/>
            <p:cNvSpPr/>
            <p:nvPr/>
          </p:nvSpPr>
          <p:spPr>
            <a:xfrm>
              <a:off x="1409175" y="34775"/>
              <a:ext cx="137925" cy="25"/>
            </a:xfrm>
            <a:custGeom>
              <a:pathLst>
                <a:path extrusionOk="0" fill="none" h="1" w="5517">
                  <a:moveTo>
                    <a:pt x="1" y="1"/>
                  </a:moveTo>
                  <a:lnTo>
                    <a:pt x="5516"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5" name="Shape 165"/>
            <p:cNvSpPr/>
            <p:nvPr/>
          </p:nvSpPr>
          <p:spPr>
            <a:xfrm>
              <a:off x="1547075" y="34775"/>
              <a:ext cx="134550" cy="12450"/>
            </a:xfrm>
            <a:custGeom>
              <a:pathLst>
                <a:path extrusionOk="0" fill="none" h="498" w="5382">
                  <a:moveTo>
                    <a:pt x="0" y="1"/>
                  </a:moveTo>
                  <a:lnTo>
                    <a:pt x="5382" y="498"/>
                  </a:lnTo>
                </a:path>
              </a:pathLst>
            </a:custGeom>
            <a:noFill/>
            <a:ln cap="rnd" cmpd="sng" w="874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6" name="Shape 166"/>
            <p:cNvSpPr/>
            <p:nvPr/>
          </p:nvSpPr>
          <p:spPr>
            <a:xfrm>
              <a:off x="1681600" y="47200"/>
              <a:ext cx="131200" cy="24900"/>
            </a:xfrm>
            <a:custGeom>
              <a:pathLst>
                <a:path extrusionOk="0" fill="none" h="996" w="5248">
                  <a:moveTo>
                    <a:pt x="1" y="1"/>
                  </a:moveTo>
                  <a:lnTo>
                    <a:pt x="5247" y="995"/>
                  </a:lnTo>
                </a:path>
              </a:pathLst>
            </a:custGeom>
            <a:noFill/>
            <a:ln cap="rnd" cmpd="sng" w="97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7" name="Shape 167"/>
            <p:cNvSpPr/>
            <p:nvPr/>
          </p:nvSpPr>
          <p:spPr>
            <a:xfrm>
              <a:off x="1812775" y="72075"/>
              <a:ext cx="131175" cy="34825"/>
            </a:xfrm>
            <a:custGeom>
              <a:pathLst>
                <a:path extrusionOk="0" fill="none" h="1393" w="5247">
                  <a:moveTo>
                    <a:pt x="0" y="0"/>
                  </a:moveTo>
                  <a:lnTo>
                    <a:pt x="5247" y="1392"/>
                  </a:lnTo>
                </a:path>
              </a:pathLst>
            </a:custGeom>
            <a:noFill/>
            <a:ln cap="rnd" cmpd="sng" w="1009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8" name="Shape 168"/>
            <p:cNvSpPr/>
            <p:nvPr/>
          </p:nvSpPr>
          <p:spPr>
            <a:xfrm>
              <a:off x="1943925" y="106875"/>
              <a:ext cx="124475" cy="49725"/>
            </a:xfrm>
            <a:custGeom>
              <a:pathLst>
                <a:path extrusionOk="0" fill="none" h="1989" w="4979">
                  <a:moveTo>
                    <a:pt x="1" y="0"/>
                  </a:moveTo>
                  <a:lnTo>
                    <a:pt x="4978" y="1988"/>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9" name="Shape 169"/>
            <p:cNvSpPr/>
            <p:nvPr/>
          </p:nvSpPr>
          <p:spPr>
            <a:xfrm>
              <a:off x="2068375" y="156575"/>
              <a:ext cx="117725" cy="57200"/>
            </a:xfrm>
            <a:custGeom>
              <a:pathLst>
                <a:path extrusionOk="0" fill="none" h="2288" w="4709">
                  <a:moveTo>
                    <a:pt x="0" y="0"/>
                  </a:moveTo>
                  <a:lnTo>
                    <a:pt x="4709" y="2287"/>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0" name="Shape 170"/>
            <p:cNvSpPr/>
            <p:nvPr/>
          </p:nvSpPr>
          <p:spPr>
            <a:xfrm>
              <a:off x="2186075" y="213750"/>
              <a:ext cx="111025" cy="72100"/>
            </a:xfrm>
            <a:custGeom>
              <a:pathLst>
                <a:path extrusionOk="0" fill="none" h="2884" w="4441">
                  <a:moveTo>
                    <a:pt x="1" y="0"/>
                  </a:moveTo>
                  <a:lnTo>
                    <a:pt x="4440" y="2883"/>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1" name="Shape 171"/>
            <p:cNvSpPr/>
            <p:nvPr/>
          </p:nvSpPr>
          <p:spPr>
            <a:xfrm>
              <a:off x="2297075" y="285825"/>
              <a:ext cx="104275" cy="82050"/>
            </a:xfrm>
            <a:custGeom>
              <a:pathLst>
                <a:path extrusionOk="0" fill="none" h="3282" w="4171">
                  <a:moveTo>
                    <a:pt x="0" y="0"/>
                  </a:moveTo>
                  <a:lnTo>
                    <a:pt x="4171" y="3281"/>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2" name="Shape 172"/>
            <p:cNvSpPr/>
            <p:nvPr/>
          </p:nvSpPr>
          <p:spPr>
            <a:xfrm>
              <a:off x="2401325" y="367850"/>
              <a:ext cx="90850" cy="96950"/>
            </a:xfrm>
            <a:custGeom>
              <a:pathLst>
                <a:path extrusionOk="0" fill="none" h="3878" w="3634">
                  <a:moveTo>
                    <a:pt x="1" y="0"/>
                  </a:moveTo>
                  <a:lnTo>
                    <a:pt x="3633" y="3878"/>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3" name="Shape 173"/>
            <p:cNvSpPr/>
            <p:nvPr/>
          </p:nvSpPr>
          <p:spPr>
            <a:xfrm>
              <a:off x="2492150" y="464775"/>
              <a:ext cx="80725" cy="106900"/>
            </a:xfrm>
            <a:custGeom>
              <a:pathLst>
                <a:path extrusionOk="0" fill="none" h="4276" w="3229">
                  <a:moveTo>
                    <a:pt x="0" y="1"/>
                  </a:moveTo>
                  <a:lnTo>
                    <a:pt x="3229" y="4276"/>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4" name="Shape 174"/>
            <p:cNvSpPr/>
            <p:nvPr/>
          </p:nvSpPr>
          <p:spPr>
            <a:xfrm>
              <a:off x="2572850" y="571650"/>
              <a:ext cx="67300" cy="119325"/>
            </a:xfrm>
            <a:custGeom>
              <a:pathLst>
                <a:path extrusionOk="0" fill="none" h="4773" w="2692">
                  <a:moveTo>
                    <a:pt x="1" y="1"/>
                  </a:moveTo>
                  <a:lnTo>
                    <a:pt x="2691" y="4773"/>
                  </a:lnTo>
                </a:path>
              </a:pathLst>
            </a:custGeom>
            <a:noFill/>
            <a:ln cap="rnd" cmpd="sng" w="1042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5" name="Shape 175"/>
            <p:cNvSpPr/>
            <p:nvPr/>
          </p:nvSpPr>
          <p:spPr>
            <a:xfrm>
              <a:off x="2640125" y="690950"/>
              <a:ext cx="53825" cy="134250"/>
            </a:xfrm>
            <a:custGeom>
              <a:pathLst>
                <a:path extrusionOk="0" fill="none" h="5370" w="2153">
                  <a:moveTo>
                    <a:pt x="0" y="1"/>
                  </a:moveTo>
                  <a:lnTo>
                    <a:pt x="2153" y="5369"/>
                  </a:lnTo>
                </a:path>
              </a:pathLst>
            </a:custGeom>
            <a:noFill/>
            <a:ln cap="rnd" cmpd="sng" w="97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6" name="Shape 176"/>
            <p:cNvSpPr/>
            <p:nvPr/>
          </p:nvSpPr>
          <p:spPr>
            <a:xfrm>
              <a:off x="2693925" y="825175"/>
              <a:ext cx="37025" cy="144175"/>
            </a:xfrm>
            <a:custGeom>
              <a:pathLst>
                <a:path extrusionOk="0" fill="none" h="5767" w="1481">
                  <a:moveTo>
                    <a:pt x="1" y="0"/>
                  </a:moveTo>
                  <a:lnTo>
                    <a:pt x="1481" y="5767"/>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7" name="Shape 177"/>
            <p:cNvSpPr/>
            <p:nvPr/>
          </p:nvSpPr>
          <p:spPr>
            <a:xfrm>
              <a:off x="2730925" y="969325"/>
              <a:ext cx="23575" cy="159100"/>
            </a:xfrm>
            <a:custGeom>
              <a:pathLst>
                <a:path extrusionOk="0" fill="none" h="6364" w="943">
                  <a:moveTo>
                    <a:pt x="1" y="1"/>
                  </a:moveTo>
                  <a:lnTo>
                    <a:pt x="942" y="6364"/>
                  </a:lnTo>
                </a:path>
              </a:pathLst>
            </a:custGeom>
            <a:noFill/>
            <a:ln cap="rnd" cmpd="sng" w="874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8" name="Shape 178"/>
            <p:cNvSpPr/>
            <p:nvPr/>
          </p:nvSpPr>
          <p:spPr>
            <a:xfrm>
              <a:off x="2754475" y="1128400"/>
              <a:ext cx="25" cy="169050"/>
            </a:xfrm>
            <a:custGeom>
              <a:pathLst>
                <a:path extrusionOk="0" fill="none" h="6762" w="1">
                  <a:moveTo>
                    <a:pt x="0" y="1"/>
                  </a:moveTo>
                  <a:lnTo>
                    <a:pt x="0" y="676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9" name="Shape 179"/>
            <p:cNvSpPr/>
            <p:nvPr/>
          </p:nvSpPr>
          <p:spPr>
            <a:xfrm>
              <a:off x="2741025" y="1297425"/>
              <a:ext cx="13475" cy="183950"/>
            </a:xfrm>
            <a:custGeom>
              <a:pathLst>
                <a:path extrusionOk="0" fill="none" h="7358" w="539">
                  <a:moveTo>
                    <a:pt x="538" y="0"/>
                  </a:moveTo>
                  <a:lnTo>
                    <a:pt x="0" y="7357"/>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0" name="Shape 180"/>
            <p:cNvSpPr/>
            <p:nvPr/>
          </p:nvSpPr>
          <p:spPr>
            <a:xfrm>
              <a:off x="2741025" y="1468925"/>
              <a:ext cx="33650" cy="12450"/>
            </a:xfrm>
            <a:custGeom>
              <a:pathLst>
                <a:path extrusionOk="0" fill="none" h="498" w="1346">
                  <a:moveTo>
                    <a:pt x="0" y="497"/>
                  </a:moveTo>
                  <a:lnTo>
                    <a:pt x="1346" y="0"/>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1" name="Shape 181"/>
            <p:cNvSpPr/>
            <p:nvPr/>
          </p:nvSpPr>
          <p:spPr>
            <a:xfrm>
              <a:off x="2774650" y="1463950"/>
              <a:ext cx="30300" cy="5000"/>
            </a:xfrm>
            <a:custGeom>
              <a:pathLst>
                <a:path extrusionOk="0" fill="none" h="200" w="1212">
                  <a:moveTo>
                    <a:pt x="1" y="199"/>
                  </a:moveTo>
                  <a:lnTo>
                    <a:pt x="1211" y="0"/>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2" name="Shape 182"/>
            <p:cNvSpPr/>
            <p:nvPr/>
          </p:nvSpPr>
          <p:spPr>
            <a:xfrm>
              <a:off x="2804925" y="1461450"/>
              <a:ext cx="30300" cy="2525"/>
            </a:xfrm>
            <a:custGeom>
              <a:pathLst>
                <a:path extrusionOk="0" fill="none" h="101" w="1212">
                  <a:moveTo>
                    <a:pt x="0" y="100"/>
                  </a:moveTo>
                  <a:lnTo>
                    <a:pt x="1211" y="1"/>
                  </a:lnTo>
                </a:path>
              </a:pathLst>
            </a:custGeom>
            <a:noFill/>
            <a:ln cap="rnd" cmpd="sng" w="874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3" name="Shape 183"/>
            <p:cNvSpPr/>
            <p:nvPr/>
          </p:nvSpPr>
          <p:spPr>
            <a:xfrm>
              <a:off x="2835200" y="1461450"/>
              <a:ext cx="23550" cy="2525"/>
            </a:xfrm>
            <a:custGeom>
              <a:pathLst>
                <a:path extrusionOk="0" fill="none" h="101" w="942">
                  <a:moveTo>
                    <a:pt x="0" y="1"/>
                  </a:moveTo>
                  <a:lnTo>
                    <a:pt x="942" y="100"/>
                  </a:lnTo>
                </a:path>
              </a:pathLst>
            </a:custGeom>
            <a:noFill/>
            <a:ln cap="rnd" cmpd="sng" w="908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4" name="Shape 184"/>
            <p:cNvSpPr/>
            <p:nvPr/>
          </p:nvSpPr>
          <p:spPr>
            <a:xfrm>
              <a:off x="2858725" y="1463950"/>
              <a:ext cx="23575" cy="9975"/>
            </a:xfrm>
            <a:custGeom>
              <a:pathLst>
                <a:path extrusionOk="0" fill="none" h="399" w="943">
                  <a:moveTo>
                    <a:pt x="1" y="0"/>
                  </a:moveTo>
                  <a:lnTo>
                    <a:pt x="942" y="398"/>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5" name="Shape 185"/>
            <p:cNvSpPr/>
            <p:nvPr/>
          </p:nvSpPr>
          <p:spPr>
            <a:xfrm>
              <a:off x="2882275" y="1473900"/>
              <a:ext cx="20200" cy="9950"/>
            </a:xfrm>
            <a:custGeom>
              <a:pathLst>
                <a:path extrusionOk="0" fill="none" h="398" w="808">
                  <a:moveTo>
                    <a:pt x="0" y="0"/>
                  </a:moveTo>
                  <a:lnTo>
                    <a:pt x="808" y="398"/>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6" name="Shape 186"/>
            <p:cNvSpPr/>
            <p:nvPr/>
          </p:nvSpPr>
          <p:spPr>
            <a:xfrm>
              <a:off x="2902450" y="1483825"/>
              <a:ext cx="13475" cy="17425"/>
            </a:xfrm>
            <a:custGeom>
              <a:pathLst>
                <a:path extrusionOk="0" fill="none" h="697" w="539">
                  <a:moveTo>
                    <a:pt x="1" y="1"/>
                  </a:moveTo>
                  <a:lnTo>
                    <a:pt x="539" y="697"/>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7" name="Shape 187"/>
            <p:cNvSpPr/>
            <p:nvPr/>
          </p:nvSpPr>
          <p:spPr>
            <a:xfrm>
              <a:off x="2915900" y="1501225"/>
              <a:ext cx="13475" cy="17425"/>
            </a:xfrm>
            <a:custGeom>
              <a:pathLst>
                <a:path extrusionOk="0" fill="none" h="697" w="539">
                  <a:moveTo>
                    <a:pt x="1" y="1"/>
                  </a:moveTo>
                  <a:lnTo>
                    <a:pt x="539" y="697"/>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8" name="Shape 188"/>
            <p:cNvSpPr/>
            <p:nvPr/>
          </p:nvSpPr>
          <p:spPr>
            <a:xfrm>
              <a:off x="2929350" y="1518625"/>
              <a:ext cx="10125" cy="22400"/>
            </a:xfrm>
            <a:custGeom>
              <a:pathLst>
                <a:path extrusionOk="0" fill="none" h="896" w="405">
                  <a:moveTo>
                    <a:pt x="1" y="1"/>
                  </a:moveTo>
                  <a:lnTo>
                    <a:pt x="404" y="895"/>
                  </a:lnTo>
                </a:path>
              </a:pathLst>
            </a:custGeom>
            <a:noFill/>
            <a:ln cap="rnd" cmpd="sng" w="1009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9" name="Shape 189"/>
            <p:cNvSpPr/>
            <p:nvPr/>
          </p:nvSpPr>
          <p:spPr>
            <a:xfrm>
              <a:off x="2939450" y="1541000"/>
              <a:ext cx="6750" cy="24875"/>
            </a:xfrm>
            <a:custGeom>
              <a:pathLst>
                <a:path extrusionOk="0" fill="none" h="995" w="270">
                  <a:moveTo>
                    <a:pt x="0" y="0"/>
                  </a:moveTo>
                  <a:lnTo>
                    <a:pt x="270" y="995"/>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0" name="Shape 190"/>
            <p:cNvSpPr/>
            <p:nvPr/>
          </p:nvSpPr>
          <p:spPr>
            <a:xfrm>
              <a:off x="2946175" y="1565850"/>
              <a:ext cx="3400" cy="27375"/>
            </a:xfrm>
            <a:custGeom>
              <a:pathLst>
                <a:path extrusionOk="0" fill="none" h="1095" w="136">
                  <a:moveTo>
                    <a:pt x="1" y="1"/>
                  </a:moveTo>
                  <a:lnTo>
                    <a:pt x="135" y="1094"/>
                  </a:lnTo>
                </a:path>
              </a:pathLst>
            </a:custGeom>
            <a:noFill/>
            <a:ln cap="rnd" cmpd="sng" w="874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1" name="Shape 191"/>
            <p:cNvSpPr/>
            <p:nvPr/>
          </p:nvSpPr>
          <p:spPr>
            <a:xfrm>
              <a:off x="2949550" y="1593200"/>
              <a:ext cx="25" cy="29850"/>
            </a:xfrm>
            <a:custGeom>
              <a:pathLst>
                <a:path extrusionOk="0" fill="none" h="1194" w="1">
                  <a:moveTo>
                    <a:pt x="0" y="0"/>
                  </a:moveTo>
                  <a:lnTo>
                    <a:pt x="0" y="1193"/>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2" name="Shape 192"/>
            <p:cNvSpPr/>
            <p:nvPr/>
          </p:nvSpPr>
          <p:spPr>
            <a:xfrm>
              <a:off x="2949550" y="1623025"/>
              <a:ext cx="25" cy="32325"/>
            </a:xfrm>
            <a:custGeom>
              <a:pathLst>
                <a:path extrusionOk="0" fill="none" h="1293" w="1">
                  <a:moveTo>
                    <a:pt x="0" y="0"/>
                  </a:moveTo>
                  <a:lnTo>
                    <a:pt x="0" y="1293"/>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3" name="Shape 193"/>
            <p:cNvSpPr/>
            <p:nvPr/>
          </p:nvSpPr>
          <p:spPr>
            <a:xfrm>
              <a:off x="2946175" y="1655325"/>
              <a:ext cx="3400" cy="32350"/>
            </a:xfrm>
            <a:custGeom>
              <a:pathLst>
                <a:path extrusionOk="0" fill="none" h="1294" w="136">
                  <a:moveTo>
                    <a:pt x="135" y="1"/>
                  </a:moveTo>
                  <a:lnTo>
                    <a:pt x="1" y="1293"/>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4" name="Shape 194"/>
            <p:cNvSpPr/>
            <p:nvPr/>
          </p:nvSpPr>
          <p:spPr>
            <a:xfrm>
              <a:off x="2939450" y="1687650"/>
              <a:ext cx="6750" cy="34825"/>
            </a:xfrm>
            <a:custGeom>
              <a:pathLst>
                <a:path extrusionOk="0" fill="none" h="1393" w="270">
                  <a:moveTo>
                    <a:pt x="270" y="0"/>
                  </a:moveTo>
                  <a:lnTo>
                    <a:pt x="0" y="1392"/>
                  </a:lnTo>
                </a:path>
              </a:pathLst>
            </a:custGeom>
            <a:noFill/>
            <a:ln cap="rnd" cmpd="sng" w="908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5" name="Shape 195"/>
            <p:cNvSpPr/>
            <p:nvPr/>
          </p:nvSpPr>
          <p:spPr>
            <a:xfrm>
              <a:off x="2929350" y="1722450"/>
              <a:ext cx="10125" cy="34800"/>
            </a:xfrm>
            <a:custGeom>
              <a:pathLst>
                <a:path extrusionOk="0" fill="none" h="1392" w="405">
                  <a:moveTo>
                    <a:pt x="404" y="0"/>
                  </a:moveTo>
                  <a:lnTo>
                    <a:pt x="1" y="1392"/>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6" name="Shape 196"/>
            <p:cNvSpPr/>
            <p:nvPr/>
          </p:nvSpPr>
          <p:spPr>
            <a:xfrm>
              <a:off x="2919275" y="1757225"/>
              <a:ext cx="10100" cy="34825"/>
            </a:xfrm>
            <a:custGeom>
              <a:pathLst>
                <a:path extrusionOk="0" fill="none" h="1393" w="404">
                  <a:moveTo>
                    <a:pt x="404" y="1"/>
                  </a:moveTo>
                  <a:lnTo>
                    <a:pt x="0" y="1393"/>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7" name="Shape 197"/>
            <p:cNvSpPr/>
            <p:nvPr/>
          </p:nvSpPr>
          <p:spPr>
            <a:xfrm>
              <a:off x="2905825" y="1792025"/>
              <a:ext cx="13475" cy="37325"/>
            </a:xfrm>
            <a:custGeom>
              <a:pathLst>
                <a:path extrusionOk="0" fill="none" h="1493" w="539">
                  <a:moveTo>
                    <a:pt x="538" y="1"/>
                  </a:moveTo>
                  <a:lnTo>
                    <a:pt x="0" y="1492"/>
                  </a:lnTo>
                </a:path>
              </a:pathLst>
            </a:custGeom>
            <a:noFill/>
            <a:ln cap="rnd" cmpd="sng" w="97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8" name="Shape 198"/>
            <p:cNvSpPr/>
            <p:nvPr/>
          </p:nvSpPr>
          <p:spPr>
            <a:xfrm>
              <a:off x="2889000" y="1829325"/>
              <a:ext cx="16850" cy="34825"/>
            </a:xfrm>
            <a:custGeom>
              <a:pathLst>
                <a:path extrusionOk="0" fill="none" h="1393" w="674">
                  <a:moveTo>
                    <a:pt x="673" y="0"/>
                  </a:moveTo>
                  <a:lnTo>
                    <a:pt x="1" y="1392"/>
                  </a:lnTo>
                </a:path>
              </a:pathLst>
            </a:custGeom>
            <a:noFill/>
            <a:ln cap="rnd" cmpd="sng" w="1009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9" name="Shape 199"/>
            <p:cNvSpPr/>
            <p:nvPr/>
          </p:nvSpPr>
          <p:spPr>
            <a:xfrm>
              <a:off x="2872175" y="1864125"/>
              <a:ext cx="16850" cy="34800"/>
            </a:xfrm>
            <a:custGeom>
              <a:pathLst>
                <a:path extrusionOk="0" fill="none" h="1392" w="674">
                  <a:moveTo>
                    <a:pt x="674" y="0"/>
                  </a:moveTo>
                  <a:lnTo>
                    <a:pt x="1" y="1392"/>
                  </a:lnTo>
                </a:path>
              </a:pathLst>
            </a:custGeom>
            <a:noFill/>
            <a:ln cap="rnd" cmpd="sng" w="1009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0" name="Shape 200"/>
            <p:cNvSpPr/>
            <p:nvPr/>
          </p:nvSpPr>
          <p:spPr>
            <a:xfrm>
              <a:off x="2852000" y="1898900"/>
              <a:ext cx="20200" cy="32350"/>
            </a:xfrm>
            <a:custGeom>
              <a:pathLst>
                <a:path extrusionOk="0" fill="none" h="1294" w="808">
                  <a:moveTo>
                    <a:pt x="808" y="1"/>
                  </a:moveTo>
                  <a:lnTo>
                    <a:pt x="1" y="1293"/>
                  </a:lnTo>
                </a:path>
              </a:pathLst>
            </a:custGeom>
            <a:noFill/>
            <a:ln cap="rnd" cmpd="sng" w="1042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1" name="Shape 201"/>
            <p:cNvSpPr/>
            <p:nvPr/>
          </p:nvSpPr>
          <p:spPr>
            <a:xfrm>
              <a:off x="2831825" y="1931225"/>
              <a:ext cx="20200" cy="34825"/>
            </a:xfrm>
            <a:custGeom>
              <a:pathLst>
                <a:path extrusionOk="0" fill="none" h="1393" w="808">
                  <a:moveTo>
                    <a:pt x="808" y="0"/>
                  </a:moveTo>
                  <a:lnTo>
                    <a:pt x="1" y="1392"/>
                  </a:lnTo>
                </a:path>
              </a:pathLst>
            </a:custGeom>
            <a:noFill/>
            <a:ln cap="rnd" cmpd="sng" w="1042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2" name="Shape 202"/>
            <p:cNvSpPr/>
            <p:nvPr/>
          </p:nvSpPr>
          <p:spPr>
            <a:xfrm>
              <a:off x="2808275" y="1966025"/>
              <a:ext cx="23575" cy="29850"/>
            </a:xfrm>
            <a:custGeom>
              <a:pathLst>
                <a:path extrusionOk="0" fill="none" h="1194" w="943">
                  <a:moveTo>
                    <a:pt x="943" y="0"/>
                  </a:moveTo>
                  <a:lnTo>
                    <a:pt x="1" y="1193"/>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3" name="Shape 203"/>
            <p:cNvSpPr/>
            <p:nvPr/>
          </p:nvSpPr>
          <p:spPr>
            <a:xfrm>
              <a:off x="2784750" y="1995850"/>
              <a:ext cx="23550" cy="29850"/>
            </a:xfrm>
            <a:custGeom>
              <a:pathLst>
                <a:path extrusionOk="0" fill="none" h="1194" w="942">
                  <a:moveTo>
                    <a:pt x="942" y="0"/>
                  </a:moveTo>
                  <a:lnTo>
                    <a:pt x="0" y="1193"/>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4" name="Shape 204"/>
            <p:cNvSpPr/>
            <p:nvPr/>
          </p:nvSpPr>
          <p:spPr>
            <a:xfrm>
              <a:off x="2757825" y="2025675"/>
              <a:ext cx="26950" cy="27350"/>
            </a:xfrm>
            <a:custGeom>
              <a:pathLst>
                <a:path extrusionOk="0" fill="none" h="1094" w="1078">
                  <a:moveTo>
                    <a:pt x="1077" y="0"/>
                  </a:moveTo>
                  <a:lnTo>
                    <a:pt x="1" y="1094"/>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5" name="Shape 205"/>
            <p:cNvSpPr/>
            <p:nvPr/>
          </p:nvSpPr>
          <p:spPr>
            <a:xfrm>
              <a:off x="2727575" y="2053000"/>
              <a:ext cx="30275" cy="24900"/>
            </a:xfrm>
            <a:custGeom>
              <a:pathLst>
                <a:path extrusionOk="0" fill="none" h="996" w="1211">
                  <a:moveTo>
                    <a:pt x="1211" y="1"/>
                  </a:moveTo>
                  <a:lnTo>
                    <a:pt x="0" y="995"/>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6" name="Shape 206"/>
            <p:cNvSpPr/>
            <p:nvPr/>
          </p:nvSpPr>
          <p:spPr>
            <a:xfrm>
              <a:off x="2700650" y="2077875"/>
              <a:ext cx="26950" cy="22375"/>
            </a:xfrm>
            <a:custGeom>
              <a:pathLst>
                <a:path extrusionOk="0" fill="none" h="895" w="1078">
                  <a:moveTo>
                    <a:pt x="1077" y="0"/>
                  </a:moveTo>
                  <a:lnTo>
                    <a:pt x="1" y="895"/>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7" name="Shape 207"/>
            <p:cNvSpPr/>
            <p:nvPr/>
          </p:nvSpPr>
          <p:spPr>
            <a:xfrm>
              <a:off x="2667025" y="2100225"/>
              <a:ext cx="33650" cy="17425"/>
            </a:xfrm>
            <a:custGeom>
              <a:pathLst>
                <a:path extrusionOk="0" fill="none" h="697" w="1346">
                  <a:moveTo>
                    <a:pt x="1346" y="1"/>
                  </a:moveTo>
                  <a:lnTo>
                    <a:pt x="1" y="697"/>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8" name="Shape 208"/>
            <p:cNvSpPr/>
            <p:nvPr/>
          </p:nvSpPr>
          <p:spPr>
            <a:xfrm>
              <a:off x="2636750" y="2117625"/>
              <a:ext cx="30300" cy="17425"/>
            </a:xfrm>
            <a:custGeom>
              <a:pathLst>
                <a:path extrusionOk="0" fill="none" h="697" w="1212">
                  <a:moveTo>
                    <a:pt x="1212" y="1"/>
                  </a:moveTo>
                  <a:lnTo>
                    <a:pt x="1" y="697"/>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9" name="Shape 209"/>
            <p:cNvSpPr/>
            <p:nvPr/>
          </p:nvSpPr>
          <p:spPr>
            <a:xfrm>
              <a:off x="2603125" y="2135025"/>
              <a:ext cx="33650" cy="9975"/>
            </a:xfrm>
            <a:custGeom>
              <a:pathLst>
                <a:path extrusionOk="0" fill="none" h="399" w="1346">
                  <a:moveTo>
                    <a:pt x="1346" y="1"/>
                  </a:moveTo>
                  <a:lnTo>
                    <a:pt x="1" y="399"/>
                  </a:lnTo>
                </a:path>
              </a:pathLst>
            </a:custGeom>
            <a:noFill/>
            <a:ln cap="rnd" cmpd="sng" w="1042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0" name="Shape 210"/>
            <p:cNvSpPr/>
            <p:nvPr/>
          </p:nvSpPr>
          <p:spPr>
            <a:xfrm>
              <a:off x="2566125" y="2144975"/>
              <a:ext cx="37025" cy="9975"/>
            </a:xfrm>
            <a:custGeom>
              <a:pathLst>
                <a:path extrusionOk="0" fill="none" h="399" w="1481">
                  <a:moveTo>
                    <a:pt x="1481" y="1"/>
                  </a:moveTo>
                  <a:lnTo>
                    <a:pt x="1" y="398"/>
                  </a:lnTo>
                </a:path>
              </a:pathLst>
            </a:custGeom>
            <a:noFill/>
            <a:ln cap="rnd" cmpd="sng" w="1009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1" name="Shape 211"/>
            <p:cNvSpPr/>
            <p:nvPr/>
          </p:nvSpPr>
          <p:spPr>
            <a:xfrm>
              <a:off x="2532500" y="2154925"/>
              <a:ext cx="33650" cy="2500"/>
            </a:xfrm>
            <a:custGeom>
              <a:pathLst>
                <a:path extrusionOk="0" fill="none" h="100" w="1346">
                  <a:moveTo>
                    <a:pt x="1346" y="0"/>
                  </a:moveTo>
                  <a:lnTo>
                    <a:pt x="0" y="100"/>
                  </a:lnTo>
                </a:path>
              </a:pathLst>
            </a:custGeom>
            <a:noFill/>
            <a:ln cap="rnd" cmpd="sng" w="874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2" name="Shape 212"/>
            <p:cNvSpPr/>
            <p:nvPr/>
          </p:nvSpPr>
          <p:spPr>
            <a:xfrm>
              <a:off x="2525775" y="2157400"/>
              <a:ext cx="6750" cy="32350"/>
            </a:xfrm>
            <a:custGeom>
              <a:pathLst>
                <a:path extrusionOk="0" fill="none" h="1294" w="270">
                  <a:moveTo>
                    <a:pt x="269" y="1"/>
                  </a:moveTo>
                  <a:lnTo>
                    <a:pt x="0" y="1293"/>
                  </a:lnTo>
                </a:path>
              </a:pathLst>
            </a:custGeom>
            <a:noFill/>
            <a:ln cap="rnd" cmpd="sng" w="908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3" name="Shape 213"/>
            <p:cNvSpPr/>
            <p:nvPr/>
          </p:nvSpPr>
          <p:spPr>
            <a:xfrm>
              <a:off x="2522400" y="2189725"/>
              <a:ext cx="3400" cy="32325"/>
            </a:xfrm>
            <a:custGeom>
              <a:pathLst>
                <a:path extrusionOk="0" fill="none" h="1293" w="136">
                  <a:moveTo>
                    <a:pt x="135" y="0"/>
                  </a:moveTo>
                  <a:lnTo>
                    <a:pt x="1" y="1293"/>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4" name="Shape 214"/>
            <p:cNvSpPr/>
            <p:nvPr/>
          </p:nvSpPr>
          <p:spPr>
            <a:xfrm>
              <a:off x="2519050" y="2222025"/>
              <a:ext cx="3375" cy="32325"/>
            </a:xfrm>
            <a:custGeom>
              <a:pathLst>
                <a:path extrusionOk="0" fill="none" h="1293" w="135">
                  <a:moveTo>
                    <a:pt x="135" y="1"/>
                  </a:moveTo>
                  <a:lnTo>
                    <a:pt x="0" y="1293"/>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5" name="Shape 215"/>
            <p:cNvSpPr/>
            <p:nvPr/>
          </p:nvSpPr>
          <p:spPr>
            <a:xfrm>
              <a:off x="2512325" y="2254325"/>
              <a:ext cx="6750" cy="32350"/>
            </a:xfrm>
            <a:custGeom>
              <a:pathLst>
                <a:path extrusionOk="0" fill="none" h="1294" w="270">
                  <a:moveTo>
                    <a:pt x="269" y="1"/>
                  </a:moveTo>
                  <a:lnTo>
                    <a:pt x="0" y="1293"/>
                  </a:lnTo>
                </a:path>
              </a:pathLst>
            </a:custGeom>
            <a:noFill/>
            <a:ln cap="rnd" cmpd="sng" w="908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6" name="Shape 216"/>
            <p:cNvSpPr/>
            <p:nvPr/>
          </p:nvSpPr>
          <p:spPr>
            <a:xfrm>
              <a:off x="2502225" y="2286650"/>
              <a:ext cx="10125" cy="32325"/>
            </a:xfrm>
            <a:custGeom>
              <a:pathLst>
                <a:path extrusionOk="0" fill="none" h="1293" w="405">
                  <a:moveTo>
                    <a:pt x="404" y="0"/>
                  </a:moveTo>
                  <a:lnTo>
                    <a:pt x="1" y="1293"/>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7" name="Shape 217"/>
            <p:cNvSpPr/>
            <p:nvPr/>
          </p:nvSpPr>
          <p:spPr>
            <a:xfrm>
              <a:off x="2492150" y="2318950"/>
              <a:ext cx="10100" cy="32350"/>
            </a:xfrm>
            <a:custGeom>
              <a:pathLst>
                <a:path extrusionOk="0" fill="none" h="1294" w="404">
                  <a:moveTo>
                    <a:pt x="404" y="1"/>
                  </a:moveTo>
                  <a:lnTo>
                    <a:pt x="0" y="1293"/>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8" name="Shape 218"/>
            <p:cNvSpPr/>
            <p:nvPr/>
          </p:nvSpPr>
          <p:spPr>
            <a:xfrm>
              <a:off x="2482050" y="2351275"/>
              <a:ext cx="10125" cy="32325"/>
            </a:xfrm>
            <a:custGeom>
              <a:pathLst>
                <a:path extrusionOk="0" fill="none" h="1293" w="405">
                  <a:moveTo>
                    <a:pt x="404" y="0"/>
                  </a:moveTo>
                  <a:lnTo>
                    <a:pt x="1" y="1293"/>
                  </a:lnTo>
                </a:path>
              </a:pathLst>
            </a:custGeom>
            <a:noFill/>
            <a:ln cap="rnd" cmpd="sng" w="941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9" name="Shape 219"/>
            <p:cNvSpPr/>
            <p:nvPr/>
          </p:nvSpPr>
          <p:spPr>
            <a:xfrm>
              <a:off x="2468600" y="2383575"/>
              <a:ext cx="13475" cy="29850"/>
            </a:xfrm>
            <a:custGeom>
              <a:pathLst>
                <a:path extrusionOk="0" fill="none" h="1194" w="539">
                  <a:moveTo>
                    <a:pt x="539" y="1"/>
                  </a:moveTo>
                  <a:lnTo>
                    <a:pt x="0" y="1194"/>
                  </a:lnTo>
                </a:path>
              </a:pathLst>
            </a:custGeom>
            <a:noFill/>
            <a:ln cap="rnd" cmpd="sng" w="1009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0" name="Shape 220"/>
            <p:cNvSpPr/>
            <p:nvPr/>
          </p:nvSpPr>
          <p:spPr>
            <a:xfrm>
              <a:off x="2455150" y="2413400"/>
              <a:ext cx="13475" cy="32350"/>
            </a:xfrm>
            <a:custGeom>
              <a:pathLst>
                <a:path extrusionOk="0" fill="none" h="1294" w="539">
                  <a:moveTo>
                    <a:pt x="538" y="1"/>
                  </a:moveTo>
                  <a:lnTo>
                    <a:pt x="0" y="1293"/>
                  </a:lnTo>
                </a:path>
              </a:pathLst>
            </a:custGeom>
            <a:noFill/>
            <a:ln cap="rnd" cmpd="sng" w="97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1" name="Shape 221"/>
            <p:cNvSpPr/>
            <p:nvPr/>
          </p:nvSpPr>
          <p:spPr>
            <a:xfrm>
              <a:off x="2438325" y="2445725"/>
              <a:ext cx="16850" cy="29850"/>
            </a:xfrm>
            <a:custGeom>
              <a:pathLst>
                <a:path extrusionOk="0" fill="none" h="1194" w="674">
                  <a:moveTo>
                    <a:pt x="673" y="0"/>
                  </a:moveTo>
                  <a:lnTo>
                    <a:pt x="1" y="1193"/>
                  </a:lnTo>
                </a:path>
              </a:pathLst>
            </a:custGeom>
            <a:noFill/>
            <a:ln cap="rnd" cmpd="sng" w="1042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2" name="Shape 222"/>
            <p:cNvSpPr/>
            <p:nvPr/>
          </p:nvSpPr>
          <p:spPr>
            <a:xfrm>
              <a:off x="2418150" y="2475550"/>
              <a:ext cx="20200" cy="29850"/>
            </a:xfrm>
            <a:custGeom>
              <a:pathLst>
                <a:path extrusionOk="0" fill="none" h="1194" w="808">
                  <a:moveTo>
                    <a:pt x="808" y="0"/>
                  </a:moveTo>
                  <a:lnTo>
                    <a:pt x="0" y="1193"/>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3" name="Shape 223"/>
            <p:cNvSpPr/>
            <p:nvPr/>
          </p:nvSpPr>
          <p:spPr>
            <a:xfrm>
              <a:off x="2397975" y="2505375"/>
              <a:ext cx="20200" cy="29850"/>
            </a:xfrm>
            <a:custGeom>
              <a:pathLst>
                <a:path extrusionOk="0" fill="none" h="1194" w="808">
                  <a:moveTo>
                    <a:pt x="807" y="0"/>
                  </a:moveTo>
                  <a:lnTo>
                    <a:pt x="0" y="1193"/>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4" name="Shape 224"/>
            <p:cNvSpPr/>
            <p:nvPr/>
          </p:nvSpPr>
          <p:spPr>
            <a:xfrm>
              <a:off x="2374425" y="2535200"/>
              <a:ext cx="23575" cy="29850"/>
            </a:xfrm>
            <a:custGeom>
              <a:pathLst>
                <a:path extrusionOk="0" fill="none" h="1194" w="943">
                  <a:moveTo>
                    <a:pt x="942" y="0"/>
                  </a:moveTo>
                  <a:lnTo>
                    <a:pt x="1" y="1193"/>
                  </a:lnTo>
                </a:path>
              </a:pathLst>
            </a:custGeom>
            <a:noFill/>
            <a:ln cap="rnd" cmpd="sng" w="1076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5" name="Shape 225"/>
            <p:cNvSpPr/>
            <p:nvPr/>
          </p:nvSpPr>
          <p:spPr>
            <a:xfrm>
              <a:off x="2350875" y="2565025"/>
              <a:ext cx="23575" cy="27375"/>
            </a:xfrm>
            <a:custGeom>
              <a:pathLst>
                <a:path extrusionOk="0" fill="none" h="1095" w="943">
                  <a:moveTo>
                    <a:pt x="943" y="0"/>
                  </a:moveTo>
                  <a:lnTo>
                    <a:pt x="1" y="1094"/>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6" name="Shape 226"/>
            <p:cNvSpPr/>
            <p:nvPr/>
          </p:nvSpPr>
          <p:spPr>
            <a:xfrm>
              <a:off x="2320625" y="2592375"/>
              <a:ext cx="30275" cy="29850"/>
            </a:xfrm>
            <a:custGeom>
              <a:pathLst>
                <a:path extrusionOk="0" fill="none" h="1194" w="1211">
                  <a:moveTo>
                    <a:pt x="1211" y="0"/>
                  </a:moveTo>
                  <a:lnTo>
                    <a:pt x="0" y="1193"/>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7" name="Shape 227"/>
            <p:cNvSpPr/>
            <p:nvPr/>
          </p:nvSpPr>
          <p:spPr>
            <a:xfrm>
              <a:off x="2290350" y="2622200"/>
              <a:ext cx="30300" cy="27350"/>
            </a:xfrm>
            <a:custGeom>
              <a:pathLst>
                <a:path extrusionOk="0" fill="none" h="1094" w="1212">
                  <a:moveTo>
                    <a:pt x="1211" y="0"/>
                  </a:moveTo>
                  <a:lnTo>
                    <a:pt x="0" y="1094"/>
                  </a:lnTo>
                </a:path>
              </a:pathLst>
            </a:custGeom>
            <a:noFill/>
            <a:ln cap="rnd" cmpd="sng" w="1109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8" name="Shape 228"/>
            <p:cNvSpPr/>
            <p:nvPr/>
          </p:nvSpPr>
          <p:spPr>
            <a:xfrm>
              <a:off x="2286975" y="2649525"/>
              <a:ext cx="3400" cy="79575"/>
            </a:xfrm>
            <a:custGeom>
              <a:pathLst>
                <a:path extrusionOk="0" fill="none" h="3183" w="136">
                  <a:moveTo>
                    <a:pt x="135" y="1"/>
                  </a:moveTo>
                  <a:lnTo>
                    <a:pt x="1" y="3182"/>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9" name="Shape 229"/>
            <p:cNvSpPr/>
            <p:nvPr/>
          </p:nvSpPr>
          <p:spPr>
            <a:xfrm>
              <a:off x="2286975" y="2729075"/>
              <a:ext cx="25" cy="77075"/>
            </a:xfrm>
            <a:custGeom>
              <a:pathLst>
                <a:path extrusionOk="0" fill="none" h="3083" w="1">
                  <a:moveTo>
                    <a:pt x="1" y="0"/>
                  </a:moveTo>
                  <a:lnTo>
                    <a:pt x="1" y="3082"/>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0" name="Shape 230"/>
            <p:cNvSpPr/>
            <p:nvPr/>
          </p:nvSpPr>
          <p:spPr>
            <a:xfrm>
              <a:off x="2286975" y="2806125"/>
              <a:ext cx="25" cy="77075"/>
            </a:xfrm>
            <a:custGeom>
              <a:pathLst>
                <a:path extrusionOk="0" fill="none" h="3083" w="1">
                  <a:moveTo>
                    <a:pt x="1" y="0"/>
                  </a:moveTo>
                  <a:lnTo>
                    <a:pt x="1" y="3082"/>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1" name="Shape 231"/>
            <p:cNvSpPr/>
            <p:nvPr/>
          </p:nvSpPr>
          <p:spPr>
            <a:xfrm>
              <a:off x="2283625" y="2883175"/>
              <a:ext cx="3375" cy="79550"/>
            </a:xfrm>
            <a:custGeom>
              <a:pathLst>
                <a:path extrusionOk="0" fill="none" h="3182" w="135">
                  <a:moveTo>
                    <a:pt x="135" y="0"/>
                  </a:moveTo>
                  <a:lnTo>
                    <a:pt x="0" y="3182"/>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2" name="Shape 232"/>
            <p:cNvSpPr/>
            <p:nvPr/>
          </p:nvSpPr>
          <p:spPr>
            <a:xfrm>
              <a:off x="2226450" y="2962700"/>
              <a:ext cx="57200" cy="25"/>
            </a:xfrm>
            <a:custGeom>
              <a:pathLst>
                <a:path extrusionOk="0" fill="none" h="1" w="2288">
                  <a:moveTo>
                    <a:pt x="2287" y="1"/>
                  </a:moveTo>
                  <a:lnTo>
                    <a:pt x="0"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3" name="Shape 233"/>
            <p:cNvSpPr/>
            <p:nvPr/>
          </p:nvSpPr>
          <p:spPr>
            <a:xfrm>
              <a:off x="2176000" y="2960225"/>
              <a:ext cx="50475" cy="2500"/>
            </a:xfrm>
            <a:custGeom>
              <a:pathLst>
                <a:path extrusionOk="0" fill="none" h="100" w="2019">
                  <a:moveTo>
                    <a:pt x="2018" y="100"/>
                  </a:moveTo>
                  <a:lnTo>
                    <a:pt x="0" y="0"/>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4" name="Shape 234"/>
            <p:cNvSpPr/>
            <p:nvPr/>
          </p:nvSpPr>
          <p:spPr>
            <a:xfrm>
              <a:off x="2122175" y="2960225"/>
              <a:ext cx="53850" cy="25"/>
            </a:xfrm>
            <a:custGeom>
              <a:pathLst>
                <a:path extrusionOk="0" fill="none" h="1" w="2154">
                  <a:moveTo>
                    <a:pt x="2153" y="0"/>
                  </a:moveTo>
                  <a:lnTo>
                    <a:pt x="1"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5" name="Shape 235"/>
            <p:cNvSpPr/>
            <p:nvPr/>
          </p:nvSpPr>
          <p:spPr>
            <a:xfrm>
              <a:off x="2071725" y="2960225"/>
              <a:ext cx="50475" cy="25"/>
            </a:xfrm>
            <a:custGeom>
              <a:pathLst>
                <a:path extrusionOk="0" fill="none" h="1" w="2019">
                  <a:moveTo>
                    <a:pt x="2019" y="0"/>
                  </a:moveTo>
                  <a:lnTo>
                    <a:pt x="1"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6" name="Shape 236"/>
            <p:cNvSpPr/>
            <p:nvPr/>
          </p:nvSpPr>
          <p:spPr>
            <a:xfrm>
              <a:off x="2021300" y="2960225"/>
              <a:ext cx="50450" cy="25"/>
            </a:xfrm>
            <a:custGeom>
              <a:pathLst>
                <a:path extrusionOk="0" fill="none" h="1" w="2018">
                  <a:moveTo>
                    <a:pt x="2018" y="0"/>
                  </a:moveTo>
                  <a:lnTo>
                    <a:pt x="0"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7" name="Shape 237"/>
            <p:cNvSpPr/>
            <p:nvPr/>
          </p:nvSpPr>
          <p:spPr>
            <a:xfrm>
              <a:off x="1970850" y="2957725"/>
              <a:ext cx="50475" cy="2525"/>
            </a:xfrm>
            <a:custGeom>
              <a:pathLst>
                <a:path extrusionOk="0" fill="none" h="101" w="2019">
                  <a:moveTo>
                    <a:pt x="2018" y="100"/>
                  </a:moveTo>
                  <a:lnTo>
                    <a:pt x="0" y="1"/>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8" name="Shape 238"/>
            <p:cNvSpPr/>
            <p:nvPr/>
          </p:nvSpPr>
          <p:spPr>
            <a:xfrm>
              <a:off x="1920400" y="2957725"/>
              <a:ext cx="50475" cy="25"/>
            </a:xfrm>
            <a:custGeom>
              <a:pathLst>
                <a:path extrusionOk="0" fill="none" h="1" w="2019">
                  <a:moveTo>
                    <a:pt x="2018" y="1"/>
                  </a:moveTo>
                  <a:lnTo>
                    <a:pt x="0"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9" name="Shape 239"/>
            <p:cNvSpPr/>
            <p:nvPr/>
          </p:nvSpPr>
          <p:spPr>
            <a:xfrm>
              <a:off x="1873300" y="2955250"/>
              <a:ext cx="47125" cy="2500"/>
            </a:xfrm>
            <a:custGeom>
              <a:pathLst>
                <a:path extrusionOk="0" fill="none" h="100" w="1885">
                  <a:moveTo>
                    <a:pt x="1884" y="100"/>
                  </a:moveTo>
                  <a:lnTo>
                    <a:pt x="1" y="0"/>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0" name="Shape 240"/>
            <p:cNvSpPr/>
            <p:nvPr/>
          </p:nvSpPr>
          <p:spPr>
            <a:xfrm>
              <a:off x="1822850" y="2955250"/>
              <a:ext cx="50475" cy="25"/>
            </a:xfrm>
            <a:custGeom>
              <a:pathLst>
                <a:path extrusionOk="0" fill="none" h="1" w="2019">
                  <a:moveTo>
                    <a:pt x="2019" y="0"/>
                  </a:moveTo>
                  <a:lnTo>
                    <a:pt x="1"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1" name="Shape 241"/>
            <p:cNvSpPr/>
            <p:nvPr/>
          </p:nvSpPr>
          <p:spPr>
            <a:xfrm>
              <a:off x="1775775" y="2952775"/>
              <a:ext cx="47100" cy="2500"/>
            </a:xfrm>
            <a:custGeom>
              <a:pathLst>
                <a:path extrusionOk="0" fill="none" h="100" w="1884">
                  <a:moveTo>
                    <a:pt x="1884" y="99"/>
                  </a:moveTo>
                  <a:lnTo>
                    <a:pt x="0" y="0"/>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2" name="Shape 242"/>
            <p:cNvSpPr/>
            <p:nvPr/>
          </p:nvSpPr>
          <p:spPr>
            <a:xfrm>
              <a:off x="1728675" y="2952775"/>
              <a:ext cx="47125" cy="25"/>
            </a:xfrm>
            <a:custGeom>
              <a:pathLst>
                <a:path extrusionOk="0" fill="none" h="1" w="1885">
                  <a:moveTo>
                    <a:pt x="1884" y="0"/>
                  </a:moveTo>
                  <a:lnTo>
                    <a:pt x="1"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3" name="Shape 243"/>
            <p:cNvSpPr/>
            <p:nvPr/>
          </p:nvSpPr>
          <p:spPr>
            <a:xfrm>
              <a:off x="1681600" y="2950275"/>
              <a:ext cx="47100" cy="2525"/>
            </a:xfrm>
            <a:custGeom>
              <a:pathLst>
                <a:path extrusionOk="0" fill="none" h="101" w="1884">
                  <a:moveTo>
                    <a:pt x="1884" y="100"/>
                  </a:moveTo>
                  <a:lnTo>
                    <a:pt x="1" y="1"/>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4" name="Shape 244"/>
            <p:cNvSpPr/>
            <p:nvPr/>
          </p:nvSpPr>
          <p:spPr>
            <a:xfrm>
              <a:off x="1634525" y="2950275"/>
              <a:ext cx="47100" cy="25"/>
            </a:xfrm>
            <a:custGeom>
              <a:pathLst>
                <a:path extrusionOk="0" fill="none" h="1" w="1884">
                  <a:moveTo>
                    <a:pt x="1884" y="1"/>
                  </a:moveTo>
                  <a:lnTo>
                    <a:pt x="0"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5" name="Shape 245"/>
            <p:cNvSpPr/>
            <p:nvPr/>
          </p:nvSpPr>
          <p:spPr>
            <a:xfrm>
              <a:off x="1587425" y="2947800"/>
              <a:ext cx="47125" cy="2500"/>
            </a:xfrm>
            <a:custGeom>
              <a:pathLst>
                <a:path extrusionOk="0" fill="none" h="100" w="1885">
                  <a:moveTo>
                    <a:pt x="1884" y="100"/>
                  </a:moveTo>
                  <a:lnTo>
                    <a:pt x="1" y="0"/>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6" name="Shape 246"/>
            <p:cNvSpPr/>
            <p:nvPr/>
          </p:nvSpPr>
          <p:spPr>
            <a:xfrm>
              <a:off x="1540350" y="2947800"/>
              <a:ext cx="47100" cy="25"/>
            </a:xfrm>
            <a:custGeom>
              <a:pathLst>
                <a:path extrusionOk="0" fill="none" h="1" w="1884">
                  <a:moveTo>
                    <a:pt x="1884" y="0"/>
                  </a:moveTo>
                  <a:lnTo>
                    <a:pt x="0"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7" name="Shape 247"/>
            <p:cNvSpPr/>
            <p:nvPr/>
          </p:nvSpPr>
          <p:spPr>
            <a:xfrm>
              <a:off x="1493250" y="2945300"/>
              <a:ext cx="47125" cy="2525"/>
            </a:xfrm>
            <a:custGeom>
              <a:pathLst>
                <a:path extrusionOk="0" fill="none" h="101" w="1885">
                  <a:moveTo>
                    <a:pt x="1884" y="100"/>
                  </a:moveTo>
                  <a:lnTo>
                    <a:pt x="1" y="1"/>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8" name="Shape 248"/>
            <p:cNvSpPr/>
            <p:nvPr/>
          </p:nvSpPr>
          <p:spPr>
            <a:xfrm>
              <a:off x="1446175" y="2945300"/>
              <a:ext cx="47100" cy="25"/>
            </a:xfrm>
            <a:custGeom>
              <a:pathLst>
                <a:path extrusionOk="0" fill="none" h="1" w="1884">
                  <a:moveTo>
                    <a:pt x="1884" y="1"/>
                  </a:moveTo>
                  <a:lnTo>
                    <a:pt x="1"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9" name="Shape 249"/>
            <p:cNvSpPr/>
            <p:nvPr/>
          </p:nvSpPr>
          <p:spPr>
            <a:xfrm>
              <a:off x="1399100" y="2942825"/>
              <a:ext cx="47100" cy="2500"/>
            </a:xfrm>
            <a:custGeom>
              <a:pathLst>
                <a:path extrusionOk="0" fill="none" h="100" w="1884">
                  <a:moveTo>
                    <a:pt x="1884" y="100"/>
                  </a:moveTo>
                  <a:lnTo>
                    <a:pt x="0" y="0"/>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0" name="Shape 250"/>
            <p:cNvSpPr/>
            <p:nvPr/>
          </p:nvSpPr>
          <p:spPr>
            <a:xfrm>
              <a:off x="1352000" y="2942825"/>
              <a:ext cx="47125" cy="25"/>
            </a:xfrm>
            <a:custGeom>
              <a:pathLst>
                <a:path extrusionOk="0" fill="none" h="1" w="1885">
                  <a:moveTo>
                    <a:pt x="1884" y="0"/>
                  </a:moveTo>
                  <a:lnTo>
                    <a:pt x="1"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1" name="Shape 251"/>
            <p:cNvSpPr/>
            <p:nvPr/>
          </p:nvSpPr>
          <p:spPr>
            <a:xfrm>
              <a:off x="1308275" y="2940325"/>
              <a:ext cx="43750" cy="2525"/>
            </a:xfrm>
            <a:custGeom>
              <a:pathLst>
                <a:path extrusionOk="0" fill="none" h="101" w="1750">
                  <a:moveTo>
                    <a:pt x="1750" y="100"/>
                  </a:moveTo>
                  <a:lnTo>
                    <a:pt x="1" y="1"/>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2" name="Shape 252"/>
            <p:cNvSpPr/>
            <p:nvPr/>
          </p:nvSpPr>
          <p:spPr>
            <a:xfrm>
              <a:off x="1261200" y="2940325"/>
              <a:ext cx="47100" cy="25"/>
            </a:xfrm>
            <a:custGeom>
              <a:pathLst>
                <a:path extrusionOk="0" fill="none" h="1" w="1884">
                  <a:moveTo>
                    <a:pt x="1884" y="1"/>
                  </a:moveTo>
                  <a:lnTo>
                    <a:pt x="0"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3" name="Shape 253"/>
            <p:cNvSpPr/>
            <p:nvPr/>
          </p:nvSpPr>
          <p:spPr>
            <a:xfrm>
              <a:off x="1210750" y="2937850"/>
              <a:ext cx="50475" cy="2500"/>
            </a:xfrm>
            <a:custGeom>
              <a:pathLst>
                <a:path extrusionOk="0" fill="none" h="100" w="2019">
                  <a:moveTo>
                    <a:pt x="2018" y="100"/>
                  </a:moveTo>
                  <a:lnTo>
                    <a:pt x="0" y="1"/>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4" name="Shape 254"/>
            <p:cNvSpPr/>
            <p:nvPr/>
          </p:nvSpPr>
          <p:spPr>
            <a:xfrm>
              <a:off x="1163675" y="2937850"/>
              <a:ext cx="47100" cy="25"/>
            </a:xfrm>
            <a:custGeom>
              <a:pathLst>
                <a:path extrusionOk="0" fill="none" h="1" w="1884">
                  <a:moveTo>
                    <a:pt x="1883" y="1"/>
                  </a:moveTo>
                  <a:lnTo>
                    <a:pt x="0"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5" name="Shape 255"/>
            <p:cNvSpPr/>
            <p:nvPr/>
          </p:nvSpPr>
          <p:spPr>
            <a:xfrm>
              <a:off x="1113225" y="2937850"/>
              <a:ext cx="50475" cy="25"/>
            </a:xfrm>
            <a:custGeom>
              <a:pathLst>
                <a:path extrusionOk="0" fill="none" h="1" w="2019">
                  <a:moveTo>
                    <a:pt x="2018" y="1"/>
                  </a:moveTo>
                  <a:lnTo>
                    <a:pt x="0"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6" name="Shape 256"/>
            <p:cNvSpPr/>
            <p:nvPr/>
          </p:nvSpPr>
          <p:spPr>
            <a:xfrm>
              <a:off x="1066125" y="2935375"/>
              <a:ext cx="47125" cy="2500"/>
            </a:xfrm>
            <a:custGeom>
              <a:pathLst>
                <a:path extrusionOk="0" fill="none" h="100" w="1885">
                  <a:moveTo>
                    <a:pt x="1884" y="100"/>
                  </a:moveTo>
                  <a:lnTo>
                    <a:pt x="1" y="0"/>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7" name="Shape 257"/>
            <p:cNvSpPr/>
            <p:nvPr/>
          </p:nvSpPr>
          <p:spPr>
            <a:xfrm>
              <a:off x="1015675" y="2935375"/>
              <a:ext cx="50475" cy="25"/>
            </a:xfrm>
            <a:custGeom>
              <a:pathLst>
                <a:path extrusionOk="0" fill="none" h="1" w="2019">
                  <a:moveTo>
                    <a:pt x="2019" y="0"/>
                  </a:moveTo>
                  <a:lnTo>
                    <a:pt x="1"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8" name="Shape 258"/>
            <p:cNvSpPr/>
            <p:nvPr/>
          </p:nvSpPr>
          <p:spPr>
            <a:xfrm>
              <a:off x="965225" y="2932875"/>
              <a:ext cx="50475" cy="2525"/>
            </a:xfrm>
            <a:custGeom>
              <a:pathLst>
                <a:path extrusionOk="0" fill="none" h="101" w="2019">
                  <a:moveTo>
                    <a:pt x="2019" y="100"/>
                  </a:moveTo>
                  <a:lnTo>
                    <a:pt x="1" y="1"/>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9" name="Shape 259"/>
            <p:cNvSpPr/>
            <p:nvPr/>
          </p:nvSpPr>
          <p:spPr>
            <a:xfrm>
              <a:off x="914775" y="2932875"/>
              <a:ext cx="50475" cy="25"/>
            </a:xfrm>
            <a:custGeom>
              <a:pathLst>
                <a:path extrusionOk="0" fill="none" h="1" w="2019">
                  <a:moveTo>
                    <a:pt x="2019" y="1"/>
                  </a:moveTo>
                  <a:lnTo>
                    <a:pt x="1"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0" name="Shape 260"/>
            <p:cNvSpPr/>
            <p:nvPr/>
          </p:nvSpPr>
          <p:spPr>
            <a:xfrm>
              <a:off x="864325" y="2932875"/>
              <a:ext cx="50475" cy="25"/>
            </a:xfrm>
            <a:custGeom>
              <a:pathLst>
                <a:path extrusionOk="0" fill="none" h="1" w="2019">
                  <a:moveTo>
                    <a:pt x="2019" y="1"/>
                  </a:moveTo>
                  <a:lnTo>
                    <a:pt x="1"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1" name="Shape 261"/>
            <p:cNvSpPr/>
            <p:nvPr/>
          </p:nvSpPr>
          <p:spPr>
            <a:xfrm>
              <a:off x="810525" y="2930400"/>
              <a:ext cx="53825" cy="2500"/>
            </a:xfrm>
            <a:custGeom>
              <a:pathLst>
                <a:path extrusionOk="0" fill="none" h="100" w="2153">
                  <a:moveTo>
                    <a:pt x="2153" y="100"/>
                  </a:moveTo>
                  <a:lnTo>
                    <a:pt x="1" y="0"/>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2" name="Shape 262"/>
            <p:cNvSpPr/>
            <p:nvPr/>
          </p:nvSpPr>
          <p:spPr>
            <a:xfrm>
              <a:off x="760075" y="2930400"/>
              <a:ext cx="50475" cy="25"/>
            </a:xfrm>
            <a:custGeom>
              <a:pathLst>
                <a:path extrusionOk="0" fill="none" h="1" w="2019">
                  <a:moveTo>
                    <a:pt x="2019" y="0"/>
                  </a:moveTo>
                  <a:lnTo>
                    <a:pt x="1" y="0"/>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3" name="Shape 263"/>
            <p:cNvSpPr/>
            <p:nvPr/>
          </p:nvSpPr>
          <p:spPr>
            <a:xfrm>
              <a:off x="702900" y="2927900"/>
              <a:ext cx="57200" cy="2525"/>
            </a:xfrm>
            <a:custGeom>
              <a:pathLst>
                <a:path extrusionOk="0" fill="none" h="101" w="2288">
                  <a:moveTo>
                    <a:pt x="2288" y="100"/>
                  </a:moveTo>
                  <a:lnTo>
                    <a:pt x="1" y="1"/>
                  </a:lnTo>
                </a:path>
              </a:pathLst>
            </a:custGeom>
            <a:noFill/>
            <a:ln cap="rnd" cmpd="sng" w="8407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4" name="Shape 264"/>
            <p:cNvSpPr/>
            <p:nvPr/>
          </p:nvSpPr>
          <p:spPr>
            <a:xfrm>
              <a:off x="702900" y="2927900"/>
              <a:ext cx="25" cy="25"/>
            </a:xfrm>
            <a:custGeom>
              <a:pathLst>
                <a:path extrusionOk="0" fill="none" h="1" w="1">
                  <a:moveTo>
                    <a:pt x="1" y="1"/>
                  </a:moveTo>
                  <a:lnTo>
                    <a:pt x="1" y="1"/>
                  </a:lnTo>
                </a:path>
              </a:pathLst>
            </a:custGeom>
            <a:noFill/>
            <a:ln cap="rnd" cmpd="sng" w="807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5" name="Shape 265"/>
            <p:cNvSpPr/>
            <p:nvPr/>
          </p:nvSpPr>
          <p:spPr>
            <a:xfrm>
              <a:off x="1096400" y="884825"/>
              <a:ext cx="1069525" cy="1377000"/>
            </a:xfrm>
            <a:custGeom>
              <a:pathLst>
                <a:path extrusionOk="0" h="55080" w="42781">
                  <a:moveTo>
                    <a:pt x="8745" y="55079"/>
                  </a:moveTo>
                  <a:lnTo>
                    <a:pt x="10628" y="55079"/>
                  </a:lnTo>
                  <a:lnTo>
                    <a:pt x="11032" y="54781"/>
                  </a:lnTo>
                  <a:lnTo>
                    <a:pt x="11435" y="54483"/>
                  </a:lnTo>
                  <a:lnTo>
                    <a:pt x="11570" y="54085"/>
                  </a:lnTo>
                  <a:lnTo>
                    <a:pt x="11705" y="53687"/>
                  </a:lnTo>
                  <a:lnTo>
                    <a:pt x="11570" y="53190"/>
                  </a:lnTo>
                  <a:lnTo>
                    <a:pt x="11570" y="52693"/>
                  </a:lnTo>
                  <a:lnTo>
                    <a:pt x="11435" y="52295"/>
                  </a:lnTo>
                  <a:lnTo>
                    <a:pt x="11301" y="51798"/>
                  </a:lnTo>
                  <a:lnTo>
                    <a:pt x="10494" y="50108"/>
                  </a:lnTo>
                  <a:lnTo>
                    <a:pt x="9956" y="48518"/>
                  </a:lnTo>
                  <a:lnTo>
                    <a:pt x="9552" y="46728"/>
                  </a:lnTo>
                  <a:lnTo>
                    <a:pt x="9418" y="45137"/>
                  </a:lnTo>
                  <a:lnTo>
                    <a:pt x="9418" y="43348"/>
                  </a:lnTo>
                  <a:lnTo>
                    <a:pt x="9687" y="41757"/>
                  </a:lnTo>
                  <a:lnTo>
                    <a:pt x="10225" y="40166"/>
                  </a:lnTo>
                  <a:lnTo>
                    <a:pt x="10897" y="38675"/>
                  </a:lnTo>
                  <a:lnTo>
                    <a:pt x="14530" y="34698"/>
                  </a:lnTo>
                  <a:lnTo>
                    <a:pt x="18969" y="31318"/>
                  </a:lnTo>
                  <a:lnTo>
                    <a:pt x="23947" y="28435"/>
                  </a:lnTo>
                  <a:lnTo>
                    <a:pt x="29059" y="25651"/>
                  </a:lnTo>
                  <a:lnTo>
                    <a:pt x="33767" y="22768"/>
                  </a:lnTo>
                  <a:lnTo>
                    <a:pt x="38072" y="19586"/>
                  </a:lnTo>
                  <a:lnTo>
                    <a:pt x="41166" y="15808"/>
                  </a:lnTo>
                  <a:lnTo>
                    <a:pt x="42781" y="11235"/>
                  </a:lnTo>
                  <a:lnTo>
                    <a:pt x="42512" y="10042"/>
                  </a:lnTo>
                  <a:lnTo>
                    <a:pt x="42108" y="9048"/>
                  </a:lnTo>
                  <a:lnTo>
                    <a:pt x="41570" y="8054"/>
                  </a:lnTo>
                  <a:lnTo>
                    <a:pt x="41032" y="7159"/>
                  </a:lnTo>
                  <a:lnTo>
                    <a:pt x="40225" y="6264"/>
                  </a:lnTo>
                  <a:lnTo>
                    <a:pt x="39418" y="5469"/>
                  </a:lnTo>
                  <a:lnTo>
                    <a:pt x="38476" y="4673"/>
                  </a:lnTo>
                  <a:lnTo>
                    <a:pt x="37265" y="4077"/>
                  </a:lnTo>
                  <a:lnTo>
                    <a:pt x="36054" y="3480"/>
                  </a:lnTo>
                  <a:lnTo>
                    <a:pt x="34978" y="2983"/>
                  </a:lnTo>
                  <a:lnTo>
                    <a:pt x="33633" y="2585"/>
                  </a:lnTo>
                  <a:lnTo>
                    <a:pt x="32422" y="2188"/>
                  </a:lnTo>
                  <a:lnTo>
                    <a:pt x="31211" y="1790"/>
                  </a:lnTo>
                  <a:lnTo>
                    <a:pt x="29866" y="1392"/>
                  </a:lnTo>
                  <a:lnTo>
                    <a:pt x="28790" y="995"/>
                  </a:lnTo>
                  <a:lnTo>
                    <a:pt x="27579" y="498"/>
                  </a:lnTo>
                  <a:lnTo>
                    <a:pt x="24350" y="199"/>
                  </a:lnTo>
                  <a:lnTo>
                    <a:pt x="20853" y="1"/>
                  </a:lnTo>
                  <a:lnTo>
                    <a:pt x="17489" y="1"/>
                  </a:lnTo>
                  <a:lnTo>
                    <a:pt x="14126" y="299"/>
                  </a:lnTo>
                  <a:lnTo>
                    <a:pt x="10763" y="696"/>
                  </a:lnTo>
                  <a:lnTo>
                    <a:pt x="7803" y="1492"/>
                  </a:lnTo>
                  <a:lnTo>
                    <a:pt x="4978" y="2585"/>
                  </a:lnTo>
                  <a:lnTo>
                    <a:pt x="2826" y="4077"/>
                  </a:lnTo>
                  <a:lnTo>
                    <a:pt x="1749" y="4972"/>
                  </a:lnTo>
                  <a:lnTo>
                    <a:pt x="1077" y="5866"/>
                  </a:lnTo>
                  <a:lnTo>
                    <a:pt x="539" y="6861"/>
                  </a:lnTo>
                  <a:lnTo>
                    <a:pt x="270" y="7954"/>
                  </a:lnTo>
                  <a:lnTo>
                    <a:pt x="1" y="9048"/>
                  </a:lnTo>
                  <a:lnTo>
                    <a:pt x="1" y="10141"/>
                  </a:lnTo>
                  <a:lnTo>
                    <a:pt x="270" y="11235"/>
                  </a:lnTo>
                  <a:lnTo>
                    <a:pt x="539" y="12329"/>
                  </a:lnTo>
                  <a:lnTo>
                    <a:pt x="1211" y="13422"/>
                  </a:lnTo>
                  <a:lnTo>
                    <a:pt x="1884" y="14516"/>
                  </a:lnTo>
                  <a:lnTo>
                    <a:pt x="2557" y="15609"/>
                  </a:lnTo>
                  <a:lnTo>
                    <a:pt x="3498" y="16604"/>
                  </a:lnTo>
                  <a:lnTo>
                    <a:pt x="4305" y="17498"/>
                  </a:lnTo>
                  <a:lnTo>
                    <a:pt x="5382" y="18294"/>
                  </a:lnTo>
                  <a:lnTo>
                    <a:pt x="6458" y="18990"/>
                  </a:lnTo>
                  <a:lnTo>
                    <a:pt x="7938" y="19387"/>
                  </a:lnTo>
                  <a:lnTo>
                    <a:pt x="8476" y="19387"/>
                  </a:lnTo>
                  <a:lnTo>
                    <a:pt x="9014" y="19288"/>
                  </a:lnTo>
                  <a:lnTo>
                    <a:pt x="9687" y="19189"/>
                  </a:lnTo>
                  <a:lnTo>
                    <a:pt x="10225" y="19189"/>
                  </a:lnTo>
                  <a:lnTo>
                    <a:pt x="10763" y="18990"/>
                  </a:lnTo>
                  <a:lnTo>
                    <a:pt x="11166" y="18692"/>
                  </a:lnTo>
                  <a:lnTo>
                    <a:pt x="11570" y="18393"/>
                  </a:lnTo>
                  <a:lnTo>
                    <a:pt x="11974" y="18194"/>
                  </a:lnTo>
                  <a:lnTo>
                    <a:pt x="12243" y="17797"/>
                  </a:lnTo>
                  <a:lnTo>
                    <a:pt x="12512" y="17498"/>
                  </a:lnTo>
                  <a:lnTo>
                    <a:pt x="12646" y="17101"/>
                  </a:lnTo>
                  <a:lnTo>
                    <a:pt x="12781" y="16703"/>
                  </a:lnTo>
                  <a:lnTo>
                    <a:pt x="12512" y="15808"/>
                  </a:lnTo>
                  <a:lnTo>
                    <a:pt x="12243" y="14814"/>
                  </a:lnTo>
                  <a:lnTo>
                    <a:pt x="11839" y="14019"/>
                  </a:lnTo>
                  <a:lnTo>
                    <a:pt x="11570" y="13223"/>
                  </a:lnTo>
                  <a:lnTo>
                    <a:pt x="11301" y="12329"/>
                  </a:lnTo>
                  <a:lnTo>
                    <a:pt x="11166" y="11334"/>
                  </a:lnTo>
                  <a:lnTo>
                    <a:pt x="11032" y="10440"/>
                  </a:lnTo>
                  <a:lnTo>
                    <a:pt x="11301" y="9644"/>
                  </a:lnTo>
                  <a:lnTo>
                    <a:pt x="11839" y="8750"/>
                  </a:lnTo>
                  <a:lnTo>
                    <a:pt x="12646" y="8054"/>
                  </a:lnTo>
                  <a:lnTo>
                    <a:pt x="13588" y="7258"/>
                  </a:lnTo>
                  <a:lnTo>
                    <a:pt x="14664" y="6662"/>
                  </a:lnTo>
                  <a:lnTo>
                    <a:pt x="15740" y="6165"/>
                  </a:lnTo>
                  <a:lnTo>
                    <a:pt x="17086" y="5767"/>
                  </a:lnTo>
                  <a:lnTo>
                    <a:pt x="18431" y="5568"/>
                  </a:lnTo>
                  <a:lnTo>
                    <a:pt x="19911" y="5469"/>
                  </a:lnTo>
                  <a:lnTo>
                    <a:pt x="21794" y="5667"/>
                  </a:lnTo>
                  <a:lnTo>
                    <a:pt x="23543" y="6165"/>
                  </a:lnTo>
                  <a:lnTo>
                    <a:pt x="25292" y="6761"/>
                  </a:lnTo>
                  <a:lnTo>
                    <a:pt x="26772" y="7556"/>
                  </a:lnTo>
                  <a:lnTo>
                    <a:pt x="27848" y="8451"/>
                  </a:lnTo>
                  <a:lnTo>
                    <a:pt x="29059" y="9346"/>
                  </a:lnTo>
                  <a:lnTo>
                    <a:pt x="29866" y="10340"/>
                  </a:lnTo>
                  <a:lnTo>
                    <a:pt x="30673" y="11533"/>
                  </a:lnTo>
                  <a:lnTo>
                    <a:pt x="30808" y="12527"/>
                  </a:lnTo>
                  <a:lnTo>
                    <a:pt x="30808" y="13621"/>
                  </a:lnTo>
                  <a:lnTo>
                    <a:pt x="30673" y="14615"/>
                  </a:lnTo>
                  <a:lnTo>
                    <a:pt x="30270" y="15609"/>
                  </a:lnTo>
                  <a:lnTo>
                    <a:pt x="29597" y="16504"/>
                  </a:lnTo>
                  <a:lnTo>
                    <a:pt x="29059" y="17399"/>
                  </a:lnTo>
                  <a:lnTo>
                    <a:pt x="28252" y="18194"/>
                  </a:lnTo>
                  <a:lnTo>
                    <a:pt x="27579" y="18990"/>
                  </a:lnTo>
                  <a:lnTo>
                    <a:pt x="24888" y="20879"/>
                  </a:lnTo>
                  <a:lnTo>
                    <a:pt x="21929" y="22668"/>
                  </a:lnTo>
                  <a:lnTo>
                    <a:pt x="18700" y="24358"/>
                  </a:lnTo>
                  <a:lnTo>
                    <a:pt x="15740" y="25949"/>
                  </a:lnTo>
                  <a:lnTo>
                    <a:pt x="12646" y="27639"/>
                  </a:lnTo>
                  <a:lnTo>
                    <a:pt x="9956" y="29528"/>
                  </a:lnTo>
                  <a:lnTo>
                    <a:pt x="7669" y="31716"/>
                  </a:lnTo>
                  <a:lnTo>
                    <a:pt x="5785" y="34300"/>
                  </a:lnTo>
                  <a:lnTo>
                    <a:pt x="4844" y="36687"/>
                  </a:lnTo>
                  <a:lnTo>
                    <a:pt x="4036" y="39073"/>
                  </a:lnTo>
                  <a:lnTo>
                    <a:pt x="3364" y="41558"/>
                  </a:lnTo>
                  <a:lnTo>
                    <a:pt x="3095" y="44044"/>
                  </a:lnTo>
                  <a:lnTo>
                    <a:pt x="2960" y="46430"/>
                  </a:lnTo>
                  <a:lnTo>
                    <a:pt x="3364" y="48915"/>
                  </a:lnTo>
                  <a:lnTo>
                    <a:pt x="4036" y="51202"/>
                  </a:lnTo>
                  <a:lnTo>
                    <a:pt x="5382" y="53489"/>
                  </a:lnTo>
                  <a:lnTo>
                    <a:pt x="5651" y="53787"/>
                  </a:lnTo>
                  <a:lnTo>
                    <a:pt x="6054" y="54085"/>
                  </a:lnTo>
                  <a:lnTo>
                    <a:pt x="6458" y="54284"/>
                  </a:lnTo>
                  <a:lnTo>
                    <a:pt x="6861" y="54582"/>
                  </a:lnTo>
                  <a:lnTo>
                    <a:pt x="7265" y="54682"/>
                  </a:lnTo>
                  <a:lnTo>
                    <a:pt x="7669" y="54880"/>
                  </a:lnTo>
                  <a:lnTo>
                    <a:pt x="8207" y="54980"/>
                  </a:lnTo>
                  <a:lnTo>
                    <a:pt x="8745" y="55079"/>
                  </a:lnTo>
                  <a:close/>
                </a:path>
              </a:pathLst>
            </a:custGeom>
            <a:solidFill>
              <a:srgbClr val="FFFFFF"/>
            </a:solidFill>
            <a:ln>
              <a:noFill/>
            </a:ln>
          </p:spPr>
          <p:txBody>
            <a:bodyPr anchorCtr="0" anchor="ctr" bIns="91425" lIns="91425" rIns="91425" wrap="square" tIns="91425">
              <a:noAutofit/>
            </a:bodyPr>
            <a:lstStyle/>
            <a:p>
              <a:pPr lvl="0">
                <a:spcBef>
                  <a:spcPts val="0"/>
                </a:spcBef>
                <a:buNone/>
              </a:pPr>
              <a:r>
                <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7" name="Shape 917"/>
        <p:cNvGrpSpPr/>
        <p:nvPr/>
      </p:nvGrpSpPr>
      <p:grpSpPr>
        <a:xfrm>
          <a:off x="0" y="0"/>
          <a:ext cx="0" cy="0"/>
          <a:chOff x="0" y="0"/>
          <a:chExt cx="0" cy="0"/>
        </a:xfrm>
      </p:grpSpPr>
      <p:sp>
        <p:nvSpPr>
          <p:cNvPr id="918" name="Shape 918"/>
          <p:cNvSpPr txBox="1"/>
          <p:nvPr>
            <p:ph type="title"/>
          </p:nvPr>
        </p:nvSpPr>
        <p:spPr>
          <a:xfrm>
            <a:off x="304800" y="76200"/>
            <a:ext cx="8534400" cy="50323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3000" u="none" cap="small" strike="noStrike">
                <a:solidFill>
                  <a:schemeClr val="dk2"/>
                </a:solidFill>
                <a:latin typeface="Times New Roman"/>
                <a:ea typeface="Times New Roman"/>
                <a:cs typeface="Times New Roman"/>
                <a:sym typeface="Times New Roman"/>
              </a:rPr>
              <a:t>Control of Cell Cycle</a:t>
            </a:r>
          </a:p>
        </p:txBody>
      </p:sp>
      <p:sp>
        <p:nvSpPr>
          <p:cNvPr id="919" name="Shape 919"/>
          <p:cNvSpPr txBox="1"/>
          <p:nvPr>
            <p:ph idx="1" type="body"/>
          </p:nvPr>
        </p:nvSpPr>
        <p:spPr>
          <a:xfrm>
            <a:off x="304800" y="1066800"/>
            <a:ext cx="8534400" cy="3325812"/>
          </a:xfrm>
          <a:prstGeom prst="rect">
            <a:avLst/>
          </a:prstGeom>
          <a:noFill/>
          <a:ln>
            <a:noFill/>
          </a:ln>
        </p:spPr>
        <p:txBody>
          <a:bodyPr anchorCtr="0" anchor="t" bIns="45700" lIns="91425" rIns="91425" wrap="square" tIns="45700">
            <a:noAutofit/>
          </a:bodyPr>
          <a:lstStyle/>
          <a:p>
            <a:pPr lvl="0">
              <a:spcBef>
                <a:spcPts val="0"/>
              </a:spcBef>
              <a:buNone/>
            </a:pPr>
            <a:r>
              <a:t/>
            </a:r>
            <a:endParaRPr/>
          </a:p>
        </p:txBody>
      </p:sp>
      <p:pic>
        <p:nvPicPr>
          <p:cNvPr id="920" name="Shape 920"/>
          <p:cNvPicPr preferRelativeResize="0"/>
          <p:nvPr/>
        </p:nvPicPr>
        <p:blipFill>
          <a:blip r:embed="rId3">
            <a:alphaModFix/>
          </a:blip>
          <a:stretch>
            <a:fillRect/>
          </a:stretch>
        </p:blipFill>
        <p:spPr>
          <a:xfrm>
            <a:off x="76200" y="990600"/>
            <a:ext cx="8953500" cy="5765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4" name="Shape 924"/>
        <p:cNvGrpSpPr/>
        <p:nvPr/>
      </p:nvGrpSpPr>
      <p:grpSpPr>
        <a:xfrm>
          <a:off x="0" y="0"/>
          <a:ext cx="0" cy="0"/>
          <a:chOff x="0" y="0"/>
          <a:chExt cx="0" cy="0"/>
        </a:xfrm>
      </p:grpSpPr>
      <p:sp>
        <p:nvSpPr>
          <p:cNvPr id="925" name="Shape 925"/>
          <p:cNvSpPr txBox="1"/>
          <p:nvPr>
            <p:ph idx="1" type="body"/>
          </p:nvPr>
        </p:nvSpPr>
        <p:spPr>
          <a:xfrm>
            <a:off x="0" y="990600"/>
            <a:ext cx="9144000" cy="1384300"/>
          </a:xfrm>
          <a:prstGeom prst="rect">
            <a:avLst/>
          </a:prstGeom>
          <a:noFill/>
          <a:ln>
            <a:noFill/>
          </a:ln>
        </p:spPr>
        <p:txBody>
          <a:bodyPr anchorCtr="0" anchor="t" bIns="45700" lIns="91425" rIns="91425" wrap="square" tIns="45700">
            <a:noAutofit/>
          </a:bodyPr>
          <a:lstStyle/>
          <a:p>
            <a:pPr indent="0" lvl="0" marL="0" marR="0" rtl="0" algn="l">
              <a:spcBef>
                <a:spcPts val="1260"/>
              </a:spcBef>
              <a:spcAft>
                <a:spcPts val="40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If a cell receives a go-ahead signal at the G</a:t>
            </a:r>
            <a:r>
              <a:rPr b="0" baseline="-25000" i="0" lang="en-US" sz="2800" u="none" cap="none" strike="noStrike">
                <a:solidFill>
                  <a:schemeClr val="dk1"/>
                </a:solidFill>
                <a:latin typeface="Arial"/>
                <a:ea typeface="Arial"/>
                <a:cs typeface="Arial"/>
                <a:sym typeface="Arial"/>
              </a:rPr>
              <a:t>1</a:t>
            </a:r>
            <a:r>
              <a:rPr b="0" i="0" lang="en-US" sz="2800" u="none" cap="none" strike="noStrike">
                <a:solidFill>
                  <a:schemeClr val="dk1"/>
                </a:solidFill>
                <a:latin typeface="Arial"/>
                <a:ea typeface="Arial"/>
                <a:cs typeface="Arial"/>
                <a:sym typeface="Arial"/>
              </a:rPr>
              <a:t> checkpoint, it will usually complete the S, G</a:t>
            </a:r>
            <a:r>
              <a:rPr b="0" baseline="-25000" i="0" lang="en-US" sz="2800" u="none" cap="none" strike="noStrike">
                <a:solidFill>
                  <a:schemeClr val="dk1"/>
                </a:solidFill>
                <a:latin typeface="Arial"/>
                <a:ea typeface="Arial"/>
                <a:cs typeface="Arial"/>
                <a:sym typeface="Arial"/>
              </a:rPr>
              <a:t>2</a:t>
            </a:r>
            <a:r>
              <a:rPr b="0" i="0" lang="en-US" sz="2800" u="none" cap="none" strike="noStrike">
                <a:solidFill>
                  <a:schemeClr val="dk1"/>
                </a:solidFill>
                <a:latin typeface="Arial"/>
                <a:ea typeface="Arial"/>
                <a:cs typeface="Arial"/>
                <a:sym typeface="Arial"/>
              </a:rPr>
              <a:t>, and M phases and divide</a:t>
            </a:r>
          </a:p>
        </p:txBody>
      </p:sp>
      <p:sp>
        <p:nvSpPr>
          <p:cNvPr id="926" name="Shape 926"/>
          <p:cNvSpPr txBox="1"/>
          <p:nvPr/>
        </p:nvSpPr>
        <p:spPr>
          <a:xfrm>
            <a:off x="0" y="228600"/>
            <a:ext cx="9144000" cy="5842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400"/>
              </a:spcAft>
              <a:buClr>
                <a:schemeClr val="dk1"/>
              </a:buClr>
              <a:buSzPct val="25000"/>
              <a:buFont typeface="Arial"/>
              <a:buNone/>
            </a:pPr>
            <a:r>
              <a:rPr b="1" i="0" lang="en-US" sz="3200" u="none" cap="none" strike="noStrike">
                <a:solidFill>
                  <a:schemeClr val="dk1"/>
                </a:solidFill>
                <a:latin typeface="Arial"/>
                <a:ea typeface="Arial"/>
                <a:cs typeface="Arial"/>
                <a:sym typeface="Arial"/>
              </a:rPr>
              <a:t>G</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checkpoint </a:t>
            </a:r>
            <a:r>
              <a:rPr b="0" i="0" lang="en-US" sz="3200" u="none" cap="none" strike="noStrike">
                <a:solidFill>
                  <a:schemeClr val="dk1"/>
                </a:solidFill>
                <a:latin typeface="Arial"/>
                <a:ea typeface="Arial"/>
                <a:cs typeface="Arial"/>
                <a:sym typeface="Arial"/>
              </a:rPr>
              <a:t>seems to be the most important</a:t>
            </a:r>
          </a:p>
        </p:txBody>
      </p:sp>
      <p:pic>
        <p:nvPicPr>
          <p:cNvPr id="927" name="Shape 927"/>
          <p:cNvPicPr preferRelativeResize="0"/>
          <p:nvPr/>
        </p:nvPicPr>
        <p:blipFill>
          <a:blip r:embed="rId3">
            <a:alphaModFix/>
          </a:blip>
          <a:stretch>
            <a:fillRect/>
          </a:stretch>
        </p:blipFill>
        <p:spPr>
          <a:xfrm>
            <a:off x="3810000" y="2209800"/>
            <a:ext cx="5105400" cy="4648200"/>
          </a:xfrm>
          <a:prstGeom prst="rect">
            <a:avLst/>
          </a:prstGeom>
          <a:noFill/>
          <a:ln>
            <a:noFill/>
          </a:ln>
        </p:spPr>
      </p:pic>
      <p:sp>
        <p:nvSpPr>
          <p:cNvPr id="928" name="Shape 928"/>
          <p:cNvSpPr txBox="1"/>
          <p:nvPr/>
        </p:nvSpPr>
        <p:spPr>
          <a:xfrm>
            <a:off x="0" y="2514600"/>
            <a:ext cx="3810000" cy="3590925"/>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400"/>
              </a:spcAft>
              <a:buClr>
                <a:schemeClr val="dk1"/>
              </a:buClr>
              <a:buSzPct val="60714"/>
              <a:buFont typeface="Arial"/>
              <a:buChar char="●"/>
            </a:pPr>
            <a:r>
              <a:rPr b="0" i="0" lang="en-US" sz="2800" u="none" cap="none" strike="noStrike">
                <a:solidFill>
                  <a:schemeClr val="dk1"/>
                </a:solidFill>
                <a:latin typeface="Arial"/>
                <a:ea typeface="Arial"/>
                <a:cs typeface="Arial"/>
                <a:sym typeface="Arial"/>
              </a:rPr>
              <a:t>   If the cell does not receive the go-ahead signal, it will </a:t>
            </a:r>
            <a:r>
              <a:rPr b="1" i="0" lang="en-US" sz="2800" u="none" cap="none" strike="noStrike">
                <a:solidFill>
                  <a:schemeClr val="dk1"/>
                </a:solidFill>
                <a:latin typeface="Arial"/>
                <a:ea typeface="Arial"/>
                <a:cs typeface="Arial"/>
                <a:sym typeface="Arial"/>
              </a:rPr>
              <a:t>exit</a:t>
            </a:r>
            <a:r>
              <a:rPr b="0" i="0" lang="en-US" sz="2800" u="none" cap="none" strike="noStrike">
                <a:solidFill>
                  <a:schemeClr val="dk1"/>
                </a:solidFill>
                <a:latin typeface="Arial"/>
                <a:ea typeface="Arial"/>
                <a:cs typeface="Arial"/>
                <a:sym typeface="Arial"/>
              </a:rPr>
              <a:t> the cycle, switching into a </a:t>
            </a:r>
            <a:r>
              <a:rPr b="1" i="0" lang="en-US" sz="2800" u="none" cap="none" strike="noStrike">
                <a:solidFill>
                  <a:schemeClr val="dk1"/>
                </a:solidFill>
                <a:latin typeface="Arial"/>
                <a:ea typeface="Arial"/>
                <a:cs typeface="Arial"/>
                <a:sym typeface="Arial"/>
              </a:rPr>
              <a:t>nondividing state </a:t>
            </a:r>
            <a:r>
              <a:rPr b="0" i="0" lang="en-US" sz="2800" u="none" cap="none" strike="noStrike">
                <a:solidFill>
                  <a:schemeClr val="dk1"/>
                </a:solidFill>
                <a:latin typeface="Arial"/>
                <a:ea typeface="Arial"/>
                <a:cs typeface="Arial"/>
                <a:sym typeface="Arial"/>
              </a:rPr>
              <a:t>called the </a:t>
            </a:r>
            <a:r>
              <a:rPr b="1" i="0" lang="en-US" sz="2800" u="none" cap="none" strike="noStrike">
                <a:solidFill>
                  <a:schemeClr val="dk1"/>
                </a:solidFill>
                <a:latin typeface="Arial"/>
                <a:ea typeface="Arial"/>
                <a:cs typeface="Arial"/>
                <a:sym typeface="Arial"/>
              </a:rPr>
              <a:t>G</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phase</a:t>
            </a:r>
          </a:p>
          <a:p>
            <a:pPr indent="0" lvl="0" marL="0" marR="0" rtl="0" algn="l">
              <a:spcBef>
                <a:spcPts val="0"/>
              </a:spcBef>
              <a:spcAft>
                <a:spcPts val="400"/>
              </a:spcAft>
              <a:buClr>
                <a:schemeClr val="dk1"/>
              </a:buClr>
              <a:buSzPct val="25000"/>
              <a:buFont typeface="Arial"/>
              <a:buNone/>
            </a:pPr>
            <a:r>
              <a:rPr b="0" i="0" lang="en-US" sz="2800" u="none" cap="none" strike="noStrike">
                <a:solidFill>
                  <a:schemeClr val="dk1"/>
                </a:solidFill>
                <a:latin typeface="Arial"/>
                <a:ea typeface="Arial"/>
                <a:cs typeface="Arial"/>
                <a:sym typeface="Arial"/>
              </a:rPr>
              <a:t>(ex: muscle and nervous system cells)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3" name="Shape 933"/>
        <p:cNvGrpSpPr/>
        <p:nvPr/>
      </p:nvGrpSpPr>
      <p:grpSpPr>
        <a:xfrm>
          <a:off x="0" y="0"/>
          <a:ext cx="0" cy="0"/>
          <a:chOff x="0" y="0"/>
          <a:chExt cx="0" cy="0"/>
        </a:xfrm>
      </p:grpSpPr>
      <p:pic>
        <p:nvPicPr>
          <p:cNvPr id="934" name="Shape 934"/>
          <p:cNvPicPr preferRelativeResize="0"/>
          <p:nvPr/>
        </p:nvPicPr>
        <p:blipFill>
          <a:blip r:embed="rId3">
            <a:alphaModFix/>
          </a:blip>
          <a:stretch>
            <a:fillRect/>
          </a:stretch>
        </p:blipFill>
        <p:spPr>
          <a:xfrm>
            <a:off x="5105400" y="0"/>
            <a:ext cx="3859212" cy="2806700"/>
          </a:xfrm>
          <a:prstGeom prst="rect">
            <a:avLst/>
          </a:prstGeom>
          <a:noFill/>
          <a:ln>
            <a:noFill/>
          </a:ln>
        </p:spPr>
      </p:pic>
      <p:sp>
        <p:nvSpPr>
          <p:cNvPr id="935" name="Shape 935"/>
          <p:cNvSpPr txBox="1"/>
          <p:nvPr>
            <p:ph type="title"/>
          </p:nvPr>
        </p:nvSpPr>
        <p:spPr>
          <a:xfrm>
            <a:off x="0" y="0"/>
            <a:ext cx="8534400" cy="75723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4800" u="none" cap="small" strike="noStrike">
                <a:solidFill>
                  <a:schemeClr val="dk2"/>
                </a:solidFill>
                <a:latin typeface="Times New Roman"/>
                <a:ea typeface="Times New Roman"/>
                <a:cs typeface="Times New Roman"/>
                <a:sym typeface="Times New Roman"/>
              </a:rPr>
              <a:t>Internal signals </a:t>
            </a:r>
          </a:p>
        </p:txBody>
      </p:sp>
      <p:sp>
        <p:nvSpPr>
          <p:cNvPr id="936" name="Shape 936"/>
          <p:cNvSpPr txBox="1"/>
          <p:nvPr>
            <p:ph idx="1" type="body"/>
          </p:nvPr>
        </p:nvSpPr>
        <p:spPr>
          <a:xfrm>
            <a:off x="0" y="1066800"/>
            <a:ext cx="7772400" cy="5294312"/>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60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Cell cycle controls:</a:t>
            </a:r>
          </a:p>
          <a:p>
            <a:pPr indent="0" lvl="1" marL="0" marR="0" rtl="0" algn="l">
              <a:lnSpc>
                <a:spcPct val="90000"/>
              </a:lnSpc>
              <a:spcBef>
                <a:spcPts val="600"/>
              </a:spcBef>
              <a:spcAft>
                <a:spcPts val="0"/>
              </a:spcAft>
              <a:buClr>
                <a:schemeClr val="dk2"/>
              </a:buClr>
              <a:buSzPct val="25000"/>
              <a:buFont typeface="Arial"/>
              <a:buNone/>
            </a:pPr>
            <a:r>
              <a:rPr b="1" i="0" lang="en-US" sz="3200" u="sng" cap="none" strike="noStrike">
                <a:solidFill>
                  <a:srgbClr val="CC0000"/>
                </a:solidFill>
                <a:latin typeface="Arial"/>
                <a:ea typeface="Arial"/>
                <a:cs typeface="Arial"/>
                <a:sym typeface="Arial"/>
              </a:rPr>
              <a:t>cyclins</a:t>
            </a:r>
          </a:p>
          <a:p>
            <a:pPr indent="336550" lvl="2" marL="742950" marR="0" rtl="0" algn="l">
              <a:lnSpc>
                <a:spcPct val="90000"/>
              </a:lnSpc>
              <a:spcBef>
                <a:spcPts val="60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regulatory proteins</a:t>
            </a:r>
          </a:p>
          <a:p>
            <a:pPr indent="336550" lvl="2" marL="742950" marR="0" rtl="0" algn="l">
              <a:lnSpc>
                <a:spcPct val="90000"/>
              </a:lnSpc>
              <a:spcBef>
                <a:spcPts val="60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level cycle in the cell</a:t>
            </a:r>
          </a:p>
          <a:p>
            <a:pPr indent="0" lvl="1" marL="0" marR="0" rtl="0" algn="l">
              <a:lnSpc>
                <a:spcPct val="90000"/>
              </a:lnSpc>
              <a:spcBef>
                <a:spcPts val="600"/>
              </a:spcBef>
              <a:spcAft>
                <a:spcPts val="0"/>
              </a:spcAft>
              <a:buClr>
                <a:schemeClr val="dk2"/>
              </a:buClr>
              <a:buSzPct val="25000"/>
              <a:buFont typeface="Arial"/>
              <a:buNone/>
            </a:pPr>
            <a:r>
              <a:rPr b="1" i="0" lang="en-US" sz="3200" u="sng" cap="none" strike="noStrike">
                <a:solidFill>
                  <a:srgbClr val="CC0000"/>
                </a:solidFill>
                <a:latin typeface="Arial"/>
                <a:ea typeface="Arial"/>
                <a:cs typeface="Arial"/>
                <a:sym typeface="Arial"/>
              </a:rPr>
              <a:t>Cdks</a:t>
            </a:r>
          </a:p>
          <a:p>
            <a:pPr indent="336550" lvl="2" marL="742950" marR="0" rtl="0" algn="l">
              <a:lnSpc>
                <a:spcPct val="90000"/>
              </a:lnSpc>
              <a:spcBef>
                <a:spcPts val="60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Cyclin-dependent kinases</a:t>
            </a:r>
          </a:p>
          <a:p>
            <a:pPr indent="336550" lvl="2" marL="742950" marR="0" rtl="0" algn="l">
              <a:lnSpc>
                <a:spcPct val="90000"/>
              </a:lnSpc>
              <a:spcBef>
                <a:spcPts val="60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Phosphorylate cellular proteins</a:t>
            </a:r>
          </a:p>
          <a:p>
            <a:pPr indent="336550" lvl="2" marL="742950" marR="0" rtl="0" algn="l">
              <a:lnSpc>
                <a:spcPct val="90000"/>
              </a:lnSpc>
              <a:spcBef>
                <a:spcPts val="60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(activates or inactivates proteins)</a:t>
            </a:r>
          </a:p>
          <a:p>
            <a:pPr indent="0" lvl="1" marL="0" marR="0" rtl="0" algn="l">
              <a:lnSpc>
                <a:spcPct val="90000"/>
              </a:lnSpc>
              <a:spcBef>
                <a:spcPts val="600"/>
              </a:spcBef>
              <a:spcAft>
                <a:spcPts val="0"/>
              </a:spcAft>
              <a:buClr>
                <a:schemeClr val="dk2"/>
              </a:buClr>
              <a:buSzPct val="25000"/>
              <a:buFont typeface="Arial"/>
              <a:buNone/>
            </a:pPr>
            <a:r>
              <a:rPr b="1" i="0" lang="en-US" sz="3200" u="sng" cap="none" strike="noStrike">
                <a:solidFill>
                  <a:srgbClr val="CC0000"/>
                </a:solidFill>
                <a:latin typeface="Arial"/>
                <a:ea typeface="Arial"/>
                <a:cs typeface="Arial"/>
                <a:sym typeface="Arial"/>
              </a:rPr>
              <a:t>Cdk-cyclin complex</a:t>
            </a:r>
          </a:p>
          <a:p>
            <a:pPr indent="336550" lvl="2" marL="742950" marR="0" rtl="0" algn="l">
              <a:lnSpc>
                <a:spcPct val="90000"/>
              </a:lnSpc>
              <a:spcBef>
                <a:spcPts val="60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triggers passage through </a:t>
            </a:r>
          </a:p>
          <a:p>
            <a:pPr indent="336550" lvl="2" marL="742950" marR="0" rtl="0" algn="l">
              <a:lnSpc>
                <a:spcPct val="90000"/>
              </a:lnSpc>
              <a:spcBef>
                <a:spcPts val="60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different stages of cell cycle</a:t>
            </a:r>
          </a:p>
        </p:txBody>
      </p:sp>
      <p:pic>
        <p:nvPicPr>
          <p:cNvPr id="937" name="Shape 937"/>
          <p:cNvPicPr preferRelativeResize="0"/>
          <p:nvPr/>
        </p:nvPicPr>
        <p:blipFill>
          <a:blip r:embed="rId4">
            <a:alphaModFix/>
          </a:blip>
          <a:stretch>
            <a:fillRect/>
          </a:stretch>
        </p:blipFill>
        <p:spPr>
          <a:xfrm>
            <a:off x="6019800" y="3429000"/>
            <a:ext cx="3124200" cy="3429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2" name="Shape 942"/>
        <p:cNvGrpSpPr/>
        <p:nvPr/>
      </p:nvGrpSpPr>
      <p:grpSpPr>
        <a:xfrm>
          <a:off x="0" y="0"/>
          <a:ext cx="0" cy="0"/>
          <a:chOff x="0" y="0"/>
          <a:chExt cx="0" cy="0"/>
        </a:xfrm>
      </p:grpSpPr>
      <p:sp>
        <p:nvSpPr>
          <p:cNvPr id="943" name="Shape 943"/>
          <p:cNvSpPr txBox="1"/>
          <p:nvPr>
            <p:ph type="title"/>
          </p:nvPr>
        </p:nvSpPr>
        <p:spPr>
          <a:xfrm>
            <a:off x="304800" y="76200"/>
            <a:ext cx="8534400" cy="83978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External signals</a:t>
            </a:r>
          </a:p>
        </p:txBody>
      </p:sp>
      <p:pic>
        <p:nvPicPr>
          <p:cNvPr id="944" name="Shape 944"/>
          <p:cNvPicPr preferRelativeResize="0"/>
          <p:nvPr/>
        </p:nvPicPr>
        <p:blipFill>
          <a:blip r:embed="rId3">
            <a:alphaModFix/>
          </a:blip>
          <a:stretch>
            <a:fillRect/>
          </a:stretch>
        </p:blipFill>
        <p:spPr>
          <a:xfrm>
            <a:off x="6273800" y="838200"/>
            <a:ext cx="2870200" cy="5791200"/>
          </a:xfrm>
          <a:prstGeom prst="rect">
            <a:avLst/>
          </a:prstGeom>
          <a:noFill/>
          <a:ln>
            <a:noFill/>
          </a:ln>
        </p:spPr>
      </p:pic>
      <p:sp>
        <p:nvSpPr>
          <p:cNvPr id="945" name="Shape 945"/>
          <p:cNvSpPr txBox="1"/>
          <p:nvPr>
            <p:ph idx="1" type="body"/>
          </p:nvPr>
        </p:nvSpPr>
        <p:spPr>
          <a:xfrm>
            <a:off x="0" y="1103312"/>
            <a:ext cx="6477000" cy="5754687"/>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2"/>
              </a:buClr>
              <a:buSzPct val="60000"/>
              <a:buFont typeface="Arial"/>
              <a:buChar char="●"/>
            </a:pPr>
            <a:r>
              <a:rPr b="1" i="0" lang="en-US" sz="3000" u="none" cap="none" strike="noStrike">
                <a:solidFill>
                  <a:schemeClr val="dk1"/>
                </a:solidFill>
                <a:latin typeface="Arial"/>
                <a:ea typeface="Arial"/>
                <a:cs typeface="Arial"/>
                <a:sym typeface="Arial"/>
              </a:rPr>
              <a:t>Growth factors</a:t>
            </a:r>
          </a:p>
          <a:p>
            <a:pPr indent="0" lvl="1" marL="457200" marR="0" rtl="0" algn="l">
              <a:spcBef>
                <a:spcPts val="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Protein signals released by body cells that stimulate other cells to divide</a:t>
            </a:r>
          </a:p>
          <a:p>
            <a:pPr indent="0" lvl="1" marL="457200" marR="0" rtl="0" algn="l">
              <a:spcBef>
                <a:spcPts val="0"/>
              </a:spcBef>
              <a:spcAft>
                <a:spcPts val="0"/>
              </a:spcAft>
              <a:buClr>
                <a:schemeClr val="dk2"/>
              </a:buClr>
              <a:buSzPct val="25000"/>
              <a:buFont typeface="Arial"/>
              <a:buNone/>
            </a:pPr>
            <a:r>
              <a:rPr b="0" i="0" lang="en-US" sz="2400" u="none" cap="none" strike="noStrike">
                <a:solidFill>
                  <a:schemeClr val="dk1"/>
                </a:solidFill>
                <a:latin typeface="Arial"/>
                <a:ea typeface="Arial"/>
                <a:cs typeface="Arial"/>
                <a:sym typeface="Arial"/>
              </a:rPr>
              <a:t>For example, </a:t>
            </a:r>
            <a:r>
              <a:rPr b="1" i="0" lang="en-US" sz="2400" u="none" cap="none" strike="noStrike">
                <a:solidFill>
                  <a:schemeClr val="dk1"/>
                </a:solidFill>
                <a:latin typeface="Arial"/>
                <a:ea typeface="Arial"/>
                <a:cs typeface="Arial"/>
                <a:sym typeface="Arial"/>
              </a:rPr>
              <a:t>platelet-derived growth factor</a:t>
            </a:r>
            <a:r>
              <a:rPr b="0" i="0" lang="en-US" sz="2400" u="none" cap="none" strike="noStrike">
                <a:solidFill>
                  <a:schemeClr val="dk1"/>
                </a:solidFill>
                <a:latin typeface="Arial"/>
                <a:ea typeface="Arial"/>
                <a:cs typeface="Arial"/>
                <a:sym typeface="Arial"/>
              </a:rPr>
              <a:t> (PDGF) made by platelets in blood clots stimulates cell division in connective tissue -- </a:t>
            </a:r>
            <a:r>
              <a:rPr b="1" i="0" lang="en-US" sz="2400" u="none" cap="none" strike="noStrike">
                <a:solidFill>
                  <a:schemeClr val="dk1"/>
                </a:solidFill>
                <a:latin typeface="Arial"/>
                <a:ea typeface="Arial"/>
                <a:cs typeface="Arial"/>
                <a:sym typeface="Arial"/>
              </a:rPr>
              <a:t>heal wounds</a:t>
            </a:r>
          </a:p>
          <a:p>
            <a:pPr indent="0" lvl="0" marL="0" marR="0" rtl="0" algn="l">
              <a:spcBef>
                <a:spcPts val="0"/>
              </a:spcBef>
              <a:spcAft>
                <a:spcPts val="0"/>
              </a:spcAft>
              <a:buClr>
                <a:schemeClr val="dk2"/>
              </a:buClr>
              <a:buSzPct val="63333"/>
              <a:buFont typeface="Arial"/>
              <a:buChar char="●"/>
            </a:pPr>
            <a:r>
              <a:rPr b="1" i="0" lang="en-US" sz="3000" u="none" cap="none" strike="noStrike">
                <a:solidFill>
                  <a:schemeClr val="dk1"/>
                </a:solidFill>
                <a:latin typeface="Arial"/>
                <a:ea typeface="Arial"/>
                <a:cs typeface="Arial"/>
                <a:sym typeface="Arial"/>
              </a:rPr>
              <a:t>Density-dependent inhibition</a:t>
            </a:r>
            <a:r>
              <a:rPr b="1" i="0" lang="en-US" sz="3200" u="none" cap="none" strike="noStrike">
                <a:solidFill>
                  <a:schemeClr val="dk1"/>
                </a:solidFill>
                <a:latin typeface="Arial"/>
                <a:ea typeface="Arial"/>
                <a:cs typeface="Arial"/>
                <a:sym typeface="Arial"/>
              </a:rPr>
              <a:t> </a:t>
            </a:r>
          </a:p>
          <a:p>
            <a:pPr indent="0" lvl="0" marL="0" marR="0" rtl="0" algn="l">
              <a:spcBef>
                <a:spcPts val="0"/>
              </a:spcBef>
              <a:spcAft>
                <a:spcPts val="0"/>
              </a:spcAft>
              <a:buClr>
                <a:schemeClr val="dk2"/>
              </a:buClr>
              <a:buSzPct val="25000"/>
              <a:buFont typeface="Arial"/>
              <a:buNone/>
            </a:pPr>
            <a:r>
              <a:rPr b="1" i="0" lang="en-US" sz="3200" u="none" cap="none" strike="noStrike">
                <a:solidFill>
                  <a:schemeClr val="dk1"/>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crowded cells stop dividing</a:t>
            </a:r>
          </a:p>
          <a:p>
            <a:pPr indent="0" lvl="0" marL="0" marR="0" rtl="0" algn="l">
              <a:spcBef>
                <a:spcPts val="0"/>
              </a:spcBef>
              <a:spcAft>
                <a:spcPts val="0"/>
              </a:spcAft>
              <a:buClr>
                <a:schemeClr val="dk2"/>
              </a:buClr>
              <a:buSzPct val="60000"/>
              <a:buFont typeface="Arial"/>
              <a:buChar char="●"/>
            </a:pPr>
            <a:r>
              <a:rPr b="1" i="0" lang="en-US" sz="3000" u="none" cap="none" strike="noStrike">
                <a:solidFill>
                  <a:schemeClr val="dk1"/>
                </a:solidFill>
                <a:latin typeface="Arial"/>
                <a:ea typeface="Arial"/>
                <a:cs typeface="Arial"/>
                <a:sym typeface="Arial"/>
              </a:rPr>
              <a:t>Anchorage dependence </a:t>
            </a:r>
          </a:p>
          <a:p>
            <a:pPr indent="0" lvl="0" marL="0" marR="0" rtl="0" algn="l">
              <a:spcBef>
                <a:spcPts val="0"/>
              </a:spcBef>
              <a:spcAft>
                <a:spcPts val="0"/>
              </a:spcAft>
              <a:buClr>
                <a:schemeClr val="dk2"/>
              </a:buClr>
              <a:buSzPct val="25000"/>
              <a:buFont typeface="Arial"/>
              <a:buNone/>
            </a:pPr>
            <a:r>
              <a:rPr b="1" i="0" lang="en-US" sz="3200" u="none" cap="none" strike="noStrike">
                <a:solidFill>
                  <a:schemeClr val="dk1"/>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to divide cells must be attached to a substrate  </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9" name="Shape 949"/>
        <p:cNvGrpSpPr/>
        <p:nvPr/>
      </p:nvGrpSpPr>
      <p:grpSpPr>
        <a:xfrm>
          <a:off x="0" y="0"/>
          <a:ext cx="0" cy="0"/>
          <a:chOff x="0" y="0"/>
          <a:chExt cx="0" cy="0"/>
        </a:xfrm>
      </p:grpSpPr>
      <p:pic>
        <p:nvPicPr>
          <p:cNvPr id="950" name="Shape 950"/>
          <p:cNvPicPr preferRelativeResize="0"/>
          <p:nvPr/>
        </p:nvPicPr>
        <p:blipFill>
          <a:blip r:embed="rId3">
            <a:alphaModFix/>
          </a:blip>
          <a:stretch>
            <a:fillRect/>
          </a:stretch>
        </p:blipFill>
        <p:spPr>
          <a:xfrm>
            <a:off x="303212" y="1136650"/>
            <a:ext cx="8535987" cy="4584700"/>
          </a:xfrm>
          <a:prstGeom prst="rect">
            <a:avLst/>
          </a:prstGeom>
          <a:noFill/>
          <a:ln>
            <a:noFill/>
          </a:ln>
        </p:spPr>
      </p:pic>
      <p:sp>
        <p:nvSpPr>
          <p:cNvPr id="951" name="Shape 951"/>
          <p:cNvSpPr txBox="1"/>
          <p:nvPr/>
        </p:nvSpPr>
        <p:spPr>
          <a:xfrm>
            <a:off x="0" y="0"/>
            <a:ext cx="9144000" cy="2133600"/>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Cancer cells do not exhibit </a:t>
            </a:r>
          </a:p>
          <a:p>
            <a:pPr indent="0" lvl="0" marL="0" marR="0" rtl="0" algn="l">
              <a:spcBef>
                <a:spcPts val="0"/>
              </a:spcBef>
              <a:buClr>
                <a:schemeClr val="dk1"/>
              </a:buClr>
              <a:buSzPct val="25000"/>
              <a:buFont typeface="Arial"/>
              <a:buNone/>
            </a:pPr>
            <a:r>
              <a:rPr b="1" i="0" lang="en-US" sz="3200" u="none" cap="none" strike="noStrike">
                <a:solidFill>
                  <a:schemeClr val="dk1"/>
                </a:solidFill>
                <a:latin typeface="Arial"/>
                <a:ea typeface="Arial"/>
                <a:cs typeface="Arial"/>
                <a:sym typeface="Arial"/>
              </a:rPr>
              <a:t>anchorage dependence</a:t>
            </a:r>
          </a:p>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or </a:t>
            </a:r>
            <a:r>
              <a:rPr b="1" i="0" lang="en-US" sz="3200" u="none" cap="none" strike="noStrike">
                <a:solidFill>
                  <a:schemeClr val="dk1"/>
                </a:solidFill>
                <a:latin typeface="Arial"/>
                <a:ea typeface="Arial"/>
                <a:cs typeface="Arial"/>
                <a:sym typeface="Arial"/>
              </a:rPr>
              <a:t>density-dependent inhibition</a:t>
            </a:r>
          </a:p>
          <a:p>
            <a:pPr indent="0" lvl="0" marL="0" marR="0" rtl="0" algn="l">
              <a:spcBef>
                <a:spcPts val="0"/>
              </a:spcBef>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rPr b="1" i="0" lang="en-US" sz="3200" u="none" cap="none" strike="noStrike">
                <a:solidFill>
                  <a:srgbClr val="C00000"/>
                </a:solidFill>
                <a:latin typeface="Arial"/>
                <a:ea typeface="Arial"/>
                <a:cs typeface="Arial"/>
                <a:sym typeface="Arial"/>
              </a:rPr>
              <a:t>Cancer cells lost control of their cell cycle</a:t>
            </a:r>
          </a:p>
        </p:txBody>
      </p:sp>
      <p:sp>
        <p:nvSpPr>
          <p:cNvPr id="952" name="Shape 952"/>
          <p:cNvSpPr txBox="1"/>
          <p:nvPr/>
        </p:nvSpPr>
        <p:spPr>
          <a:xfrm>
            <a:off x="971550" y="5137150"/>
            <a:ext cx="2087562" cy="355600"/>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2500" u="none" cap="none" strike="noStrike">
                <a:solidFill>
                  <a:schemeClr val="dk1"/>
                </a:solidFill>
                <a:latin typeface="Arial"/>
                <a:ea typeface="Arial"/>
                <a:cs typeface="Arial"/>
                <a:sym typeface="Arial"/>
              </a:rPr>
              <a:t>Cancer cells</a:t>
            </a:r>
          </a:p>
        </p:txBody>
      </p:sp>
      <p:sp>
        <p:nvSpPr>
          <p:cNvPr id="953" name="Shape 953"/>
          <p:cNvSpPr txBox="1"/>
          <p:nvPr/>
        </p:nvSpPr>
        <p:spPr>
          <a:xfrm>
            <a:off x="6097587" y="4703762"/>
            <a:ext cx="1079500" cy="409575"/>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2500" u="none" cap="none" strike="noStrike">
                <a:solidFill>
                  <a:schemeClr val="dk1"/>
                </a:solidFill>
                <a:latin typeface="Arial"/>
                <a:ea typeface="Arial"/>
                <a:cs typeface="Arial"/>
                <a:sym typeface="Arial"/>
              </a:rPr>
              <a:t>25 µm</a:t>
            </a:r>
          </a:p>
        </p:txBody>
      </p:sp>
      <p:cxnSp>
        <p:nvCxnSpPr>
          <p:cNvPr id="954" name="Shape 954"/>
          <p:cNvCxnSpPr/>
          <p:nvPr/>
        </p:nvCxnSpPr>
        <p:spPr>
          <a:xfrm>
            <a:off x="6070600" y="4692650"/>
            <a:ext cx="939800" cy="0"/>
          </a:xfrm>
          <a:prstGeom prst="straightConnector1">
            <a:avLst/>
          </a:prstGeom>
          <a:noFill/>
          <a:ln cap="rnd" cmpd="sng" w="12700">
            <a:solidFill>
              <a:schemeClr val="dk1"/>
            </a:solidFill>
            <a:prstDash val="solid"/>
            <a:miter lim="8000"/>
            <a:headEnd len="med" w="med" type="none"/>
            <a:tailEnd len="med" w="med" type="none"/>
          </a:ln>
        </p:spPr>
      </p:cxnSp>
      <p:cxnSp>
        <p:nvCxnSpPr>
          <p:cNvPr id="955" name="Shape 955"/>
          <p:cNvCxnSpPr/>
          <p:nvPr/>
        </p:nvCxnSpPr>
        <p:spPr>
          <a:xfrm>
            <a:off x="6073775" y="4616450"/>
            <a:ext cx="0" cy="149225"/>
          </a:xfrm>
          <a:prstGeom prst="straightConnector1">
            <a:avLst/>
          </a:prstGeom>
          <a:noFill/>
          <a:ln cap="rnd" cmpd="sng" w="12700">
            <a:solidFill>
              <a:schemeClr val="dk1"/>
            </a:solidFill>
            <a:prstDash val="solid"/>
            <a:miter lim="8000"/>
            <a:headEnd len="med" w="med" type="none"/>
            <a:tailEnd len="med" w="med" type="none"/>
          </a:ln>
        </p:spPr>
      </p:cxnSp>
      <p:cxnSp>
        <p:nvCxnSpPr>
          <p:cNvPr id="956" name="Shape 956"/>
          <p:cNvCxnSpPr/>
          <p:nvPr/>
        </p:nvCxnSpPr>
        <p:spPr>
          <a:xfrm>
            <a:off x="7010400" y="4616450"/>
            <a:ext cx="0" cy="149225"/>
          </a:xfrm>
          <a:prstGeom prst="straightConnector1">
            <a:avLst/>
          </a:prstGeom>
          <a:noFill/>
          <a:ln cap="rnd" cmpd="sng" w="12700">
            <a:solidFill>
              <a:schemeClr val="dk1"/>
            </a:solidFill>
            <a:prstDash val="solid"/>
            <a:miter lim="8000"/>
            <a:headEnd len="med" w="med" type="none"/>
            <a:tailEnd len="med" w="med"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1" name="Shape 961"/>
        <p:cNvGrpSpPr/>
        <p:nvPr/>
      </p:nvGrpSpPr>
      <p:grpSpPr>
        <a:xfrm>
          <a:off x="0" y="0"/>
          <a:ext cx="0" cy="0"/>
          <a:chOff x="0" y="0"/>
          <a:chExt cx="0" cy="0"/>
        </a:xfrm>
      </p:grpSpPr>
      <p:sp>
        <p:nvSpPr>
          <p:cNvPr id="962" name="Shape 962"/>
          <p:cNvSpPr txBox="1"/>
          <p:nvPr>
            <p:ph type="title"/>
          </p:nvPr>
        </p:nvSpPr>
        <p:spPr>
          <a:xfrm>
            <a:off x="0" y="76200"/>
            <a:ext cx="8839200" cy="838200"/>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5400" u="none" cap="small" strike="noStrike">
                <a:solidFill>
                  <a:schemeClr val="dk2"/>
                </a:solidFill>
                <a:latin typeface="Times New Roman"/>
                <a:ea typeface="Times New Roman"/>
                <a:cs typeface="Times New Roman"/>
                <a:sym typeface="Times New Roman"/>
              </a:rPr>
              <a:t>Tumor: </a:t>
            </a:r>
            <a:r>
              <a:rPr b="1" i="0" lang="en-US" sz="4400" u="none" cap="small" strike="noStrike">
                <a:solidFill>
                  <a:schemeClr val="dk2"/>
                </a:solidFill>
                <a:latin typeface="Times New Roman"/>
                <a:ea typeface="Times New Roman"/>
                <a:cs typeface="Times New Roman"/>
                <a:sym typeface="Times New Roman"/>
              </a:rPr>
              <a:t>a mass of abnormal cells</a:t>
            </a:r>
          </a:p>
        </p:txBody>
      </p:sp>
      <p:sp>
        <p:nvSpPr>
          <p:cNvPr id="963" name="Shape 963"/>
          <p:cNvSpPr txBox="1"/>
          <p:nvPr>
            <p:ph idx="1" type="body"/>
          </p:nvPr>
        </p:nvSpPr>
        <p:spPr>
          <a:xfrm>
            <a:off x="152400" y="1066800"/>
            <a:ext cx="9144000" cy="5976937"/>
          </a:xfrm>
          <a:prstGeom prst="rect">
            <a:avLst/>
          </a:prstGeom>
          <a:noFill/>
          <a:ln>
            <a:noFill/>
          </a:ln>
        </p:spPr>
        <p:txBody>
          <a:bodyPr anchorCtr="0" anchor="t" bIns="45700" lIns="91425" rIns="91425" wrap="square" tIns="45700">
            <a:noAutofit/>
          </a:bodyPr>
          <a:lstStyle/>
          <a:p>
            <a:pPr indent="442912" lvl="1" marL="0" marR="0" rtl="0" algn="l">
              <a:lnSpc>
                <a:spcPct val="90000"/>
              </a:lnSpc>
              <a:spcBef>
                <a:spcPts val="0"/>
              </a:spcBef>
              <a:spcAft>
                <a:spcPts val="640"/>
              </a:spcAft>
              <a:buClr>
                <a:schemeClr val="dk2"/>
              </a:buClr>
              <a:buSzPct val="25000"/>
              <a:buFont typeface="Arial"/>
              <a:buNone/>
            </a:pPr>
            <a:r>
              <a:rPr b="1" i="0" lang="en-US" sz="3200" u="sng" cap="none" strike="noStrike">
                <a:solidFill>
                  <a:srgbClr val="CC0000"/>
                </a:solidFill>
                <a:latin typeface="Arial"/>
                <a:ea typeface="Arial"/>
                <a:cs typeface="Arial"/>
                <a:sym typeface="Arial"/>
              </a:rPr>
              <a:t>Benign tumor</a:t>
            </a:r>
            <a:r>
              <a:rPr b="1" i="0" lang="en-US" sz="3200" u="none" cap="none" strike="noStrike">
                <a:solidFill>
                  <a:schemeClr val="dk1"/>
                </a:solidFill>
                <a:latin typeface="Arial"/>
                <a:ea typeface="Arial"/>
                <a:cs typeface="Arial"/>
                <a:sym typeface="Arial"/>
              </a:rPr>
              <a:t> </a:t>
            </a:r>
          </a:p>
          <a:p>
            <a:pPr indent="336550" lvl="2" marL="0" marR="0" rtl="0" algn="l">
              <a:lnSpc>
                <a:spcPct val="90000"/>
              </a:lnSpc>
              <a:spcBef>
                <a:spcPts val="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abnormal cells remain at </a:t>
            </a:r>
            <a:r>
              <a:rPr b="1" i="0" lang="en-US" sz="2800" u="none" cap="none" strike="noStrike">
                <a:solidFill>
                  <a:schemeClr val="dk1"/>
                </a:solidFill>
                <a:latin typeface="Arial"/>
                <a:ea typeface="Arial"/>
                <a:cs typeface="Arial"/>
                <a:sym typeface="Arial"/>
              </a:rPr>
              <a:t>original site </a:t>
            </a:r>
            <a:r>
              <a:rPr b="0" i="0" lang="en-US" sz="2800" u="none" cap="none" strike="noStrike">
                <a:solidFill>
                  <a:schemeClr val="dk1"/>
                </a:solidFill>
                <a:latin typeface="Arial"/>
                <a:ea typeface="Arial"/>
                <a:cs typeface="Arial"/>
                <a:sym typeface="Arial"/>
              </a:rPr>
              <a:t>as a </a:t>
            </a:r>
            <a:r>
              <a:rPr b="1" i="0" lang="en-US" sz="2800" u="none" cap="none" strike="noStrike">
                <a:solidFill>
                  <a:schemeClr val="dk1"/>
                </a:solidFill>
                <a:latin typeface="Arial"/>
                <a:ea typeface="Arial"/>
                <a:cs typeface="Arial"/>
                <a:sym typeface="Arial"/>
              </a:rPr>
              <a:t>lump</a:t>
            </a:r>
            <a:r>
              <a:rPr b="0" i="0" lang="en-US" sz="2800" u="none" cap="none" strike="noStrike">
                <a:solidFill>
                  <a:schemeClr val="dk1"/>
                </a:solidFill>
                <a:latin typeface="Arial"/>
                <a:ea typeface="Arial"/>
                <a:cs typeface="Arial"/>
                <a:sym typeface="Arial"/>
              </a:rPr>
              <a:t> </a:t>
            </a:r>
          </a:p>
          <a:p>
            <a:pPr indent="336550" lvl="2" marL="0" marR="0" rtl="0" algn="l">
              <a:lnSpc>
                <a:spcPct val="90000"/>
              </a:lnSpc>
              <a:spcBef>
                <a:spcPts val="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most do not cause serious problems &amp;</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can be removed by surgery</a:t>
            </a:r>
          </a:p>
          <a:p>
            <a:pPr indent="442912" lvl="1" marL="0" marR="0" rtl="0" algn="l">
              <a:lnSpc>
                <a:spcPct val="90000"/>
              </a:lnSpc>
              <a:spcBef>
                <a:spcPts val="0"/>
              </a:spcBef>
              <a:spcAft>
                <a:spcPts val="640"/>
              </a:spcAft>
              <a:buClr>
                <a:schemeClr val="dk2"/>
              </a:buClr>
              <a:buSzPct val="25000"/>
              <a:buFont typeface="Arial"/>
              <a:buNone/>
            </a:pPr>
            <a:r>
              <a:rPr b="1" i="0" lang="en-US" sz="3200" u="sng" cap="none" strike="noStrike">
                <a:solidFill>
                  <a:srgbClr val="CC0000"/>
                </a:solidFill>
                <a:latin typeface="Arial"/>
                <a:ea typeface="Arial"/>
                <a:cs typeface="Arial"/>
                <a:sym typeface="Arial"/>
              </a:rPr>
              <a:t>Malignant tumor</a:t>
            </a:r>
          </a:p>
          <a:p>
            <a:pPr indent="336550" lvl="2" marL="0" marR="0" rtl="0" algn="l">
              <a:lnSpc>
                <a:spcPct val="90000"/>
              </a:lnSpc>
              <a:spcBef>
                <a:spcPts val="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cells </a:t>
            </a:r>
            <a:r>
              <a:rPr b="1" i="0" lang="en-US" sz="2800" u="none" cap="none" strike="noStrike">
                <a:solidFill>
                  <a:schemeClr val="dk1"/>
                </a:solidFill>
                <a:latin typeface="Arial"/>
                <a:ea typeface="Arial"/>
                <a:cs typeface="Arial"/>
                <a:sym typeface="Arial"/>
              </a:rPr>
              <a:t>leave</a:t>
            </a:r>
            <a:r>
              <a:rPr b="0" i="0" lang="en-US" sz="2800" u="none" cap="none" strike="noStrike">
                <a:solidFill>
                  <a:schemeClr val="dk1"/>
                </a:solidFill>
                <a:latin typeface="Arial"/>
                <a:ea typeface="Arial"/>
                <a:cs typeface="Arial"/>
                <a:sym typeface="Arial"/>
              </a:rPr>
              <a:t> original site</a:t>
            </a:r>
          </a:p>
          <a:p>
            <a:pPr indent="336550" lvl="3" marL="0" marR="0" rtl="0" algn="l">
              <a:lnSpc>
                <a:spcPct val="90000"/>
              </a:lnSpc>
              <a:spcBef>
                <a:spcPts val="0"/>
              </a:spcBef>
              <a:spcAft>
                <a:spcPts val="520"/>
              </a:spcAft>
              <a:buClr>
                <a:schemeClr val="dk2"/>
              </a:buClr>
              <a:buSzPct val="59615"/>
              <a:buFont typeface="Arial"/>
              <a:buChar char="●"/>
            </a:pPr>
            <a:r>
              <a:rPr b="0" i="0" lang="en-US" sz="2600" u="none" cap="none" strike="noStrike">
                <a:solidFill>
                  <a:srgbClr val="0F116A"/>
                </a:solidFill>
                <a:latin typeface="Arial"/>
                <a:ea typeface="Arial"/>
                <a:cs typeface="Arial"/>
                <a:sym typeface="Arial"/>
              </a:rPr>
              <a:t>lose attachment to nearby cells </a:t>
            </a:r>
          </a:p>
          <a:p>
            <a:pPr indent="336550" lvl="3" marL="0" marR="0" rtl="0" algn="l">
              <a:lnSpc>
                <a:spcPct val="90000"/>
              </a:lnSpc>
              <a:spcBef>
                <a:spcPts val="0"/>
              </a:spcBef>
              <a:spcAft>
                <a:spcPts val="520"/>
              </a:spcAft>
              <a:buClr>
                <a:schemeClr val="dk2"/>
              </a:buClr>
              <a:buSzPct val="59615"/>
              <a:buFont typeface="Arial"/>
              <a:buChar char="●"/>
            </a:pPr>
            <a:r>
              <a:rPr b="0" i="0" lang="en-US" sz="2600" u="none" cap="none" strike="noStrike">
                <a:solidFill>
                  <a:srgbClr val="0F116A"/>
                </a:solidFill>
                <a:latin typeface="Arial"/>
                <a:ea typeface="Arial"/>
                <a:cs typeface="Arial"/>
                <a:sym typeface="Arial"/>
              </a:rPr>
              <a:t>carried by blood &amp; lymph system to other tissues</a:t>
            </a:r>
          </a:p>
          <a:p>
            <a:pPr indent="336550" lvl="3" marL="0" marR="0" rtl="0" algn="l">
              <a:lnSpc>
                <a:spcPct val="90000"/>
              </a:lnSpc>
              <a:spcBef>
                <a:spcPts val="0"/>
              </a:spcBef>
              <a:spcAft>
                <a:spcPts val="560"/>
              </a:spcAft>
              <a:buClr>
                <a:schemeClr val="dk2"/>
              </a:buClr>
              <a:buSzPct val="65384"/>
              <a:buFont typeface="Arial"/>
              <a:buChar char="●"/>
            </a:pPr>
            <a:r>
              <a:rPr b="0" i="0" lang="en-US" sz="2600" u="none" cap="none" strike="noStrike">
                <a:solidFill>
                  <a:srgbClr val="0F116A"/>
                </a:solidFill>
                <a:latin typeface="Arial"/>
                <a:ea typeface="Arial"/>
                <a:cs typeface="Arial"/>
                <a:sym typeface="Arial"/>
              </a:rPr>
              <a:t>start more tumors =</a:t>
            </a:r>
            <a:r>
              <a:rPr b="0" i="0" lang="en-US" sz="2600" u="none" cap="none" strike="noStrike">
                <a:solidFill>
                  <a:schemeClr val="dk1"/>
                </a:solidFill>
                <a:latin typeface="Arial"/>
                <a:ea typeface="Arial"/>
                <a:cs typeface="Arial"/>
                <a:sym typeface="Arial"/>
              </a:rPr>
              <a:t> </a:t>
            </a:r>
            <a:r>
              <a:rPr b="1" i="0" lang="en-US" sz="2800" u="sng" cap="none" strike="noStrike">
                <a:solidFill>
                  <a:srgbClr val="CC0000"/>
                </a:solidFill>
                <a:latin typeface="Arial"/>
                <a:ea typeface="Arial"/>
                <a:cs typeface="Arial"/>
                <a:sym typeface="Arial"/>
              </a:rPr>
              <a:t>metastasis</a:t>
            </a:r>
          </a:p>
          <a:p>
            <a:pPr indent="336550" lvl="2" marL="0" marR="0" rtl="0" algn="l">
              <a:lnSpc>
                <a:spcPct val="90000"/>
              </a:lnSpc>
              <a:spcBef>
                <a:spcPts val="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impair functions of organs throughout body</a:t>
            </a:r>
          </a:p>
          <a:p>
            <a:pPr indent="336550" lvl="2" marL="0" marR="0" rtl="0" algn="l">
              <a:lnSpc>
                <a:spcPct val="90000"/>
              </a:lnSpc>
              <a:spcBef>
                <a:spcPts val="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since they lost control, cancer cells are more “interested” in dividing than in doing their JOB – G1 phase)</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8" name="Shape 968"/>
        <p:cNvGrpSpPr/>
        <p:nvPr/>
      </p:nvGrpSpPr>
      <p:grpSpPr>
        <a:xfrm>
          <a:off x="0" y="0"/>
          <a:ext cx="0" cy="0"/>
          <a:chOff x="0" y="0"/>
          <a:chExt cx="0" cy="0"/>
        </a:xfrm>
      </p:grpSpPr>
      <p:sp>
        <p:nvSpPr>
          <p:cNvPr id="969" name="Shape 969"/>
          <p:cNvSpPr txBox="1"/>
          <p:nvPr>
            <p:ph type="title"/>
          </p:nvPr>
        </p:nvSpPr>
        <p:spPr>
          <a:xfrm>
            <a:off x="304800" y="76200"/>
            <a:ext cx="8534400" cy="701675"/>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4400" u="none" cap="small" strike="noStrike">
                <a:solidFill>
                  <a:schemeClr val="dk2"/>
                </a:solidFill>
                <a:latin typeface="Times New Roman"/>
                <a:ea typeface="Times New Roman"/>
                <a:cs typeface="Times New Roman"/>
                <a:sym typeface="Times New Roman"/>
              </a:rPr>
              <a:t>Traditional treatments for cancers</a:t>
            </a:r>
          </a:p>
        </p:txBody>
      </p:sp>
      <p:sp>
        <p:nvSpPr>
          <p:cNvPr id="970" name="Shape 970"/>
          <p:cNvSpPr txBox="1"/>
          <p:nvPr>
            <p:ph idx="1" type="body"/>
          </p:nvPr>
        </p:nvSpPr>
        <p:spPr>
          <a:xfrm>
            <a:off x="0" y="1143000"/>
            <a:ext cx="9144000" cy="2724150"/>
          </a:xfrm>
          <a:prstGeom prst="rect">
            <a:avLst/>
          </a:prstGeom>
          <a:noFill/>
          <a:ln>
            <a:noFill/>
          </a:ln>
        </p:spPr>
        <p:txBody>
          <a:bodyPr anchorCtr="0" anchor="t" bIns="45700" lIns="91425" rIns="91425" wrap="square" tIns="45700">
            <a:noAutofit/>
          </a:bodyPr>
          <a:lstStyle/>
          <a:p>
            <a:pPr indent="341313" lvl="0" marL="14287" marR="0" rtl="0" algn="l">
              <a:lnSpc>
                <a:spcPct val="90000"/>
              </a:lnSpc>
              <a:spcBef>
                <a:spcPts val="0"/>
              </a:spcBef>
              <a:spcAft>
                <a:spcPts val="0"/>
              </a:spcAft>
              <a:buClr>
                <a:schemeClr val="dk2"/>
              </a:buClr>
              <a:buSzPct val="25000"/>
              <a:buFont typeface="Arial"/>
              <a:buNone/>
            </a:pPr>
            <a:r>
              <a:rPr b="0" i="0" lang="en-US" sz="3200" u="none" cap="none" strike="noStrike">
                <a:solidFill>
                  <a:schemeClr val="dk1"/>
                </a:solidFill>
                <a:latin typeface="Arial"/>
                <a:ea typeface="Arial"/>
                <a:cs typeface="Arial"/>
                <a:sym typeface="Arial"/>
              </a:rPr>
              <a:t>Treatments target </a:t>
            </a:r>
            <a:r>
              <a:rPr b="1" i="0" lang="en-US" sz="3200" u="none" cap="none" strike="noStrike">
                <a:solidFill>
                  <a:schemeClr val="dk1"/>
                </a:solidFill>
                <a:latin typeface="Arial"/>
                <a:ea typeface="Arial"/>
                <a:cs typeface="Arial"/>
                <a:sym typeface="Arial"/>
              </a:rPr>
              <a:t>rapidly dividing </a:t>
            </a:r>
            <a:r>
              <a:rPr b="0" i="0" lang="en-US" sz="3200" u="none" cap="none" strike="noStrike">
                <a:solidFill>
                  <a:schemeClr val="dk1"/>
                </a:solidFill>
                <a:latin typeface="Arial"/>
                <a:ea typeface="Arial"/>
                <a:cs typeface="Arial"/>
                <a:sym typeface="Arial"/>
              </a:rPr>
              <a:t>cells</a:t>
            </a:r>
          </a:p>
          <a:p>
            <a:pPr indent="0" lvl="0" marL="0" marR="0" rtl="0" algn="l">
              <a:spcBef>
                <a:spcPts val="900"/>
              </a:spcBef>
              <a:spcAft>
                <a:spcPts val="400"/>
              </a:spcAft>
              <a:buClr>
                <a:schemeClr val="dk2"/>
              </a:buClr>
              <a:buSzPct val="25000"/>
              <a:buFont typeface="Arial"/>
              <a:buNone/>
            </a:pPr>
            <a:r>
              <a:t/>
            </a:r>
            <a:endParaRPr b="0" i="0" sz="2000" u="none" cap="none" strike="noStrike">
              <a:solidFill>
                <a:schemeClr val="dk1"/>
              </a:solidFill>
              <a:latin typeface="Arial"/>
              <a:ea typeface="Arial"/>
              <a:cs typeface="Arial"/>
              <a:sym typeface="Arial"/>
            </a:endParaRPr>
          </a:p>
          <a:p>
            <a:pPr indent="439737" lvl="1" marL="0" marR="0" rtl="0" algn="l">
              <a:lnSpc>
                <a:spcPct val="90000"/>
              </a:lnSpc>
              <a:spcBef>
                <a:spcPts val="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 High-energy radiation</a:t>
            </a:r>
            <a:r>
              <a:rPr b="0" i="0" lang="en-US" sz="2800" u="none" cap="none" strike="noStrike">
                <a:solidFill>
                  <a:schemeClr val="dk1"/>
                </a:solidFill>
                <a:latin typeface="Arial"/>
                <a:ea typeface="Arial"/>
                <a:cs typeface="Arial"/>
                <a:sym typeface="Arial"/>
              </a:rPr>
              <a:t>:  kills rapidly dividing cells</a:t>
            </a:r>
          </a:p>
          <a:p>
            <a:pPr indent="439737" lvl="1" marL="0" marR="0" rtl="0" algn="l">
              <a:lnSpc>
                <a:spcPct val="90000"/>
              </a:lnSpc>
              <a:spcBef>
                <a:spcPts val="0"/>
              </a:spcBef>
              <a:spcAft>
                <a:spcPts val="0"/>
              </a:spcAft>
              <a:buClr>
                <a:schemeClr val="dk2"/>
              </a:buClr>
              <a:buSzPct val="25000"/>
              <a:buFont typeface="Arial"/>
              <a:buNone/>
            </a:pPr>
            <a:r>
              <a:rPr b="1" i="0" lang="en-US" sz="900" u="none" cap="none" strike="noStrike">
                <a:solidFill>
                  <a:schemeClr val="dk1"/>
                </a:solidFill>
                <a:latin typeface="Arial"/>
                <a:ea typeface="Arial"/>
                <a:cs typeface="Arial"/>
                <a:sym typeface="Arial"/>
              </a:rPr>
              <a:t>	</a:t>
            </a:r>
          </a:p>
          <a:p>
            <a:pPr indent="439737" lvl="1" marL="0" marR="0" rtl="0" algn="l">
              <a:lnSpc>
                <a:spcPct val="90000"/>
              </a:lnSpc>
              <a:spcBef>
                <a:spcPts val="0"/>
              </a:spcBef>
              <a:spcAft>
                <a:spcPts val="0"/>
              </a:spcAft>
              <a:buClr>
                <a:schemeClr val="dk2"/>
              </a:buClr>
              <a:buSzPct val="25000"/>
              <a:buFont typeface="Arial"/>
              <a:buNone/>
            </a:pPr>
            <a:r>
              <a:rPr b="1" i="0" lang="en-US" sz="2800" u="none" cap="none" strike="noStrike">
                <a:solidFill>
                  <a:schemeClr val="dk1"/>
                </a:solidFill>
                <a:latin typeface="Arial"/>
                <a:ea typeface="Arial"/>
                <a:cs typeface="Arial"/>
                <a:sym typeface="Arial"/>
              </a:rPr>
              <a:t>	b. Chemotherapy: </a:t>
            </a:r>
            <a:r>
              <a:rPr b="0" i="0" lang="en-US" sz="2800" u="none" cap="none" strike="noStrike">
                <a:solidFill>
                  <a:schemeClr val="dk1"/>
                </a:solidFill>
                <a:latin typeface="Arial"/>
                <a:ea typeface="Arial"/>
                <a:cs typeface="Arial"/>
                <a:sym typeface="Arial"/>
              </a:rPr>
              <a:t>“chemical compounds”</a:t>
            </a:r>
          </a:p>
          <a:p>
            <a:pPr indent="333375" lvl="2" marL="22225" marR="0" rtl="0" algn="l">
              <a:lnSpc>
                <a:spcPct val="90000"/>
              </a:lnSpc>
              <a:spcBef>
                <a:spcPts val="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		- stop DNA replication	</a:t>
            </a:r>
          </a:p>
          <a:p>
            <a:pPr indent="333375" lvl="2" marL="22225" marR="0" rtl="0" algn="l">
              <a:lnSpc>
                <a:spcPct val="90000"/>
              </a:lnSpc>
              <a:spcBef>
                <a:spcPts val="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		- stop mitosis &amp; cytokinesis</a:t>
            </a:r>
          </a:p>
          <a:p>
            <a:pPr indent="333375" lvl="2" marL="22225" marR="0" rtl="0" algn="l">
              <a:lnSpc>
                <a:spcPct val="90000"/>
              </a:lnSpc>
              <a:spcBef>
                <a:spcPts val="0"/>
              </a:spcBef>
              <a:spcAft>
                <a:spcPts val="0"/>
              </a:spcAft>
              <a:buClr>
                <a:schemeClr val="dk2"/>
              </a:buClr>
              <a:buSzPct val="25000"/>
              <a:buFont typeface="Arial"/>
              <a:buNone/>
            </a:pPr>
            <a:r>
              <a:rPr b="0" i="0" lang="en-US" sz="2800" u="none" cap="none" strike="noStrike">
                <a:solidFill>
                  <a:schemeClr val="dk1"/>
                </a:solidFill>
                <a:latin typeface="Arial"/>
                <a:ea typeface="Arial"/>
                <a:cs typeface="Arial"/>
                <a:sym typeface="Arial"/>
              </a:rPr>
              <a:t>		- stop blood vessel growth</a:t>
            </a:r>
          </a:p>
        </p:txBody>
      </p:sp>
      <p:pic>
        <p:nvPicPr>
          <p:cNvPr id="971" name="Shape 971"/>
          <p:cNvPicPr preferRelativeResize="0"/>
          <p:nvPr/>
        </p:nvPicPr>
        <p:blipFill>
          <a:blip r:embed="rId3">
            <a:alphaModFix/>
          </a:blip>
          <a:stretch>
            <a:fillRect/>
          </a:stretch>
        </p:blipFill>
        <p:spPr>
          <a:xfrm>
            <a:off x="247650" y="4419600"/>
            <a:ext cx="2414587" cy="2349500"/>
          </a:xfrm>
          <a:prstGeom prst="rect">
            <a:avLst/>
          </a:prstGeom>
          <a:noFill/>
          <a:ln>
            <a:noFill/>
          </a:ln>
        </p:spPr>
      </p:pic>
      <p:pic>
        <p:nvPicPr>
          <p:cNvPr id="972" name="Shape 972"/>
          <p:cNvPicPr preferRelativeResize="0"/>
          <p:nvPr/>
        </p:nvPicPr>
        <p:blipFill>
          <a:blip r:embed="rId4">
            <a:alphaModFix/>
          </a:blip>
          <a:stretch>
            <a:fillRect/>
          </a:stretch>
        </p:blipFill>
        <p:spPr>
          <a:xfrm>
            <a:off x="2743200" y="4197350"/>
            <a:ext cx="2362200" cy="2660650"/>
          </a:xfrm>
          <a:prstGeom prst="rect">
            <a:avLst/>
          </a:prstGeom>
          <a:noFill/>
          <a:ln>
            <a:noFill/>
          </a:ln>
        </p:spPr>
      </p:pic>
      <p:pic>
        <p:nvPicPr>
          <p:cNvPr id="973" name="Shape 973"/>
          <p:cNvPicPr preferRelativeResize="0"/>
          <p:nvPr/>
        </p:nvPicPr>
        <p:blipFill>
          <a:blip r:embed="rId5">
            <a:alphaModFix/>
          </a:blip>
          <a:stretch>
            <a:fillRect/>
          </a:stretch>
        </p:blipFill>
        <p:spPr>
          <a:xfrm>
            <a:off x="5486400" y="4051300"/>
            <a:ext cx="2438400" cy="28067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7" name="Shape 977"/>
        <p:cNvGrpSpPr/>
        <p:nvPr/>
      </p:nvGrpSpPr>
      <p:grpSpPr>
        <a:xfrm>
          <a:off x="0" y="0"/>
          <a:ext cx="0" cy="0"/>
          <a:chOff x="0" y="0"/>
          <a:chExt cx="0" cy="0"/>
        </a:xfrm>
      </p:grpSpPr>
      <p:sp>
        <p:nvSpPr>
          <p:cNvPr id="978" name="Shape 978"/>
          <p:cNvSpPr txBox="1"/>
          <p:nvPr/>
        </p:nvSpPr>
        <p:spPr>
          <a:xfrm>
            <a:off x="457200" y="304800"/>
            <a:ext cx="7924800" cy="830262"/>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sng" cap="none" strike="noStrike">
                <a:solidFill>
                  <a:schemeClr val="hlink"/>
                </a:solidFill>
                <a:latin typeface="Arial"/>
                <a:ea typeface="Arial"/>
                <a:cs typeface="Arial"/>
                <a:sym typeface="Arial"/>
                <a:hlinkClick r:id="rId3"/>
              </a:rPr>
              <a:t>http://www.mayoclinic.com/health/cancer/MM00638</a:t>
            </a:r>
          </a:p>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2 min</a:t>
            </a:r>
          </a:p>
        </p:txBody>
      </p:sp>
      <p:sp>
        <p:nvSpPr>
          <p:cNvPr id="979" name="Shape 979"/>
          <p:cNvSpPr txBox="1"/>
          <p:nvPr/>
        </p:nvSpPr>
        <p:spPr>
          <a:xfrm>
            <a:off x="474662" y="1184275"/>
            <a:ext cx="8001000" cy="156845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sng" cap="none" strike="noStrike">
                <a:solidFill>
                  <a:schemeClr val="hlink"/>
                </a:solidFill>
                <a:latin typeface="Arial"/>
                <a:ea typeface="Arial"/>
                <a:cs typeface="Arial"/>
                <a:sym typeface="Arial"/>
                <a:hlinkClick r:id="rId4"/>
              </a:rPr>
              <a:t>http://highered.mcgraw-hill.com/sites/9834092339/student_view0/chapter10/animation_-_cell_division.html</a:t>
            </a:r>
          </a:p>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3 min </a:t>
            </a:r>
          </a:p>
        </p:txBody>
      </p:sp>
      <p:sp>
        <p:nvSpPr>
          <p:cNvPr id="980" name="Shape 980"/>
          <p:cNvSpPr txBox="1"/>
          <p:nvPr/>
        </p:nvSpPr>
        <p:spPr>
          <a:xfrm>
            <a:off x="828675" y="3276600"/>
            <a:ext cx="7543800" cy="1938337"/>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sng" cap="none" strike="noStrike">
                <a:solidFill>
                  <a:schemeClr val="hlink"/>
                </a:solidFill>
                <a:latin typeface="Arial"/>
                <a:ea typeface="Arial"/>
                <a:cs typeface="Arial"/>
                <a:sym typeface="Arial"/>
                <a:hlinkClick r:id="rId5"/>
              </a:rPr>
              <a:t>http://highered.mcgraw-hill.com/sites/9834092339/student_view0/chapter10/how_the_cell_cycle_works.html</a:t>
            </a:r>
          </a:p>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3 min- take quiz and record grade</a:t>
            </a:r>
          </a:p>
          <a:p>
            <a:pPr indent="0" lvl="0" marL="0" marR="0" rtl="0" algn="l">
              <a:spcBef>
                <a:spcPts val="0"/>
              </a:spcBef>
              <a:buNone/>
            </a:pPr>
            <a:r>
              <a:t/>
            </a:r>
            <a:endParaRPr b="0" i="0" sz="1800" u="none" cap="none" strike="noStrike">
              <a:solidFill>
                <a:schemeClr val="dk1"/>
              </a:solidFill>
              <a:latin typeface="Arial"/>
              <a:ea typeface="Arial"/>
              <a:cs typeface="Arial"/>
              <a:sym typeface="Arial"/>
            </a:endParaRPr>
          </a:p>
        </p:txBody>
      </p:sp>
      <p:sp>
        <p:nvSpPr>
          <p:cNvPr id="981" name="Shape 981"/>
          <p:cNvSpPr txBox="1"/>
          <p:nvPr/>
        </p:nvSpPr>
        <p:spPr>
          <a:xfrm>
            <a:off x="1524000" y="4919662"/>
            <a:ext cx="6477000" cy="1938337"/>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sng" cap="none" strike="noStrike">
                <a:solidFill>
                  <a:schemeClr val="hlink"/>
                </a:solidFill>
                <a:latin typeface="Arial"/>
                <a:ea typeface="Arial"/>
                <a:cs typeface="Arial"/>
                <a:sym typeface="Arial"/>
                <a:hlinkClick r:id="rId6"/>
              </a:rPr>
              <a:t>http://highered.mcgraw-hill.com/sites/9834092339/student_view0/chapter10/control_of_the_cell_cycle.html</a:t>
            </a:r>
          </a:p>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3 min-take quiz and record grade</a:t>
            </a:r>
          </a:p>
          <a:p>
            <a:pPr indent="0" lvl="0" marL="0" marR="0" rtl="0" algn="l">
              <a:spcBef>
                <a:spcPts val="0"/>
              </a:spcBef>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idx="1" type="body"/>
          </p:nvPr>
        </p:nvSpPr>
        <p:spPr>
          <a:xfrm>
            <a:off x="228600" y="990600"/>
            <a:ext cx="8686800" cy="2944812"/>
          </a:xfrm>
          <a:prstGeom prst="rect">
            <a:avLst/>
          </a:prstGeom>
          <a:noFill/>
          <a:ln>
            <a:noFill/>
          </a:ln>
        </p:spPr>
        <p:txBody>
          <a:bodyPr anchorCtr="0" anchor="t" bIns="45700" lIns="91425" rIns="91425" wrap="square" tIns="45700">
            <a:noAutofit/>
          </a:bodyPr>
          <a:lstStyle/>
          <a:p>
            <a:pPr indent="279400" lvl="0" marL="0" marR="0" rtl="0" algn="l">
              <a:lnSpc>
                <a:spcPct val="90000"/>
              </a:lnSpc>
              <a:spcBef>
                <a:spcPts val="0"/>
              </a:spcBef>
              <a:spcAft>
                <a:spcPts val="0"/>
              </a:spcAft>
              <a:buClr>
                <a:schemeClr val="dk2"/>
              </a:buClr>
              <a:buSzPct val="59722"/>
              <a:buFont typeface="Arial"/>
              <a:buChar char="●"/>
            </a:pPr>
            <a:r>
              <a:rPr b="0" i="0" lang="en-US" sz="3600" u="none" cap="none" strike="noStrike">
                <a:solidFill>
                  <a:schemeClr val="dk1"/>
                </a:solidFill>
                <a:latin typeface="Arial"/>
                <a:ea typeface="Arial"/>
                <a:cs typeface="Arial"/>
                <a:sym typeface="Arial"/>
              </a:rPr>
              <a:t>Going from egg to baby…. </a:t>
            </a:r>
          </a:p>
          <a:p>
            <a:pPr indent="-688975" lvl="1" marL="688975" marR="0" rtl="0" algn="l">
              <a:lnSpc>
                <a:spcPct val="90000"/>
              </a:lnSpc>
              <a:spcBef>
                <a:spcPts val="0"/>
              </a:spcBef>
              <a:spcAft>
                <a:spcPts val="0"/>
              </a:spcAft>
              <a:buClr>
                <a:schemeClr val="dk2"/>
              </a:buClr>
              <a:buSzPct val="25000"/>
              <a:buFont typeface="Arial"/>
              <a:buNone/>
            </a:pPr>
            <a:r>
              <a:rPr b="0" i="0" lang="en-US" sz="3600" u="none" cap="none" strike="noStrike">
                <a:solidFill>
                  <a:schemeClr val="dk1"/>
                </a:solidFill>
                <a:latin typeface="Arial"/>
                <a:ea typeface="Arial"/>
                <a:cs typeface="Arial"/>
                <a:sym typeface="Arial"/>
              </a:rPr>
              <a:t>the original fertilized egg has to divide… </a:t>
            </a:r>
          </a:p>
          <a:p>
            <a:pPr indent="279400" lvl="0" marL="0" marR="0" rtl="0" algn="l">
              <a:lnSpc>
                <a:spcPct val="90000"/>
              </a:lnSpc>
              <a:spcBef>
                <a:spcPts val="0"/>
              </a:spcBef>
              <a:spcAft>
                <a:spcPts val="0"/>
              </a:spcAft>
              <a:buClr>
                <a:schemeClr val="dk2"/>
              </a:buClr>
              <a:buSzPct val="25000"/>
              <a:buFont typeface="Arial"/>
              <a:buNone/>
            </a:pPr>
            <a:r>
              <a:rPr b="0" i="0" lang="en-US" sz="3600" u="none" cap="none" strike="noStrike">
                <a:solidFill>
                  <a:schemeClr val="dk1"/>
                </a:solidFill>
                <a:latin typeface="Arial"/>
                <a:ea typeface="Arial"/>
                <a:cs typeface="Arial"/>
                <a:sym typeface="Arial"/>
              </a:rPr>
              <a:t>		    and divide…</a:t>
            </a:r>
          </a:p>
          <a:p>
            <a:pPr indent="279400" lvl="0" marL="0" marR="0" rtl="0" algn="l">
              <a:lnSpc>
                <a:spcPct val="90000"/>
              </a:lnSpc>
              <a:spcBef>
                <a:spcPts val="0"/>
              </a:spcBef>
              <a:spcAft>
                <a:spcPts val="0"/>
              </a:spcAft>
              <a:buClr>
                <a:schemeClr val="dk2"/>
              </a:buClr>
              <a:buSzPct val="25000"/>
              <a:buFont typeface="Arial"/>
              <a:buNone/>
            </a:pPr>
            <a:r>
              <a:rPr b="0" i="0" lang="en-US" sz="3600" u="none" cap="none" strike="noStrike">
                <a:solidFill>
                  <a:schemeClr val="dk1"/>
                </a:solidFill>
                <a:latin typeface="Arial"/>
                <a:ea typeface="Arial"/>
                <a:cs typeface="Arial"/>
                <a:sym typeface="Arial"/>
              </a:rPr>
              <a:t>		   	    and divide…</a:t>
            </a:r>
          </a:p>
          <a:p>
            <a:pPr indent="279400" lvl="0" marL="0" marR="0" rtl="0" algn="l">
              <a:lnSpc>
                <a:spcPct val="90000"/>
              </a:lnSpc>
              <a:spcBef>
                <a:spcPts val="0"/>
              </a:spcBef>
              <a:spcAft>
                <a:spcPts val="0"/>
              </a:spcAft>
              <a:buClr>
                <a:schemeClr val="dk2"/>
              </a:buClr>
              <a:buSzPct val="25000"/>
              <a:buFont typeface="Arial"/>
              <a:buNone/>
            </a:pPr>
            <a:r>
              <a:rPr b="0" i="0" lang="en-US" sz="2600" u="none" cap="none" strike="noStrike">
                <a:solidFill>
                  <a:schemeClr val="dk1"/>
                </a:solidFill>
                <a:latin typeface="Arial"/>
                <a:ea typeface="Arial"/>
                <a:cs typeface="Arial"/>
                <a:sym typeface="Arial"/>
              </a:rPr>
              <a:t>				        and divide…</a:t>
            </a:r>
          </a:p>
        </p:txBody>
      </p:sp>
      <p:pic>
        <p:nvPicPr>
          <p:cNvPr id="271" name="Shape 271"/>
          <p:cNvPicPr preferRelativeResize="0"/>
          <p:nvPr/>
        </p:nvPicPr>
        <p:blipFill>
          <a:blip r:embed="rId3">
            <a:alphaModFix/>
          </a:blip>
          <a:stretch>
            <a:fillRect/>
          </a:stretch>
        </p:blipFill>
        <p:spPr>
          <a:xfrm>
            <a:off x="0" y="3911600"/>
            <a:ext cx="8958262" cy="2946400"/>
          </a:xfrm>
          <a:prstGeom prst="rect">
            <a:avLst/>
          </a:prstGeom>
          <a:noFill/>
          <a:ln>
            <a:noFill/>
          </a:ln>
        </p:spPr>
      </p:pic>
      <p:sp>
        <p:nvSpPr>
          <p:cNvPr id="272" name="Shape 272"/>
          <p:cNvSpPr txBox="1"/>
          <p:nvPr>
            <p:ph type="title"/>
          </p:nvPr>
        </p:nvSpPr>
        <p:spPr>
          <a:xfrm>
            <a:off x="304800" y="76200"/>
            <a:ext cx="8534400" cy="757237"/>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4800" u="none" cap="small" strike="noStrike">
                <a:solidFill>
                  <a:schemeClr val="dk2"/>
                </a:solidFill>
                <a:latin typeface="Times New Roman"/>
                <a:ea typeface="Times New Roman"/>
                <a:cs typeface="Times New Roman"/>
                <a:sym typeface="Times New Roman"/>
              </a:rPr>
              <a:t>Getting from there to here…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id="278" name="Shape 278"/>
          <p:cNvPicPr preferRelativeResize="0"/>
          <p:nvPr/>
        </p:nvPicPr>
        <p:blipFill>
          <a:blip r:embed="rId3">
            <a:alphaModFix/>
          </a:blip>
          <a:stretch>
            <a:fillRect/>
          </a:stretch>
        </p:blipFill>
        <p:spPr>
          <a:xfrm>
            <a:off x="3403600" y="5789612"/>
            <a:ext cx="5611812" cy="889000"/>
          </a:xfrm>
          <a:prstGeom prst="rect">
            <a:avLst/>
          </a:prstGeom>
          <a:noFill/>
          <a:ln>
            <a:noFill/>
          </a:ln>
        </p:spPr>
      </p:pic>
      <p:pic>
        <p:nvPicPr>
          <p:cNvPr id="279" name="Shape 279"/>
          <p:cNvPicPr preferRelativeResize="0"/>
          <p:nvPr/>
        </p:nvPicPr>
        <p:blipFill>
          <a:blip r:embed="rId4">
            <a:alphaModFix/>
          </a:blip>
          <a:stretch>
            <a:fillRect/>
          </a:stretch>
        </p:blipFill>
        <p:spPr>
          <a:xfrm>
            <a:off x="4722812" y="4024312"/>
            <a:ext cx="3887787" cy="1735137"/>
          </a:xfrm>
          <a:prstGeom prst="rect">
            <a:avLst/>
          </a:prstGeom>
          <a:noFill/>
          <a:ln>
            <a:noFill/>
          </a:ln>
        </p:spPr>
      </p:pic>
      <p:sp>
        <p:nvSpPr>
          <p:cNvPr id="280" name="Shape 280"/>
          <p:cNvSpPr txBox="1"/>
          <p:nvPr>
            <p:ph idx="1" type="body"/>
          </p:nvPr>
        </p:nvSpPr>
        <p:spPr>
          <a:xfrm>
            <a:off x="0" y="1066800"/>
            <a:ext cx="4900612" cy="5535612"/>
          </a:xfrm>
          <a:prstGeom prst="rect">
            <a:avLst/>
          </a:prstGeom>
          <a:noFill/>
          <a:ln>
            <a:noFill/>
          </a:ln>
        </p:spPr>
        <p:txBody>
          <a:bodyPr anchorCtr="0" anchor="t" bIns="45700" lIns="91425" rIns="91425" wrap="square" tIns="45700">
            <a:noAutofit/>
          </a:bodyPr>
          <a:lstStyle/>
          <a:p>
            <a:pPr indent="279400" lvl="0" marL="0" marR="0" rtl="0" algn="l">
              <a:spcBef>
                <a:spcPts val="0"/>
              </a:spcBef>
              <a:spcAft>
                <a:spcPts val="0"/>
              </a:spcAft>
              <a:buClr>
                <a:schemeClr val="dk2"/>
              </a:buClr>
              <a:buSzPct val="59375"/>
              <a:buFont typeface="Arial"/>
              <a:buChar char="●"/>
            </a:pPr>
            <a:r>
              <a:rPr b="1" i="0" lang="en-US" sz="3200" u="sng" cap="none" strike="noStrike">
                <a:solidFill>
                  <a:srgbClr val="CC0000"/>
                </a:solidFill>
                <a:latin typeface="Arial"/>
                <a:ea typeface="Arial"/>
                <a:cs typeface="Arial"/>
                <a:sym typeface="Arial"/>
              </a:rPr>
              <a:t>For reproduction</a:t>
            </a:r>
            <a:r>
              <a:rPr b="1" i="0" lang="en-US" sz="3200" u="none" cap="none" strike="noStrike">
                <a:solidFill>
                  <a:schemeClr val="dk1"/>
                </a:solidFill>
                <a:latin typeface="Arial"/>
                <a:ea typeface="Arial"/>
                <a:cs typeface="Arial"/>
                <a:sym typeface="Arial"/>
              </a:rPr>
              <a:t> </a:t>
            </a:r>
          </a:p>
          <a:p>
            <a:pPr indent="446088" lvl="1" marL="239711" marR="0" rtl="0" algn="l">
              <a:spcBef>
                <a:spcPts val="0"/>
              </a:spcBef>
              <a:spcAft>
                <a:spcPts val="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asexual reproduction</a:t>
            </a:r>
          </a:p>
          <a:p>
            <a:pPr indent="339725" lvl="2" marL="688975" marR="0" rtl="0" algn="l">
              <a:spcBef>
                <a:spcPts val="0"/>
              </a:spcBef>
              <a:spcAft>
                <a:spcPts val="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one-celled organisms</a:t>
            </a:r>
          </a:p>
          <a:p>
            <a:pPr indent="279400" lvl="0" marL="0" marR="0" rtl="0" algn="l">
              <a:spcBef>
                <a:spcPts val="0"/>
              </a:spcBef>
              <a:spcAft>
                <a:spcPts val="0"/>
              </a:spcAft>
              <a:buClr>
                <a:schemeClr val="dk2"/>
              </a:buClr>
              <a:buSzPct val="59375"/>
              <a:buFont typeface="Arial"/>
              <a:buChar char="●"/>
            </a:pPr>
            <a:r>
              <a:rPr b="1" i="0" lang="en-US" sz="3200" u="sng" cap="none" strike="noStrike">
                <a:solidFill>
                  <a:srgbClr val="CC0000"/>
                </a:solidFill>
                <a:latin typeface="Arial"/>
                <a:ea typeface="Arial"/>
                <a:cs typeface="Arial"/>
                <a:sym typeface="Arial"/>
              </a:rPr>
              <a:t>For growth</a:t>
            </a:r>
          </a:p>
          <a:p>
            <a:pPr indent="446088" lvl="1" marL="239711" marR="0" rtl="0" algn="l">
              <a:spcBef>
                <a:spcPts val="0"/>
              </a:spcBef>
              <a:spcAft>
                <a:spcPts val="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from fertilized egg to </a:t>
            </a:r>
            <a:br>
              <a:rPr b="0" i="0" lang="en-US" sz="3200" u="none" cap="none" strike="noStrike">
                <a:solidFill>
                  <a:schemeClr val="dk1"/>
                </a:solidFill>
                <a:latin typeface="Arial"/>
                <a:ea typeface="Arial"/>
                <a:cs typeface="Arial"/>
                <a:sym typeface="Arial"/>
              </a:rPr>
            </a:br>
            <a:r>
              <a:rPr b="0" i="0" lang="en-US" sz="3200" u="none" cap="none" strike="noStrike">
                <a:solidFill>
                  <a:schemeClr val="dk1"/>
                </a:solidFill>
                <a:latin typeface="Arial"/>
                <a:ea typeface="Arial"/>
                <a:cs typeface="Arial"/>
                <a:sym typeface="Arial"/>
              </a:rPr>
              <a:t>multi-celled organism </a:t>
            </a:r>
          </a:p>
          <a:p>
            <a:pPr indent="279400" lvl="0" marL="0" marR="0" rtl="0" algn="l">
              <a:spcBef>
                <a:spcPts val="0"/>
              </a:spcBef>
              <a:spcAft>
                <a:spcPts val="0"/>
              </a:spcAft>
              <a:buClr>
                <a:schemeClr val="dk2"/>
              </a:buClr>
              <a:buSzPct val="59375"/>
              <a:buFont typeface="Arial"/>
              <a:buChar char="●"/>
            </a:pPr>
            <a:r>
              <a:rPr b="1" i="0" lang="en-US" sz="3200" u="sng" cap="none" strike="noStrike">
                <a:solidFill>
                  <a:srgbClr val="CC0000"/>
                </a:solidFill>
                <a:latin typeface="Arial"/>
                <a:ea typeface="Arial"/>
                <a:cs typeface="Arial"/>
                <a:sym typeface="Arial"/>
              </a:rPr>
              <a:t>For repair &amp; renewal</a:t>
            </a:r>
          </a:p>
          <a:p>
            <a:pPr indent="446088" lvl="1" marL="239711" marR="0" rtl="0" algn="l">
              <a:spcBef>
                <a:spcPts val="0"/>
              </a:spcBef>
              <a:spcAft>
                <a:spcPts val="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replace cells that die from normal wear &amp; tear or from injury</a:t>
            </a:r>
          </a:p>
          <a:p>
            <a:pPr indent="0" lvl="0" marL="0" marR="0" rtl="0" algn="l">
              <a:spcBef>
                <a:spcPts val="900"/>
              </a:spcBef>
              <a:spcAft>
                <a:spcPts val="400"/>
              </a:spcAft>
              <a:buClr>
                <a:schemeClr val="dk2"/>
              </a:buClr>
              <a:buSzPct val="25000"/>
              <a:buFont typeface="Arial"/>
              <a:buNone/>
            </a:pPr>
            <a:r>
              <a:t/>
            </a:r>
            <a:endParaRPr b="0" i="0" sz="2000" u="none" cap="none" strike="noStrike">
              <a:solidFill>
                <a:schemeClr val="dk1"/>
              </a:solidFill>
              <a:latin typeface="Arial"/>
              <a:ea typeface="Arial"/>
              <a:cs typeface="Arial"/>
              <a:sym typeface="Arial"/>
            </a:endParaRPr>
          </a:p>
        </p:txBody>
      </p:sp>
      <p:sp>
        <p:nvSpPr>
          <p:cNvPr id="281" name="Shape 281"/>
          <p:cNvSpPr txBox="1"/>
          <p:nvPr>
            <p:ph type="title"/>
          </p:nvPr>
        </p:nvSpPr>
        <p:spPr>
          <a:xfrm>
            <a:off x="0" y="0"/>
            <a:ext cx="8077200" cy="762000"/>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4800" u="none" cap="small" strike="noStrike">
                <a:solidFill>
                  <a:schemeClr val="dk2"/>
                </a:solidFill>
                <a:latin typeface="Times New Roman"/>
                <a:ea typeface="Times New Roman"/>
                <a:cs typeface="Times New Roman"/>
                <a:sym typeface="Times New Roman"/>
              </a:rPr>
              <a:t>Why do cells divide?</a:t>
            </a:r>
          </a:p>
        </p:txBody>
      </p:sp>
      <p:pic>
        <p:nvPicPr>
          <p:cNvPr id="282" name="Shape 282"/>
          <p:cNvPicPr preferRelativeResize="0"/>
          <p:nvPr/>
        </p:nvPicPr>
        <p:blipFill>
          <a:blip r:embed="rId5">
            <a:alphaModFix/>
          </a:blip>
          <a:stretch>
            <a:fillRect/>
          </a:stretch>
        </p:blipFill>
        <p:spPr>
          <a:xfrm>
            <a:off x="4759325" y="2200275"/>
            <a:ext cx="2490787" cy="1679575"/>
          </a:xfrm>
          <a:prstGeom prst="rect">
            <a:avLst/>
          </a:prstGeom>
          <a:noFill/>
          <a:ln>
            <a:noFill/>
          </a:ln>
        </p:spPr>
      </p:pic>
      <p:sp>
        <p:nvSpPr>
          <p:cNvPr id="283" name="Shape 283"/>
          <p:cNvSpPr txBox="1"/>
          <p:nvPr/>
        </p:nvSpPr>
        <p:spPr>
          <a:xfrm>
            <a:off x="6535737" y="3624262"/>
            <a:ext cx="760412" cy="274637"/>
          </a:xfrm>
          <a:prstGeom prst="rect">
            <a:avLst/>
          </a:prstGeom>
          <a:noFill/>
          <a:ln>
            <a:noFill/>
          </a:ln>
        </p:spPr>
        <p:txBody>
          <a:bodyPr anchorCtr="0" anchor="ctr" bIns="45700" lIns="91425" rIns="91425" wrap="square" tIns="45700">
            <a:noAutofit/>
          </a:bodyPr>
          <a:lstStyle/>
          <a:p>
            <a:pPr indent="0" lvl="0" marL="0" marR="0" rtl="0" algn="l">
              <a:spcBef>
                <a:spcPts val="0"/>
              </a:spcBef>
              <a:buClr>
                <a:schemeClr val="dk1"/>
              </a:buClr>
              <a:buSzPct val="25000"/>
              <a:buFont typeface="Arial"/>
              <a:buNone/>
            </a:pPr>
            <a:r>
              <a:rPr b="1" i="0" lang="en-US" sz="1200" u="none" cap="none" strike="noStrike">
                <a:solidFill>
                  <a:schemeClr val="lt1"/>
                </a:solidFill>
                <a:latin typeface="Arial"/>
                <a:ea typeface="Arial"/>
                <a:cs typeface="Arial"/>
                <a:sym typeface="Arial"/>
              </a:rPr>
              <a:t>amoeba</a:t>
            </a:r>
          </a:p>
        </p:txBody>
      </p:sp>
      <p:pic>
        <p:nvPicPr>
          <p:cNvPr id="284" name="Shape 284"/>
          <p:cNvPicPr preferRelativeResize="0"/>
          <p:nvPr/>
        </p:nvPicPr>
        <p:blipFill>
          <a:blip r:embed="rId6">
            <a:alphaModFix/>
          </a:blip>
          <a:stretch>
            <a:fillRect/>
          </a:stretch>
        </p:blipFill>
        <p:spPr>
          <a:xfrm>
            <a:off x="6826250" y="355600"/>
            <a:ext cx="2200275" cy="29321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0" y="0"/>
            <a:ext cx="8534400" cy="1089025"/>
          </a:xfrm>
          <a:prstGeom prst="rect">
            <a:avLst/>
          </a:prstGeom>
          <a:noFill/>
          <a:ln>
            <a:noFill/>
          </a:ln>
        </p:spPr>
        <p:txBody>
          <a:bodyPr anchorCtr="0" anchor="t" bIns="45700" lIns="91425" rIns="91425" wrap="square" tIns="45700">
            <a:noAutofit/>
          </a:bodyPr>
          <a:lstStyle/>
          <a:p>
            <a:pPr indent="0" lvl="0" marL="63500" marR="0" rtl="0" algn="l">
              <a:lnSpc>
                <a:spcPct val="90000"/>
              </a:lnSpc>
              <a:spcBef>
                <a:spcPts val="0"/>
              </a:spcBef>
              <a:spcAft>
                <a:spcPts val="0"/>
              </a:spcAft>
              <a:buClr>
                <a:schemeClr val="dk2"/>
              </a:buClr>
              <a:buSzPct val="25000"/>
              <a:buFont typeface="Times New Roman"/>
              <a:buNone/>
            </a:pPr>
            <a:r>
              <a:rPr b="1" i="0" lang="en-US" sz="3600" u="none" cap="small" strike="noStrike">
                <a:solidFill>
                  <a:schemeClr val="dk2"/>
                </a:solidFill>
                <a:latin typeface="Times New Roman"/>
                <a:ea typeface="Times New Roman"/>
                <a:cs typeface="Times New Roman"/>
                <a:sym typeface="Times New Roman"/>
              </a:rPr>
              <a:t>Cell division results in genetically identical daughter cells</a:t>
            </a:r>
          </a:p>
        </p:txBody>
      </p:sp>
      <p:sp>
        <p:nvSpPr>
          <p:cNvPr id="290" name="Shape 290"/>
          <p:cNvSpPr txBox="1"/>
          <p:nvPr>
            <p:ph idx="1" type="body"/>
          </p:nvPr>
        </p:nvSpPr>
        <p:spPr>
          <a:xfrm>
            <a:off x="304800" y="1143000"/>
            <a:ext cx="8534400" cy="6662737"/>
          </a:xfrm>
          <a:prstGeom prst="rect">
            <a:avLst/>
          </a:prstGeom>
          <a:noFill/>
          <a:ln>
            <a:noFill/>
          </a:ln>
        </p:spPr>
        <p:txBody>
          <a:bodyPr anchorCtr="0" anchor="t" bIns="45700" lIns="91425" rIns="91425" wrap="square" tIns="45700">
            <a:noAutofit/>
          </a:bodyPr>
          <a:lstStyle/>
          <a:p>
            <a:pPr indent="0" lvl="0" marL="0" marR="0" rtl="0" algn="l">
              <a:spcBef>
                <a:spcPts val="126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Cells duplicate their genetic material before they divide, ensuring that each daughter cell receives an </a:t>
            </a:r>
            <a:r>
              <a:rPr b="1" i="0" lang="en-US" sz="2800" u="none" cap="none" strike="noStrike">
                <a:solidFill>
                  <a:schemeClr val="dk1"/>
                </a:solidFill>
                <a:latin typeface="Arial"/>
                <a:ea typeface="Arial"/>
                <a:cs typeface="Arial"/>
                <a:sym typeface="Arial"/>
              </a:rPr>
              <a:t>exact copy of the genetic material, DNA</a:t>
            </a:r>
          </a:p>
          <a:p>
            <a:pPr indent="0" lvl="0" marL="0" marR="0" rtl="0" algn="l">
              <a:spcBef>
                <a:spcPts val="126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A dividing cell duplicates its DNA, allocates the two copies to opposite ends of the cell, and only then splits into daughter cells</a:t>
            </a:r>
          </a:p>
          <a:p>
            <a:pPr indent="0" lvl="0" marL="0" marR="0" rtl="0" algn="l">
              <a:spcBef>
                <a:spcPts val="126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A cell’s DNA (its genetic information) is called its </a:t>
            </a:r>
            <a:r>
              <a:rPr b="1" i="0" lang="en-US" sz="2800" u="none" cap="none" strike="noStrike">
                <a:solidFill>
                  <a:schemeClr val="dk1"/>
                </a:solidFill>
                <a:latin typeface="Arial"/>
                <a:ea typeface="Arial"/>
                <a:cs typeface="Arial"/>
                <a:sym typeface="Arial"/>
              </a:rPr>
              <a:t>genome</a:t>
            </a:r>
          </a:p>
          <a:p>
            <a:pPr indent="0" lvl="0" marL="0" marR="0" rtl="0" algn="l">
              <a:spcBef>
                <a:spcPts val="1260"/>
              </a:spcBef>
              <a:spcAft>
                <a:spcPts val="560"/>
              </a:spcAft>
              <a:buClr>
                <a:schemeClr val="dk2"/>
              </a:buClr>
              <a:buSzPct val="60714"/>
              <a:buFont typeface="Arial"/>
              <a:buChar char="●"/>
            </a:pPr>
            <a:r>
              <a:rPr b="0" i="0" lang="en-US" sz="2800" u="none" cap="none" strike="noStrike">
                <a:solidFill>
                  <a:schemeClr val="dk1"/>
                </a:solidFill>
                <a:latin typeface="Arial"/>
                <a:ea typeface="Arial"/>
                <a:cs typeface="Arial"/>
                <a:sym typeface="Arial"/>
              </a:rPr>
              <a:t>DNA molecules in a cell are </a:t>
            </a:r>
            <a:r>
              <a:rPr b="1" i="0" lang="en-US" sz="2800" u="none" cap="none" strike="noStrike">
                <a:solidFill>
                  <a:schemeClr val="dk1"/>
                </a:solidFill>
                <a:latin typeface="Arial"/>
                <a:ea typeface="Arial"/>
                <a:cs typeface="Arial"/>
                <a:sym typeface="Arial"/>
              </a:rPr>
              <a:t>packaged</a:t>
            </a:r>
            <a:r>
              <a:rPr b="0" i="0" lang="en-US" sz="2800" u="none" cap="none" strike="noStrike">
                <a:solidFill>
                  <a:schemeClr val="dk1"/>
                </a:solidFill>
                <a:latin typeface="Arial"/>
                <a:ea typeface="Arial"/>
                <a:cs typeface="Arial"/>
                <a:sym typeface="Arial"/>
              </a:rPr>
              <a:t> into </a:t>
            </a:r>
            <a:r>
              <a:rPr b="1" i="0" lang="en-US" sz="2800" u="none" cap="none" strike="noStrike">
                <a:solidFill>
                  <a:schemeClr val="dk1"/>
                </a:solidFill>
                <a:latin typeface="Arial"/>
                <a:ea typeface="Arial"/>
                <a:cs typeface="Arial"/>
                <a:sym typeface="Arial"/>
              </a:rPr>
              <a:t>chromosomes</a:t>
            </a:r>
          </a:p>
          <a:p>
            <a:pPr indent="0" lvl="0" marL="0" marR="0" rtl="0" algn="l">
              <a:spcBef>
                <a:spcPts val="900"/>
              </a:spcBef>
              <a:spcAft>
                <a:spcPts val="400"/>
              </a:spcAft>
              <a:buClr>
                <a:schemeClr val="dk2"/>
              </a:buClr>
              <a:buSzPct val="25000"/>
              <a:buFont typeface="Arial"/>
              <a:buNone/>
            </a:pPr>
            <a:r>
              <a:t/>
            </a:r>
            <a:endParaRPr b="0" i="0" sz="2000" u="none" cap="none" strike="noStrike">
              <a:solidFill>
                <a:schemeClr val="dk1"/>
              </a:solidFill>
              <a:latin typeface="Arial"/>
              <a:ea typeface="Arial"/>
              <a:cs typeface="Arial"/>
              <a:sym typeface="Arial"/>
            </a:endParaRPr>
          </a:p>
          <a:p>
            <a:pPr indent="0" lvl="0" marL="0" marR="0" rtl="0" algn="l">
              <a:spcBef>
                <a:spcPts val="900"/>
              </a:spcBef>
              <a:spcAft>
                <a:spcPts val="400"/>
              </a:spcAft>
              <a:buClr>
                <a:schemeClr val="dk2"/>
              </a:buClr>
              <a:buSzPct val="25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idx="1" type="body"/>
          </p:nvPr>
        </p:nvSpPr>
        <p:spPr>
          <a:xfrm>
            <a:off x="0" y="914400"/>
            <a:ext cx="9144000" cy="5543550"/>
          </a:xfrm>
          <a:prstGeom prst="rect">
            <a:avLst/>
          </a:prstGeom>
          <a:noFill/>
          <a:ln>
            <a:noFill/>
          </a:ln>
        </p:spPr>
        <p:txBody>
          <a:bodyPr anchorCtr="0" anchor="t" bIns="45700" lIns="91425" rIns="91425" wrap="square" tIns="45700">
            <a:noAutofit/>
          </a:bodyPr>
          <a:lstStyle/>
          <a:p>
            <a:pPr indent="0" lvl="0" marL="0" marR="0" rtl="0" algn="l">
              <a:spcBef>
                <a:spcPts val="600"/>
              </a:spcBef>
              <a:spcAft>
                <a:spcPts val="64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Every eukaryotic species has a characteristic number of chromosomes in each cell nucleus</a:t>
            </a:r>
          </a:p>
          <a:p>
            <a:pPr indent="0" lvl="0" marL="0" marR="0" rtl="0" algn="l">
              <a:spcBef>
                <a:spcPts val="600"/>
              </a:spcBef>
              <a:spcAft>
                <a:spcPts val="640"/>
              </a:spcAft>
              <a:buClr>
                <a:schemeClr val="dk2"/>
              </a:buClr>
              <a:buSzPct val="59375"/>
              <a:buFont typeface="Arial"/>
              <a:buChar char="●"/>
            </a:pPr>
            <a:r>
              <a:rPr b="1" i="0" lang="en-US" sz="3200" u="none" cap="none" strike="noStrike">
                <a:solidFill>
                  <a:schemeClr val="dk1"/>
                </a:solidFill>
                <a:latin typeface="Arial"/>
                <a:ea typeface="Arial"/>
                <a:cs typeface="Arial"/>
                <a:sym typeface="Arial"/>
              </a:rPr>
              <a:t>Somatic (nonreproductive</a:t>
            </a:r>
            <a:r>
              <a:rPr b="0" i="0" lang="en-US" sz="3200" u="none" cap="none" strike="noStrike">
                <a:solidFill>
                  <a:schemeClr val="dk1"/>
                </a:solidFill>
                <a:latin typeface="Arial"/>
                <a:ea typeface="Arial"/>
                <a:cs typeface="Arial"/>
                <a:sym typeface="Arial"/>
              </a:rPr>
              <a:t>) cells have two sets of chromosomes (</a:t>
            </a:r>
            <a:r>
              <a:rPr b="1" i="0" lang="en-US" sz="3200" u="none" cap="none" strike="noStrike">
                <a:solidFill>
                  <a:schemeClr val="dk1"/>
                </a:solidFill>
                <a:latin typeface="Arial"/>
                <a:ea typeface="Arial"/>
                <a:cs typeface="Arial"/>
                <a:sym typeface="Arial"/>
              </a:rPr>
              <a:t>2n = diploid</a:t>
            </a:r>
            <a:r>
              <a:rPr b="0" i="0" lang="en-US" sz="3200" u="none" cap="none" strike="noStrike">
                <a:solidFill>
                  <a:schemeClr val="dk1"/>
                </a:solidFill>
                <a:latin typeface="Arial"/>
                <a:ea typeface="Arial"/>
                <a:cs typeface="Arial"/>
                <a:sym typeface="Arial"/>
              </a:rPr>
              <a:t>)</a:t>
            </a:r>
          </a:p>
          <a:p>
            <a:pPr indent="0" lvl="0" marL="0" marR="0" rtl="0" algn="l">
              <a:spcBef>
                <a:spcPts val="600"/>
              </a:spcBef>
              <a:spcAft>
                <a:spcPts val="640"/>
              </a:spcAft>
              <a:buClr>
                <a:schemeClr val="dk2"/>
              </a:buClr>
              <a:buSzPct val="59375"/>
              <a:buFont typeface="Arial"/>
              <a:buChar char="●"/>
            </a:pPr>
            <a:r>
              <a:rPr b="1" i="0" lang="en-US" sz="3200" u="none" cap="none" strike="noStrike">
                <a:solidFill>
                  <a:schemeClr val="dk1"/>
                </a:solidFill>
                <a:latin typeface="Arial"/>
                <a:ea typeface="Arial"/>
                <a:cs typeface="Arial"/>
                <a:sym typeface="Arial"/>
              </a:rPr>
              <a:t>Gametes</a:t>
            </a:r>
            <a:r>
              <a:rPr b="0" i="0"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reproductive cells</a:t>
            </a:r>
            <a:r>
              <a:rPr b="0" i="0" lang="en-US" sz="3200" u="none" cap="none" strike="noStrike">
                <a:solidFill>
                  <a:schemeClr val="dk1"/>
                </a:solidFill>
                <a:latin typeface="Arial"/>
                <a:ea typeface="Arial"/>
                <a:cs typeface="Arial"/>
                <a:sym typeface="Arial"/>
              </a:rPr>
              <a:t>) have half as many chromosomes as somatic cells (</a:t>
            </a:r>
            <a:r>
              <a:rPr b="1" i="0" lang="en-US" sz="3200" u="none" cap="none" strike="noStrike">
                <a:solidFill>
                  <a:schemeClr val="dk1"/>
                </a:solidFill>
                <a:latin typeface="Arial"/>
                <a:ea typeface="Arial"/>
                <a:cs typeface="Arial"/>
                <a:sym typeface="Arial"/>
              </a:rPr>
              <a:t>n = haploid</a:t>
            </a:r>
            <a:r>
              <a:rPr b="0" i="0" lang="en-US" sz="3200" u="none" cap="none" strike="noStrike">
                <a:solidFill>
                  <a:schemeClr val="dk1"/>
                </a:solidFill>
                <a:latin typeface="Arial"/>
                <a:ea typeface="Arial"/>
                <a:cs typeface="Arial"/>
                <a:sym typeface="Arial"/>
              </a:rPr>
              <a:t>)</a:t>
            </a:r>
          </a:p>
          <a:p>
            <a:pPr indent="0" lvl="0" marL="0" marR="0" rtl="0" algn="l">
              <a:spcBef>
                <a:spcPts val="600"/>
              </a:spcBef>
              <a:spcAft>
                <a:spcPts val="640"/>
              </a:spcAft>
              <a:buClr>
                <a:schemeClr val="dk2"/>
              </a:buClr>
              <a:buSzPct val="59375"/>
              <a:buFont typeface="Arial"/>
              <a:buChar char="●"/>
            </a:pPr>
            <a:r>
              <a:rPr b="0" i="0" lang="en-US" sz="3200" u="none" cap="none" strike="noStrike">
                <a:solidFill>
                  <a:schemeClr val="dk1"/>
                </a:solidFill>
                <a:latin typeface="Arial"/>
                <a:ea typeface="Arial"/>
                <a:cs typeface="Arial"/>
                <a:sym typeface="Arial"/>
              </a:rPr>
              <a:t>Eukaryotic chromosomes consist of </a:t>
            </a:r>
            <a:r>
              <a:rPr b="1" i="0" lang="en-US" sz="3200" u="none" cap="none" strike="noStrike">
                <a:solidFill>
                  <a:schemeClr val="dk1"/>
                </a:solidFill>
                <a:latin typeface="Arial"/>
                <a:ea typeface="Arial"/>
                <a:cs typeface="Arial"/>
                <a:sym typeface="Arial"/>
              </a:rPr>
              <a:t>chromatin</a:t>
            </a:r>
            <a:r>
              <a:rPr b="0" i="0" lang="en-US" sz="3200" u="none" cap="none" strike="noStrike">
                <a:solidFill>
                  <a:schemeClr val="dk1"/>
                </a:solidFill>
                <a:latin typeface="Arial"/>
                <a:ea typeface="Arial"/>
                <a:cs typeface="Arial"/>
                <a:sym typeface="Arial"/>
              </a:rPr>
              <a:t>, a complex of </a:t>
            </a:r>
            <a:r>
              <a:rPr b="1" i="0" lang="en-US" sz="3200" u="none" cap="none" strike="noStrike">
                <a:solidFill>
                  <a:schemeClr val="dk1"/>
                </a:solidFill>
                <a:latin typeface="Arial"/>
                <a:ea typeface="Arial"/>
                <a:cs typeface="Arial"/>
                <a:sym typeface="Arial"/>
              </a:rPr>
              <a:t>DNA and protein </a:t>
            </a:r>
            <a:r>
              <a:rPr b="0" i="0" lang="en-US" sz="3200" u="none" cap="none" strike="noStrike">
                <a:solidFill>
                  <a:schemeClr val="dk1"/>
                </a:solidFill>
                <a:latin typeface="Arial"/>
                <a:ea typeface="Arial"/>
                <a:cs typeface="Arial"/>
                <a:sym typeface="Arial"/>
              </a:rPr>
              <a:t>that condenses during cell division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pic>
        <p:nvPicPr>
          <p:cNvPr id="300" name="Shape 300"/>
          <p:cNvPicPr preferRelativeResize="0"/>
          <p:nvPr/>
        </p:nvPicPr>
        <p:blipFill>
          <a:blip r:embed="rId3">
            <a:alphaModFix/>
          </a:blip>
          <a:stretch>
            <a:fillRect/>
          </a:stretch>
        </p:blipFill>
        <p:spPr>
          <a:xfrm>
            <a:off x="303212" y="498475"/>
            <a:ext cx="8535987" cy="5859462"/>
          </a:xfrm>
          <a:prstGeom prst="rect">
            <a:avLst/>
          </a:prstGeom>
          <a:noFill/>
          <a:ln>
            <a:noFill/>
          </a:ln>
        </p:spPr>
      </p:pic>
      <p:sp>
        <p:nvSpPr>
          <p:cNvPr id="301" name="Shape 301"/>
          <p:cNvSpPr txBox="1"/>
          <p:nvPr>
            <p:ph type="ctrTitle"/>
          </p:nvPr>
        </p:nvSpPr>
        <p:spPr>
          <a:xfrm>
            <a:off x="152400" y="0"/>
            <a:ext cx="4648200" cy="45720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The Cell Cycle</a:t>
            </a:r>
          </a:p>
        </p:txBody>
      </p:sp>
      <p:sp>
        <p:nvSpPr>
          <p:cNvPr id="302" name="Shape 302"/>
          <p:cNvSpPr txBox="1"/>
          <p:nvPr/>
        </p:nvSpPr>
        <p:spPr>
          <a:xfrm>
            <a:off x="3130550" y="2151062"/>
            <a:ext cx="360362" cy="371475"/>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G</a:t>
            </a:r>
            <a:r>
              <a:rPr b="1" baseline="-25000" i="0" lang="en-US" sz="1800" u="none" cap="none" strike="noStrike">
                <a:solidFill>
                  <a:schemeClr val="dk1"/>
                </a:solidFill>
                <a:latin typeface="Arial"/>
                <a:ea typeface="Arial"/>
                <a:cs typeface="Arial"/>
                <a:sym typeface="Arial"/>
              </a:rPr>
              <a:t>1</a:t>
            </a:r>
          </a:p>
        </p:txBody>
      </p:sp>
      <p:sp>
        <p:nvSpPr>
          <p:cNvPr id="303" name="Shape 303"/>
          <p:cNvSpPr txBox="1"/>
          <p:nvPr/>
        </p:nvSpPr>
        <p:spPr>
          <a:xfrm>
            <a:off x="5259387" y="3759200"/>
            <a:ext cx="360362" cy="371475"/>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G</a:t>
            </a:r>
            <a:r>
              <a:rPr b="1" baseline="-25000" i="0" lang="en-US" sz="1800" u="none" cap="none" strike="noStrike">
                <a:solidFill>
                  <a:schemeClr val="dk1"/>
                </a:solidFill>
                <a:latin typeface="Arial"/>
                <a:ea typeface="Arial"/>
                <a:cs typeface="Arial"/>
                <a:sym typeface="Arial"/>
              </a:rPr>
              <a:t>2</a:t>
            </a:r>
          </a:p>
        </p:txBody>
      </p:sp>
      <p:sp>
        <p:nvSpPr>
          <p:cNvPr id="304" name="Shape 304"/>
          <p:cNvSpPr txBox="1"/>
          <p:nvPr/>
        </p:nvSpPr>
        <p:spPr>
          <a:xfrm>
            <a:off x="5367337" y="2028825"/>
            <a:ext cx="1757362" cy="733425"/>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S</a:t>
            </a:r>
          </a:p>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(DNA synthesis)</a:t>
            </a:r>
          </a:p>
        </p:txBody>
      </p:sp>
      <p:sp>
        <p:nvSpPr>
          <p:cNvPr id="305" name="Shape 305"/>
          <p:cNvSpPr txBox="1"/>
          <p:nvPr/>
        </p:nvSpPr>
        <p:spPr>
          <a:xfrm>
            <a:off x="3938587" y="671512"/>
            <a:ext cx="1579562" cy="282575"/>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INTERPHASE</a:t>
            </a:r>
          </a:p>
        </p:txBody>
      </p:sp>
      <p:sp>
        <p:nvSpPr>
          <p:cNvPr id="306" name="Shape 306"/>
          <p:cNvSpPr txBox="1"/>
          <p:nvPr/>
        </p:nvSpPr>
        <p:spPr>
          <a:xfrm rot="-2400000">
            <a:off x="2778125" y="3721100"/>
            <a:ext cx="1325562" cy="279400"/>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Cytokinesis</a:t>
            </a:r>
          </a:p>
        </p:txBody>
      </p:sp>
      <p:sp>
        <p:nvSpPr>
          <p:cNvPr id="307" name="Shape 307"/>
          <p:cNvSpPr txBox="1"/>
          <p:nvPr/>
        </p:nvSpPr>
        <p:spPr>
          <a:xfrm rot="1260000">
            <a:off x="2147887" y="4381500"/>
            <a:ext cx="1246187" cy="641350"/>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700" u="none" cap="none" strike="noStrike">
                <a:solidFill>
                  <a:schemeClr val="dk1"/>
                </a:solidFill>
                <a:latin typeface="Arial"/>
                <a:ea typeface="Arial"/>
                <a:cs typeface="Arial"/>
                <a:sym typeface="Arial"/>
              </a:rPr>
              <a:t>  MITOTIC</a:t>
            </a:r>
          </a:p>
          <a:p>
            <a:pPr indent="0" lvl="0" marL="0" marR="0" rtl="0" algn="l">
              <a:spcBef>
                <a:spcPts val="0"/>
              </a:spcBef>
              <a:buClr>
                <a:schemeClr val="dk1"/>
              </a:buClr>
              <a:buSzPct val="25000"/>
              <a:buFont typeface="Arial"/>
              <a:buNone/>
            </a:pPr>
            <a:r>
              <a:rPr b="1" i="0" lang="en-US" sz="1700" u="none" cap="none" strike="noStrike">
                <a:solidFill>
                  <a:schemeClr val="dk1"/>
                </a:solidFill>
                <a:latin typeface="Arial"/>
                <a:ea typeface="Arial"/>
                <a:cs typeface="Arial"/>
                <a:sym typeface="Arial"/>
              </a:rPr>
              <a:t>(M) PHASE</a:t>
            </a:r>
          </a:p>
          <a:p>
            <a:pPr indent="0" lvl="0" marL="0" marR="0" rtl="0" algn="l">
              <a:spcBef>
                <a:spcPts val="0"/>
              </a:spcBef>
              <a:buNone/>
            </a:pPr>
            <a:r>
              <a:t/>
            </a:r>
            <a:endParaRPr b="0" i="0" sz="1800" u="none" cap="none" strike="noStrike">
              <a:solidFill>
                <a:schemeClr val="dk1"/>
              </a:solidFill>
              <a:latin typeface="Arial"/>
              <a:ea typeface="Arial"/>
              <a:cs typeface="Arial"/>
              <a:sym typeface="Arial"/>
            </a:endParaRPr>
          </a:p>
        </p:txBody>
      </p:sp>
      <p:sp>
        <p:nvSpPr>
          <p:cNvPr id="308" name="Shape 308"/>
          <p:cNvSpPr txBox="1"/>
          <p:nvPr/>
        </p:nvSpPr>
        <p:spPr>
          <a:xfrm rot="-3240000">
            <a:off x="3109118" y="3698081"/>
            <a:ext cx="1325562" cy="279400"/>
          </a:xfrm>
          <a:prstGeom prst="rect">
            <a:avLst/>
          </a:prstGeom>
          <a:noFill/>
          <a:ln>
            <a:noFill/>
          </a:ln>
        </p:spPr>
        <p:txBody>
          <a:bodyPr anchorCtr="0" anchor="t" bIns="0" lIns="0" rIns="0" wrap="square" tIns="0">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Mitosis</a:t>
            </a: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1_C6eActiveLectureQuestions 1">
      <a:dk1>
        <a:srgbClr val="000000"/>
      </a:dk1>
      <a:lt1>
        <a:srgbClr val="FFFFFF"/>
      </a:lt1>
      <a:dk2>
        <a:srgbClr val="333399"/>
      </a:dk2>
      <a:lt2>
        <a:srgbClr val="000000"/>
      </a:lt2>
      <a:accent1>
        <a:srgbClr val="B7DAB8"/>
      </a:accent1>
      <a:accent2>
        <a:srgbClr val="005472"/>
      </a:accent2>
      <a:accent3>
        <a:srgbClr val="FFFFFF"/>
      </a:accent3>
      <a:accent4>
        <a:srgbClr val="B7DAB8"/>
      </a:accent4>
      <a:accent5>
        <a:srgbClr val="005472"/>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C6eActiveLectureQuestions 1">
      <a:dk1>
        <a:srgbClr val="000000"/>
      </a:dk1>
      <a:lt1>
        <a:srgbClr val="FFFFFF"/>
      </a:lt1>
      <a:dk2>
        <a:srgbClr val="333399"/>
      </a:dk2>
      <a:lt2>
        <a:srgbClr val="000000"/>
      </a:lt2>
      <a:accent1>
        <a:srgbClr val="B7DAB8"/>
      </a:accent1>
      <a:accent2>
        <a:srgbClr val="005472"/>
      </a:accent2>
      <a:accent3>
        <a:srgbClr val="FFFFFF"/>
      </a:accent3>
      <a:accent4>
        <a:srgbClr val="B7DAB8"/>
      </a:accent4>
      <a:accent5>
        <a:srgbClr val="005472"/>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