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2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printerSettings" Target="printerSettings/printerSettings1.bin"/><Relationship Id="rId59" Type="http://schemas.openxmlformats.org/officeDocument/2006/relationships/presProps" Target="pres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viewProps" Target="viewProps.xml"/><Relationship Id="rId61" Type="http://schemas.openxmlformats.org/officeDocument/2006/relationships/theme" Target="theme/theme1.xml"/><Relationship Id="rId6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6F6D925-69E2-4257-9592-20CFA3A4016B}" type="datetimeFigureOut">
              <a:rPr lang="en-US" smtClean="0"/>
              <a:t>3/6/18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D16C6D9-8E77-456D-8829-7B04E3F35A5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6D925-69E2-4257-9592-20CFA3A4016B}" type="datetimeFigureOut">
              <a:rPr lang="en-US" smtClean="0"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6C6D9-8E77-456D-8829-7B04E3F35A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6F6D925-69E2-4257-9592-20CFA3A4016B}" type="datetimeFigureOut">
              <a:rPr lang="en-US" smtClean="0"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D16C6D9-8E77-456D-8829-7B04E3F35A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6D925-69E2-4257-9592-20CFA3A4016B}" type="datetimeFigureOut">
              <a:rPr lang="en-US" smtClean="0"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6C6D9-8E77-456D-8829-7B04E3F35A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6F6D925-69E2-4257-9592-20CFA3A4016B}" type="datetimeFigureOut">
              <a:rPr lang="en-US" smtClean="0"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D16C6D9-8E77-456D-8829-7B04E3F35A5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6D925-69E2-4257-9592-20CFA3A4016B}" type="datetimeFigureOut">
              <a:rPr lang="en-US" smtClean="0"/>
              <a:t>3/6/18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6C6D9-8E77-456D-8829-7B04E3F35A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6D925-69E2-4257-9592-20CFA3A4016B}" type="datetimeFigureOut">
              <a:rPr lang="en-US" smtClean="0"/>
              <a:t>3/6/18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6C6D9-8E77-456D-8829-7B04E3F35A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6D925-69E2-4257-9592-20CFA3A4016B}" type="datetimeFigureOut">
              <a:rPr lang="en-US" smtClean="0"/>
              <a:t>3/6/18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6C6D9-8E77-456D-8829-7B04E3F35A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6F6D925-69E2-4257-9592-20CFA3A4016B}" type="datetimeFigureOut">
              <a:rPr lang="en-US" smtClean="0"/>
              <a:t>3/6/18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6C6D9-8E77-456D-8829-7B04E3F35A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6D925-69E2-4257-9592-20CFA3A4016B}" type="datetimeFigureOut">
              <a:rPr lang="en-US" smtClean="0"/>
              <a:t>3/6/18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6C6D9-8E77-456D-8829-7B04E3F35A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6D925-69E2-4257-9592-20CFA3A4016B}" type="datetimeFigureOut">
              <a:rPr lang="en-US" smtClean="0"/>
              <a:t>3/6/18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6C6D9-8E77-456D-8829-7B04E3F35A5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6F6D925-69E2-4257-9592-20CFA3A4016B}" type="datetimeFigureOut">
              <a:rPr lang="en-US" smtClean="0"/>
              <a:t>3/6/18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D16C6D9-8E77-456D-8829-7B04E3F35A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2800" y="2286000"/>
            <a:ext cx="5105400" cy="2868168"/>
          </a:xfrm>
        </p:spPr>
        <p:txBody>
          <a:bodyPr/>
          <a:lstStyle/>
          <a:p>
            <a:r>
              <a:rPr lang="en-US" sz="6600" dirty="0" smtClean="0"/>
              <a:t>Genetics</a:t>
            </a:r>
            <a:r>
              <a:rPr lang="en-US" sz="6000" dirty="0" smtClean="0"/>
              <a:t> Review</a:t>
            </a:r>
            <a:br>
              <a:rPr lang="en-US" sz="6000" dirty="0" smtClean="0"/>
            </a:br>
            <a:r>
              <a:rPr lang="en-US" sz="6000" dirty="0" smtClean="0"/>
              <a:t>Game</a:t>
            </a:r>
            <a:endParaRPr lang="en-US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7239000" cy="356013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SS</a:t>
            </a:r>
          </a:p>
          <a:p>
            <a:pPr algn="ctr"/>
            <a:r>
              <a:rPr lang="en-US" sz="4000" dirty="0" smtClean="0"/>
              <a:t>Ss</a:t>
            </a:r>
            <a:endParaRPr lang="en-US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5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239000" cy="235298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All chromosomes except the sex chromosomes are called</a:t>
            </a:r>
            <a:endParaRPr lang="en-US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7239000" cy="3179136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/>
              <a:t>Autosomes</a:t>
            </a:r>
            <a:endParaRPr lang="en-US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6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239000" cy="2352984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Occurs when the phenotype of the offspring is in between the phenotypes of the two </a:t>
            </a:r>
            <a:r>
              <a:rPr lang="en-US" sz="4000" dirty="0" err="1" smtClean="0"/>
              <a:t>parnets</a:t>
            </a:r>
            <a:endParaRPr lang="en-US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7239000" cy="310293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Incomplete Dominance </a:t>
            </a:r>
            <a:endParaRPr lang="en-US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7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239000" cy="235298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 trait that is carried on the sex chromosomes is called?</a:t>
            </a:r>
            <a:endParaRPr lang="en-US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7239000" cy="302673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Sex – link trait</a:t>
            </a:r>
            <a:endParaRPr lang="en-US" sz="3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8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239000" cy="235298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is a segment of DNA that codes proteins?</a:t>
            </a:r>
            <a:endParaRPr lang="en-US" sz="4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8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7239000" cy="295053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Gene </a:t>
            </a:r>
            <a:endParaRPr lang="en-US" sz="4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239000" cy="235298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shape is DNA in?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How to play		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table you sit at is your team</a:t>
            </a:r>
          </a:p>
          <a:p>
            <a:r>
              <a:rPr lang="en-US" sz="3600" dirty="0" smtClean="0"/>
              <a:t>I will put a question up on the board </a:t>
            </a:r>
          </a:p>
          <a:p>
            <a:r>
              <a:rPr lang="en-US" sz="3600" dirty="0" smtClean="0"/>
              <a:t>First group who has the correct answer will receive the point</a:t>
            </a:r>
          </a:p>
          <a:p>
            <a:r>
              <a:rPr lang="en-US" sz="3600" dirty="0" smtClean="0"/>
              <a:t>The group with the most points at the end will receive a fabulous prize!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9 answer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200400"/>
            <a:ext cx="7239000" cy="302673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Twisted Ladder</a:t>
            </a:r>
          </a:p>
          <a:p>
            <a:pPr algn="ctr"/>
            <a:r>
              <a:rPr lang="en-US" sz="3600" dirty="0" smtClean="0"/>
              <a:t>Double Helix</a:t>
            </a:r>
            <a:endParaRPr lang="en-US" sz="3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1	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239000" cy="235298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Where in the cell are all the chromosomes located? </a:t>
            </a:r>
            <a:endParaRPr lang="en-US" sz="4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10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7239000" cy="348393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Nucleus</a:t>
            </a:r>
            <a:endParaRPr lang="en-US" sz="4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11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239000" cy="235298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are the four bases that make up the rungs of the DNA Ladder?</a:t>
            </a:r>
            <a:endParaRPr lang="en-US" sz="4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11 Answer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7239000" cy="4093536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Thymine</a:t>
            </a:r>
          </a:p>
          <a:p>
            <a:pPr algn="ctr"/>
            <a:r>
              <a:rPr lang="en-US" sz="3200" dirty="0" smtClean="0"/>
              <a:t>Adenine</a:t>
            </a:r>
          </a:p>
          <a:p>
            <a:pPr algn="ctr"/>
            <a:r>
              <a:rPr lang="en-US" sz="3200" dirty="0" smtClean="0"/>
              <a:t>Guanine</a:t>
            </a:r>
          </a:p>
          <a:p>
            <a:pPr algn="ctr"/>
            <a:r>
              <a:rPr lang="en-US" sz="3200" dirty="0" smtClean="0"/>
              <a:t>Cytosine</a:t>
            </a:r>
            <a:endParaRPr lang="en-US" sz="32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12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239000" cy="235298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Who was the founder of genetics?</a:t>
            </a:r>
            <a:endParaRPr lang="en-US" sz="4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12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239000" cy="3712536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/>
              <a:t>Gregor</a:t>
            </a:r>
            <a:r>
              <a:rPr lang="en-US" sz="3600" dirty="0" smtClean="0"/>
              <a:t> Mendel </a:t>
            </a:r>
            <a:endParaRPr lang="en-US" sz="36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13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239000" cy="23529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How did Mendel discover genetics?</a:t>
            </a:r>
            <a:endParaRPr lang="en-US" sz="4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13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7239000" cy="4169736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Crossing pea plants and looking at different traits from the cross</a:t>
            </a:r>
            <a:endParaRPr lang="en-US" sz="4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14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239000" cy="235298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are some of the traits Mendel looked at?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1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239000" cy="235298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is the complete genetic material contained in an individual? </a:t>
            </a:r>
            <a:endParaRPr lang="en-US" sz="4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14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239000" cy="4626936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Flower color</a:t>
            </a:r>
          </a:p>
          <a:p>
            <a:pPr algn="ctr"/>
            <a:r>
              <a:rPr lang="en-US" sz="3200" dirty="0" smtClean="0"/>
              <a:t>Seed color</a:t>
            </a:r>
          </a:p>
          <a:p>
            <a:pPr algn="ctr"/>
            <a:r>
              <a:rPr lang="en-US" sz="3200" dirty="0" smtClean="0"/>
              <a:t>Seed shape</a:t>
            </a:r>
          </a:p>
          <a:p>
            <a:pPr algn="ctr"/>
            <a:r>
              <a:rPr lang="en-US" sz="3200" dirty="0" smtClean="0"/>
              <a:t>Pod shape</a:t>
            </a:r>
          </a:p>
          <a:p>
            <a:pPr algn="ctr"/>
            <a:r>
              <a:rPr lang="en-US" sz="3200" dirty="0" smtClean="0"/>
              <a:t>Pod color</a:t>
            </a:r>
          </a:p>
          <a:p>
            <a:pPr algn="ctr"/>
            <a:r>
              <a:rPr lang="en-US" sz="3200" dirty="0" smtClean="0"/>
              <a:t>Flower position</a:t>
            </a:r>
          </a:p>
          <a:p>
            <a:pPr algn="ctr"/>
            <a:r>
              <a:rPr lang="en-US" sz="3200" dirty="0" smtClean="0"/>
              <a:t>Stem height</a:t>
            </a:r>
            <a:endParaRPr lang="en-US" sz="32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1	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239000" cy="235298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is a breeding experiment that tracks the inheritance of two traits?</a:t>
            </a:r>
            <a:endParaRPr lang="en-US" sz="4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15 answer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239000" cy="3712536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/>
              <a:t>Dihybrid</a:t>
            </a:r>
            <a:r>
              <a:rPr lang="en-US" sz="3600" dirty="0" smtClean="0"/>
              <a:t> cross</a:t>
            </a:r>
            <a:endParaRPr lang="en-US" sz="36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239000" cy="235298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is a way to determine traits that are passed on?</a:t>
            </a:r>
            <a:endParaRPr lang="en-US" sz="40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16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7239000" cy="3560136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/>
              <a:t>Punnett</a:t>
            </a:r>
            <a:r>
              <a:rPr lang="en-US" sz="3600" dirty="0" smtClean="0"/>
              <a:t> square</a:t>
            </a:r>
            <a:endParaRPr lang="en-US" sz="36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17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7239000" cy="235298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are the possible genotype(s) for this cross?</a:t>
            </a:r>
            <a:endParaRPr lang="en-US" sz="4000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5029200" y="4724400"/>
            <a:ext cx="401638" cy="1444625"/>
            <a:chOff x="3168" y="2976"/>
            <a:chExt cx="253" cy="910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3168" y="2976"/>
              <a:ext cx="253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>
                  <a:solidFill>
                    <a:schemeClr val="hlink"/>
                  </a:solidFill>
                  <a:latin typeface="Arial" charset="0"/>
                </a:rPr>
                <a:t>R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168" y="3600"/>
              <a:ext cx="253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>
                  <a:solidFill>
                    <a:schemeClr val="hlink"/>
                  </a:solidFill>
                  <a:latin typeface="Arial" charset="0"/>
                </a:rPr>
                <a:t>R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5867400" y="3810000"/>
            <a:ext cx="1443038" cy="819150"/>
            <a:chOff x="3687" y="2439"/>
            <a:chExt cx="909" cy="516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3687" y="2439"/>
              <a:ext cx="189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>
                  <a:solidFill>
                    <a:schemeClr val="tx2"/>
                  </a:solidFill>
                  <a:latin typeface="Arial" charset="0"/>
                </a:rPr>
                <a:t>r</a:t>
              </a:r>
            </a:p>
            <a:p>
              <a:pPr>
                <a:spcBef>
                  <a:spcPct val="0"/>
                </a:spcBef>
                <a:buSzTx/>
              </a:pPr>
              <a:endParaRPr lang="en-US" altLang="en-US" sz="2400" b="1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4407" y="2439"/>
              <a:ext cx="189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>
                  <a:solidFill>
                    <a:schemeClr val="tx2"/>
                  </a:solidFill>
                  <a:latin typeface="Arial" charset="0"/>
                </a:rPr>
                <a:t>r</a:t>
              </a:r>
            </a:p>
            <a:p>
              <a:pPr>
                <a:spcBef>
                  <a:spcPct val="0"/>
                </a:spcBef>
                <a:buSzTx/>
              </a:pPr>
              <a:endParaRPr lang="en-US" altLang="en-US" sz="2400" b="1">
                <a:solidFill>
                  <a:schemeClr val="hlink"/>
                </a:solidFill>
                <a:latin typeface="Arial" charset="0"/>
              </a:endParaRPr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5410200" y="4191000"/>
            <a:ext cx="2438400" cy="2286000"/>
            <a:chOff x="3408" y="2688"/>
            <a:chExt cx="1536" cy="1440"/>
          </a:xfrm>
        </p:grpSpPr>
        <p:sp>
          <p:nvSpPr>
            <p:cNvPr id="11" name="Line 11"/>
            <p:cNvSpPr>
              <a:spLocks noChangeShapeType="1"/>
            </p:cNvSpPr>
            <p:nvPr/>
          </p:nvSpPr>
          <p:spPr bwMode="auto">
            <a:xfrm flipV="1">
              <a:off x="4176" y="2688"/>
              <a:ext cx="0" cy="14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H="1">
              <a:off x="3408" y="3408"/>
              <a:ext cx="15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3408" y="2688"/>
              <a:ext cx="1536" cy="1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</a:pPr>
              <a:endParaRPr lang="en-US" altLang="en-US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066800" y="59436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 = red eyes r = white eyes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17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7239000" cy="3560136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/>
              <a:t>Rr</a:t>
            </a:r>
            <a:endParaRPr lang="en-US" sz="4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18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7239000" cy="235298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are the possible phenotype(s) for this cross?</a:t>
            </a:r>
            <a:endParaRPr lang="en-US" sz="4000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5029200" y="4724400"/>
            <a:ext cx="401638" cy="1444625"/>
            <a:chOff x="3168" y="2976"/>
            <a:chExt cx="253" cy="910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3168" y="2976"/>
              <a:ext cx="253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>
                  <a:solidFill>
                    <a:schemeClr val="hlink"/>
                  </a:solidFill>
                  <a:latin typeface="Arial" charset="0"/>
                </a:rPr>
                <a:t>R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168" y="3600"/>
              <a:ext cx="253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>
                  <a:solidFill>
                    <a:schemeClr val="hlink"/>
                  </a:solidFill>
                  <a:latin typeface="Arial" charset="0"/>
                </a:rPr>
                <a:t>R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5867400" y="3810000"/>
            <a:ext cx="1443038" cy="819150"/>
            <a:chOff x="3687" y="2439"/>
            <a:chExt cx="909" cy="516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3687" y="2439"/>
              <a:ext cx="189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>
                  <a:solidFill>
                    <a:schemeClr val="tx2"/>
                  </a:solidFill>
                  <a:latin typeface="Arial" charset="0"/>
                </a:rPr>
                <a:t>r</a:t>
              </a:r>
            </a:p>
            <a:p>
              <a:pPr>
                <a:spcBef>
                  <a:spcPct val="0"/>
                </a:spcBef>
                <a:buSzTx/>
              </a:pPr>
              <a:endParaRPr lang="en-US" altLang="en-US" sz="2400" b="1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4407" y="2439"/>
              <a:ext cx="189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>
                  <a:solidFill>
                    <a:schemeClr val="tx2"/>
                  </a:solidFill>
                  <a:latin typeface="Arial" charset="0"/>
                </a:rPr>
                <a:t>r</a:t>
              </a:r>
            </a:p>
            <a:p>
              <a:pPr>
                <a:spcBef>
                  <a:spcPct val="0"/>
                </a:spcBef>
                <a:buSzTx/>
              </a:pPr>
              <a:endParaRPr lang="en-US" altLang="en-US" sz="2400" b="1">
                <a:solidFill>
                  <a:schemeClr val="hlink"/>
                </a:solidFill>
                <a:latin typeface="Arial" charset="0"/>
              </a:endParaRPr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5410200" y="4191000"/>
            <a:ext cx="2438400" cy="2286000"/>
            <a:chOff x="3408" y="2688"/>
            <a:chExt cx="1536" cy="1440"/>
          </a:xfrm>
        </p:grpSpPr>
        <p:sp>
          <p:nvSpPr>
            <p:cNvPr id="11" name="Line 11"/>
            <p:cNvSpPr>
              <a:spLocks noChangeShapeType="1"/>
            </p:cNvSpPr>
            <p:nvPr/>
          </p:nvSpPr>
          <p:spPr bwMode="auto">
            <a:xfrm flipV="1">
              <a:off x="4176" y="2688"/>
              <a:ext cx="0" cy="14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H="1">
              <a:off x="3408" y="3408"/>
              <a:ext cx="15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3408" y="2688"/>
              <a:ext cx="1536" cy="1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</a:pPr>
              <a:endParaRPr lang="en-US" altLang="en-US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066800" y="59436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 = red eyes r = white eyes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18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7239000" cy="333153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Red eyes</a:t>
            </a:r>
            <a:endParaRPr lang="en-US" sz="36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1	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0" y="1905000"/>
            <a:ext cx="2819400" cy="4419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are the possible genotypes for the offspring?</a:t>
            </a:r>
            <a:endParaRPr lang="en-US" sz="4000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685800" y="3276600"/>
            <a:ext cx="4391025" cy="3273425"/>
            <a:chOff x="615" y="1767"/>
            <a:chExt cx="2766" cy="2062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615" y="1767"/>
              <a:ext cx="60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 dirty="0">
                  <a:solidFill>
                    <a:schemeClr val="tx1"/>
                  </a:solidFill>
                </a:rPr>
                <a:t>RRYY</a:t>
              </a: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615" y="2343"/>
              <a:ext cx="58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>
                  <a:solidFill>
                    <a:schemeClr val="tx1"/>
                  </a:solidFill>
                </a:rPr>
                <a:t>RRYy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615" y="2967"/>
              <a:ext cx="573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>
                  <a:solidFill>
                    <a:schemeClr val="tx1"/>
                  </a:solidFill>
                </a:rPr>
                <a:t>RrYY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615" y="3543"/>
              <a:ext cx="557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>
                  <a:solidFill>
                    <a:schemeClr val="tx1"/>
                  </a:solidFill>
                </a:rPr>
                <a:t>RrYy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335" y="1767"/>
              <a:ext cx="58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>
                  <a:solidFill>
                    <a:schemeClr val="tx1"/>
                  </a:solidFill>
                </a:rPr>
                <a:t>RRYy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335" y="2343"/>
              <a:ext cx="572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>
                  <a:solidFill>
                    <a:schemeClr val="tx1"/>
                  </a:solidFill>
                </a:rPr>
                <a:t>RRyy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335" y="2967"/>
              <a:ext cx="557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>
                  <a:solidFill>
                    <a:schemeClr val="tx1"/>
                  </a:solidFill>
                </a:rPr>
                <a:t>RrYy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1335" y="3543"/>
              <a:ext cx="542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>
                  <a:solidFill>
                    <a:schemeClr val="tx1"/>
                  </a:solidFill>
                </a:rPr>
                <a:t>Rryy</a:t>
              </a: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055" y="1767"/>
              <a:ext cx="573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>
                  <a:solidFill>
                    <a:schemeClr val="tx1"/>
                  </a:solidFill>
                </a:rPr>
                <a:t>RrYY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055" y="2343"/>
              <a:ext cx="557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>
                  <a:solidFill>
                    <a:schemeClr val="tx1"/>
                  </a:solidFill>
                </a:rPr>
                <a:t>RrYy</a:t>
              </a: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055" y="2967"/>
              <a:ext cx="542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>
                  <a:solidFill>
                    <a:schemeClr val="tx1"/>
                  </a:solidFill>
                </a:rPr>
                <a:t>rrYY</a:t>
              </a: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2055" y="3543"/>
              <a:ext cx="52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>
                  <a:solidFill>
                    <a:schemeClr val="tx1"/>
                  </a:solidFill>
                </a:rPr>
                <a:t>rrYy</a:t>
              </a: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775" y="1767"/>
              <a:ext cx="557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>
                  <a:solidFill>
                    <a:schemeClr val="tx1"/>
                  </a:solidFill>
                </a:rPr>
                <a:t>RrYy</a:t>
              </a: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775" y="2343"/>
              <a:ext cx="542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>
                  <a:solidFill>
                    <a:schemeClr val="tx1"/>
                  </a:solidFill>
                </a:rPr>
                <a:t>Rryy</a:t>
              </a: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2823" y="2967"/>
              <a:ext cx="52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>
                  <a:solidFill>
                    <a:schemeClr val="tx1"/>
                  </a:solidFill>
                </a:rPr>
                <a:t>rrYy</a:t>
              </a: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2871" y="3543"/>
              <a:ext cx="5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>
                  <a:solidFill>
                    <a:schemeClr val="tx1"/>
                  </a:solidFill>
                </a:rPr>
                <a:t>rryy</a:t>
              </a:r>
            </a:p>
          </p:txBody>
        </p:sp>
      </p:grpSp>
      <p:grpSp>
        <p:nvGrpSpPr>
          <p:cNvPr id="21" name="Group 23"/>
          <p:cNvGrpSpPr>
            <a:grpSpLocks/>
          </p:cNvGrpSpPr>
          <p:nvPr/>
        </p:nvGrpSpPr>
        <p:grpSpPr bwMode="auto">
          <a:xfrm>
            <a:off x="0" y="2438400"/>
            <a:ext cx="5119687" cy="4281487"/>
            <a:chOff x="183" y="1239"/>
            <a:chExt cx="3225" cy="2697"/>
          </a:xfrm>
        </p:grpSpPr>
        <p:sp>
          <p:nvSpPr>
            <p:cNvPr id="22" name="Line 24"/>
            <p:cNvSpPr>
              <a:spLocks noChangeShapeType="1"/>
            </p:cNvSpPr>
            <p:nvPr/>
          </p:nvSpPr>
          <p:spPr bwMode="auto">
            <a:xfrm>
              <a:off x="1248" y="1592"/>
              <a:ext cx="0" cy="2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5"/>
            <p:cNvSpPr>
              <a:spLocks noChangeShapeType="1"/>
            </p:cNvSpPr>
            <p:nvPr/>
          </p:nvSpPr>
          <p:spPr bwMode="auto">
            <a:xfrm>
              <a:off x="1968" y="1592"/>
              <a:ext cx="0" cy="2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6"/>
            <p:cNvSpPr>
              <a:spLocks noChangeShapeType="1"/>
            </p:cNvSpPr>
            <p:nvPr/>
          </p:nvSpPr>
          <p:spPr bwMode="auto">
            <a:xfrm>
              <a:off x="2688" y="1592"/>
              <a:ext cx="0" cy="2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7"/>
            <p:cNvSpPr>
              <a:spLocks noChangeShapeType="1"/>
            </p:cNvSpPr>
            <p:nvPr/>
          </p:nvSpPr>
          <p:spPr bwMode="auto">
            <a:xfrm>
              <a:off x="584" y="2160"/>
              <a:ext cx="28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8"/>
            <p:cNvSpPr>
              <a:spLocks noChangeShapeType="1"/>
            </p:cNvSpPr>
            <p:nvPr/>
          </p:nvSpPr>
          <p:spPr bwMode="auto">
            <a:xfrm>
              <a:off x="584" y="2784"/>
              <a:ext cx="28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9"/>
            <p:cNvSpPr>
              <a:spLocks noChangeShapeType="1"/>
            </p:cNvSpPr>
            <p:nvPr/>
          </p:nvSpPr>
          <p:spPr bwMode="auto">
            <a:xfrm>
              <a:off x="584" y="3360"/>
              <a:ext cx="28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759" y="1239"/>
              <a:ext cx="38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>
                <a:defRPr/>
              </a:pPr>
              <a:r>
                <a:rPr lang="en-US" sz="2400" b="1">
                  <a:solidFill>
                    <a:srgbClr val="009688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RY</a:t>
              </a:r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1431" y="1239"/>
              <a:ext cx="360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>
                <a:defRPr/>
              </a:pPr>
              <a:r>
                <a:rPr lang="en-US" sz="2400" b="1">
                  <a:solidFill>
                    <a:srgbClr val="009688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Ry</a:t>
              </a:r>
            </a:p>
          </p:txBody>
        </p:sp>
        <p:sp>
          <p:nvSpPr>
            <p:cNvPr id="30" name="Rectangle 32"/>
            <p:cNvSpPr>
              <a:spLocks noChangeArrowheads="1"/>
            </p:cNvSpPr>
            <p:nvPr/>
          </p:nvSpPr>
          <p:spPr bwMode="auto">
            <a:xfrm>
              <a:off x="2199" y="1239"/>
              <a:ext cx="317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>
                <a:defRPr/>
              </a:pPr>
              <a:r>
                <a:rPr lang="en-US" sz="2400" b="1">
                  <a:solidFill>
                    <a:srgbClr val="009688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rY</a:t>
              </a:r>
            </a:p>
          </p:txBody>
        </p:sp>
        <p:sp>
          <p:nvSpPr>
            <p:cNvPr id="31" name="Rectangle 33"/>
            <p:cNvSpPr>
              <a:spLocks noChangeArrowheads="1"/>
            </p:cNvSpPr>
            <p:nvPr/>
          </p:nvSpPr>
          <p:spPr bwMode="auto">
            <a:xfrm>
              <a:off x="2871" y="1239"/>
              <a:ext cx="296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>
                <a:defRPr/>
              </a:pPr>
              <a:r>
                <a:rPr lang="en-US" sz="2400" b="1">
                  <a:solidFill>
                    <a:srgbClr val="009688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ry</a:t>
              </a:r>
            </a:p>
          </p:txBody>
        </p:sp>
        <p:sp>
          <p:nvSpPr>
            <p:cNvPr id="32" name="Rectangle 34"/>
            <p:cNvSpPr>
              <a:spLocks noChangeArrowheads="1"/>
            </p:cNvSpPr>
            <p:nvPr/>
          </p:nvSpPr>
          <p:spPr bwMode="auto">
            <a:xfrm>
              <a:off x="183" y="1719"/>
              <a:ext cx="38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>
                <a:defRPr/>
              </a:pPr>
              <a:r>
                <a:rPr lang="en-US" sz="2400" b="1">
                  <a:solidFill>
                    <a:srgbClr val="B5006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RY</a:t>
              </a:r>
            </a:p>
          </p:txBody>
        </p:sp>
        <p:sp>
          <p:nvSpPr>
            <p:cNvPr id="33" name="Rectangle 35"/>
            <p:cNvSpPr>
              <a:spLocks noChangeArrowheads="1"/>
            </p:cNvSpPr>
            <p:nvPr/>
          </p:nvSpPr>
          <p:spPr bwMode="auto">
            <a:xfrm>
              <a:off x="183" y="2295"/>
              <a:ext cx="360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>
                <a:defRPr/>
              </a:pPr>
              <a:r>
                <a:rPr lang="en-US" sz="2400" b="1">
                  <a:solidFill>
                    <a:srgbClr val="B5006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Ry</a:t>
              </a:r>
            </a:p>
          </p:txBody>
        </p:sp>
        <p:sp>
          <p:nvSpPr>
            <p:cNvPr id="34" name="Rectangle 36"/>
            <p:cNvSpPr>
              <a:spLocks noChangeArrowheads="1"/>
            </p:cNvSpPr>
            <p:nvPr/>
          </p:nvSpPr>
          <p:spPr bwMode="auto">
            <a:xfrm>
              <a:off x="231" y="2919"/>
              <a:ext cx="317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>
                <a:defRPr/>
              </a:pPr>
              <a:r>
                <a:rPr lang="en-US" sz="2400" b="1">
                  <a:solidFill>
                    <a:srgbClr val="B5006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rY</a:t>
              </a:r>
            </a:p>
          </p:txBody>
        </p:sp>
        <p:sp>
          <p:nvSpPr>
            <p:cNvPr id="35" name="Rectangle 37"/>
            <p:cNvSpPr>
              <a:spLocks noChangeArrowheads="1"/>
            </p:cNvSpPr>
            <p:nvPr/>
          </p:nvSpPr>
          <p:spPr bwMode="auto">
            <a:xfrm>
              <a:off x="231" y="3495"/>
              <a:ext cx="296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>
                <a:defRPr/>
              </a:pPr>
              <a:r>
                <a:rPr lang="en-US" sz="2400" b="1">
                  <a:solidFill>
                    <a:srgbClr val="B5006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ry</a:t>
              </a:r>
            </a:p>
          </p:txBody>
        </p:sp>
        <p:sp>
          <p:nvSpPr>
            <p:cNvPr id="36" name="Rectangle 38"/>
            <p:cNvSpPr>
              <a:spLocks noChangeArrowheads="1"/>
            </p:cNvSpPr>
            <p:nvPr/>
          </p:nvSpPr>
          <p:spPr bwMode="auto">
            <a:xfrm>
              <a:off x="576" y="1584"/>
              <a:ext cx="2832" cy="235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</a:pPr>
              <a:endParaRPr lang="en-US" altLang="en-US">
                <a:solidFill>
                  <a:schemeClr val="tx1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 answer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200400"/>
            <a:ext cx="7239000" cy="1438584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Genome </a:t>
            </a:r>
            <a:endParaRPr lang="en-US" sz="48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19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239000" cy="4398336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RRYY</a:t>
            </a:r>
          </a:p>
          <a:p>
            <a:pPr algn="ctr"/>
            <a:r>
              <a:rPr lang="en-US" sz="3200" dirty="0" err="1" smtClean="0"/>
              <a:t>RRYy</a:t>
            </a:r>
            <a:endParaRPr lang="en-US" sz="3200" dirty="0" smtClean="0"/>
          </a:p>
          <a:p>
            <a:pPr algn="ctr"/>
            <a:r>
              <a:rPr lang="en-US" sz="3200" dirty="0" err="1" smtClean="0"/>
              <a:t>RrYY</a:t>
            </a:r>
            <a:endParaRPr lang="en-US" sz="3200" dirty="0" smtClean="0"/>
          </a:p>
          <a:p>
            <a:pPr algn="ctr"/>
            <a:r>
              <a:rPr lang="en-US" sz="3200" dirty="0" err="1" smtClean="0"/>
              <a:t>RrYy</a:t>
            </a:r>
            <a:endParaRPr lang="en-US" sz="3200" dirty="0" smtClean="0"/>
          </a:p>
          <a:p>
            <a:pPr algn="ctr"/>
            <a:r>
              <a:rPr lang="en-US" sz="3200" dirty="0" err="1" smtClean="0"/>
              <a:t>Rryy</a:t>
            </a:r>
            <a:endParaRPr lang="en-US" sz="3200" dirty="0" smtClean="0"/>
          </a:p>
          <a:p>
            <a:pPr algn="ctr"/>
            <a:r>
              <a:rPr lang="en-US" sz="3200" dirty="0" err="1" smtClean="0"/>
              <a:t>rrYy</a:t>
            </a:r>
            <a:endParaRPr lang="en-US" sz="3200" dirty="0" smtClean="0"/>
          </a:p>
          <a:p>
            <a:pPr algn="ctr"/>
            <a:r>
              <a:rPr lang="en-US" sz="3200" dirty="0" err="1" smtClean="0"/>
              <a:t>rryy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20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239000" cy="235298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If this </a:t>
            </a:r>
            <a:r>
              <a:rPr lang="en-US" sz="4000" dirty="0" err="1" smtClean="0"/>
              <a:t>punnett</a:t>
            </a:r>
            <a:r>
              <a:rPr lang="en-US" sz="4000" dirty="0" smtClean="0"/>
              <a:t> square shows incomplete dominance, what are the possible phenotypes?</a:t>
            </a:r>
            <a:endParaRPr lang="en-US" sz="4000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5029200" y="4724402"/>
            <a:ext cx="401638" cy="1449388"/>
            <a:chOff x="3168" y="2976"/>
            <a:chExt cx="253" cy="913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3168" y="2976"/>
              <a:ext cx="253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>
                  <a:solidFill>
                    <a:schemeClr val="hlink"/>
                  </a:solidFill>
                  <a:latin typeface="Arial" charset="0"/>
                </a:rPr>
                <a:t>R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168" y="3600"/>
              <a:ext cx="191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 dirty="0">
                  <a:solidFill>
                    <a:schemeClr val="hlink"/>
                  </a:solidFill>
                  <a:latin typeface="Arial" charset="0"/>
                </a:rPr>
                <a:t>r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5867400" y="3810000"/>
            <a:ext cx="1443038" cy="828675"/>
            <a:chOff x="3687" y="2439"/>
            <a:chExt cx="909" cy="522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3687" y="2439"/>
              <a:ext cx="255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 dirty="0">
                  <a:solidFill>
                    <a:schemeClr val="tx2"/>
                  </a:solidFill>
                  <a:latin typeface="Arial" charset="0"/>
                </a:rPr>
                <a:t>R</a:t>
              </a:r>
            </a:p>
            <a:p>
              <a:pPr>
                <a:spcBef>
                  <a:spcPct val="0"/>
                </a:spcBef>
                <a:buSzTx/>
              </a:pPr>
              <a:endParaRPr lang="en-US" altLang="en-US" sz="2400" b="1" dirty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4407" y="2439"/>
              <a:ext cx="189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en-US" sz="2400" b="1">
                  <a:solidFill>
                    <a:schemeClr val="tx2"/>
                  </a:solidFill>
                  <a:latin typeface="Arial" charset="0"/>
                </a:rPr>
                <a:t>r</a:t>
              </a:r>
            </a:p>
            <a:p>
              <a:pPr>
                <a:spcBef>
                  <a:spcPct val="0"/>
                </a:spcBef>
                <a:buSzTx/>
              </a:pPr>
              <a:endParaRPr lang="en-US" altLang="en-US" sz="2400" b="1">
                <a:solidFill>
                  <a:schemeClr val="hlink"/>
                </a:solidFill>
                <a:latin typeface="Arial" charset="0"/>
              </a:endParaRPr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5410200" y="4191000"/>
            <a:ext cx="2438400" cy="2286000"/>
            <a:chOff x="3408" y="2688"/>
            <a:chExt cx="1536" cy="1440"/>
          </a:xfrm>
        </p:grpSpPr>
        <p:sp>
          <p:nvSpPr>
            <p:cNvPr id="11" name="Line 11"/>
            <p:cNvSpPr>
              <a:spLocks noChangeShapeType="1"/>
            </p:cNvSpPr>
            <p:nvPr/>
          </p:nvSpPr>
          <p:spPr bwMode="auto">
            <a:xfrm flipV="1">
              <a:off x="4176" y="2688"/>
              <a:ext cx="0" cy="14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H="1">
              <a:off x="3408" y="3408"/>
              <a:ext cx="15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3408" y="2688"/>
              <a:ext cx="1536" cy="1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SzPct val="300000"/>
                <a:defRPr>
                  <a:solidFill>
                    <a:srgbClr val="292929"/>
                  </a:solidFill>
                  <a:latin typeface="Comic Sans MS" pitchFamily="66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SzPct val="300000"/>
                <a:defRPr sz="1600">
                  <a:solidFill>
                    <a:srgbClr val="292929"/>
                  </a:solidFill>
                  <a:latin typeface="Comic Sans MS" pitchFamily="66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300000"/>
                <a:defRPr sz="1400">
                  <a:solidFill>
                    <a:srgbClr val="292929"/>
                  </a:solidFill>
                  <a:latin typeface="Comic Sans MS" pitchFamily="66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200">
                  <a:solidFill>
                    <a:srgbClr val="292929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</a:pPr>
              <a:endParaRPr lang="en-US" altLang="en-US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85800" y="56388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 = Red flower    r = white flower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20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7239000" cy="3560136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Red</a:t>
            </a:r>
          </a:p>
          <a:p>
            <a:pPr algn="ctr"/>
            <a:r>
              <a:rPr lang="en-US" sz="3200" dirty="0" smtClean="0"/>
              <a:t>Pink</a:t>
            </a:r>
          </a:p>
          <a:p>
            <a:pPr algn="ctr"/>
            <a:r>
              <a:rPr lang="en-US" sz="3200" dirty="0" smtClean="0"/>
              <a:t>White </a:t>
            </a:r>
            <a:endParaRPr lang="en-US" sz="32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239000" cy="4245936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Explain co-dominance</a:t>
            </a:r>
            <a:endParaRPr lang="en-US" sz="32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21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239000" cy="371253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When the heterozygous offspring show both phenotypes</a:t>
            </a:r>
            <a:endParaRPr lang="en-US" sz="36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7239000" cy="3864936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Explain the difference between genotype and phenotype</a:t>
            </a:r>
            <a:endParaRPr lang="en-US" sz="32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25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239000" cy="439833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Phenotype = visible trait determined by the genotype</a:t>
            </a:r>
          </a:p>
          <a:p>
            <a:r>
              <a:rPr lang="en-US" sz="3200" dirty="0" smtClean="0"/>
              <a:t>Genotype = the genetic make up of an organism</a:t>
            </a:r>
            <a:endParaRPr lang="en-US" sz="32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239000" cy="432213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When two alleles in a gene pair are different, then one allele can control the expression of the trait and the other can be hidden is called?</a:t>
            </a:r>
            <a:endParaRPr lang="en-US" sz="32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26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7239000" cy="386493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Law of Dominance </a:t>
            </a:r>
            <a:endParaRPr lang="en-US" sz="40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27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239000" cy="424593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An individual who has the allele for a trait or disease but does not have the disease or outwardly express the trait is called?</a:t>
            </a: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2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239000" cy="2352984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What is a threadlike structure of a nucleic acids and protein found in the nucleus of most living cells?</a:t>
            </a:r>
            <a:endParaRPr lang="en-US" sz="40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27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7239000" cy="3788736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Carrier</a:t>
            </a:r>
            <a:endParaRPr lang="en-US" sz="48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28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239000" cy="4322136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Reproductive Cell</a:t>
            </a:r>
            <a:endParaRPr lang="en-US" sz="32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28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7239000" cy="394113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Gamete</a:t>
            </a:r>
            <a:endParaRPr lang="en-US" sz="40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239000" cy="432213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Any characteristic that can be passed be inherited from parent to offspring</a:t>
            </a:r>
            <a:endParaRPr lang="en-US" sz="36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29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239000" cy="371253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Trait</a:t>
            </a:r>
            <a:endParaRPr lang="en-US" sz="36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30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239000" cy="432213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is a pedigree?</a:t>
            </a:r>
            <a:endParaRPr lang="en-US" sz="36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30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7239000" cy="378873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A diagram of the genetic history of an individual </a:t>
            </a:r>
            <a:endParaRPr lang="en-US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 </a:t>
            </a:r>
            <a:r>
              <a:rPr lang="en-US" dirty="0" err="1" smtClean="0"/>
              <a:t>anwer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7239000" cy="3331536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DNA</a:t>
            </a:r>
            <a:endParaRPr lang="en-US" sz="4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3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239000" cy="235298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is a genotype of an individual with two different alleles for a given trait?</a:t>
            </a:r>
            <a:endParaRPr lang="en-U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7239000" cy="317913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Heterozygous</a:t>
            </a:r>
            <a:endParaRPr lang="en-US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4 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239000" cy="235298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are the possible genotypes for straight hair</a:t>
            </a:r>
          </a:p>
          <a:p>
            <a:pPr lvl="1"/>
            <a:r>
              <a:rPr lang="en-US" sz="3200" dirty="0" smtClean="0"/>
              <a:t>Straight(S) hair is dominant to curly(s)</a:t>
            </a:r>
            <a:endParaRPr lang="en-U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61</TotalTime>
  <Words>671</Words>
  <Application>Microsoft Macintosh PowerPoint</Application>
  <PresentationFormat>On-screen Show (4:3)</PresentationFormat>
  <Paragraphs>174</Paragraphs>
  <Slides>56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Opulent</vt:lpstr>
      <vt:lpstr>Genetics Review Game</vt:lpstr>
      <vt:lpstr>How to play  </vt:lpstr>
      <vt:lpstr>Question 1 </vt:lpstr>
      <vt:lpstr>Question 1 answer </vt:lpstr>
      <vt:lpstr>Question 2 </vt:lpstr>
      <vt:lpstr>Question 2 anwer</vt:lpstr>
      <vt:lpstr>Question 3 </vt:lpstr>
      <vt:lpstr>Question 3 answer</vt:lpstr>
      <vt:lpstr>Question 4   </vt:lpstr>
      <vt:lpstr>Question 4 answer</vt:lpstr>
      <vt:lpstr>Question 5 </vt:lpstr>
      <vt:lpstr>Question 5 answer</vt:lpstr>
      <vt:lpstr>Question 6 </vt:lpstr>
      <vt:lpstr>Question 6 answer</vt:lpstr>
      <vt:lpstr>Question 7 </vt:lpstr>
      <vt:lpstr>Question 7 answer</vt:lpstr>
      <vt:lpstr>Question 8 </vt:lpstr>
      <vt:lpstr>Question 8 answer</vt:lpstr>
      <vt:lpstr>Question 9</vt:lpstr>
      <vt:lpstr>Question 9 answer </vt:lpstr>
      <vt:lpstr>Question 1 0</vt:lpstr>
      <vt:lpstr>Question 10 answer</vt:lpstr>
      <vt:lpstr>Question 11 </vt:lpstr>
      <vt:lpstr>Question 11 Answer </vt:lpstr>
      <vt:lpstr>Question 12 </vt:lpstr>
      <vt:lpstr>Question 12 answer</vt:lpstr>
      <vt:lpstr>Question 13 </vt:lpstr>
      <vt:lpstr>Question 13 Answer</vt:lpstr>
      <vt:lpstr>Question 14 </vt:lpstr>
      <vt:lpstr>Question 14 answer</vt:lpstr>
      <vt:lpstr>Question 1 5</vt:lpstr>
      <vt:lpstr>Question 15 answer </vt:lpstr>
      <vt:lpstr>Question 16</vt:lpstr>
      <vt:lpstr>Question 16 answer</vt:lpstr>
      <vt:lpstr>Question 17 </vt:lpstr>
      <vt:lpstr>Question 17 answer</vt:lpstr>
      <vt:lpstr>Question 18 </vt:lpstr>
      <vt:lpstr>Question 18 answer</vt:lpstr>
      <vt:lpstr>Question 1 9</vt:lpstr>
      <vt:lpstr>Question 19 answer</vt:lpstr>
      <vt:lpstr>Question 20 </vt:lpstr>
      <vt:lpstr>Question 20 answer</vt:lpstr>
      <vt:lpstr>Question 21</vt:lpstr>
      <vt:lpstr>Question 21 answer</vt:lpstr>
      <vt:lpstr>Question 25</vt:lpstr>
      <vt:lpstr>Question 25 answer</vt:lpstr>
      <vt:lpstr>Question 26</vt:lpstr>
      <vt:lpstr>Question 26 answer</vt:lpstr>
      <vt:lpstr>Question 27 </vt:lpstr>
      <vt:lpstr>Question 27 Answer</vt:lpstr>
      <vt:lpstr>Question 28 </vt:lpstr>
      <vt:lpstr>Question 28 answer</vt:lpstr>
      <vt:lpstr>Question 29</vt:lpstr>
      <vt:lpstr>Question 29 Answer</vt:lpstr>
      <vt:lpstr>Question 30 </vt:lpstr>
      <vt:lpstr>Question 30 answer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Genetics Review Game</dc:title>
  <dc:creator>Carrie Schwartz</dc:creator>
  <cp:lastModifiedBy>Matt Bauman</cp:lastModifiedBy>
  <cp:revision>11</cp:revision>
  <dcterms:created xsi:type="dcterms:W3CDTF">2013-10-29T00:04:51Z</dcterms:created>
  <dcterms:modified xsi:type="dcterms:W3CDTF">2018-03-06T11:30:06Z</dcterms:modified>
</cp:coreProperties>
</file>