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79" r:id="rId3"/>
    <p:sldId id="281" r:id="rId4"/>
    <p:sldId id="282" r:id="rId5"/>
    <p:sldId id="305" r:id="rId6"/>
    <p:sldId id="273" r:id="rId7"/>
    <p:sldId id="277" r:id="rId8"/>
    <p:sldId id="306" r:id="rId9"/>
    <p:sldId id="307" r:id="rId10"/>
    <p:sldId id="303" r:id="rId11"/>
    <p:sldId id="304" r:id="rId12"/>
    <p:sldId id="258" r:id="rId13"/>
    <p:sldId id="262" r:id="rId14"/>
    <p:sldId id="260" r:id="rId15"/>
    <p:sldId id="284" r:id="rId16"/>
    <p:sldId id="286" r:id="rId17"/>
    <p:sldId id="313" r:id="rId18"/>
    <p:sldId id="314" r:id="rId19"/>
    <p:sldId id="318" r:id="rId20"/>
    <p:sldId id="287" r:id="rId21"/>
    <p:sldId id="308" r:id="rId22"/>
    <p:sldId id="288" r:id="rId23"/>
    <p:sldId id="290" r:id="rId24"/>
    <p:sldId id="280" r:id="rId25"/>
    <p:sldId id="289" r:id="rId26"/>
    <p:sldId id="294" r:id="rId27"/>
    <p:sldId id="295" r:id="rId28"/>
    <p:sldId id="292" r:id="rId29"/>
    <p:sldId id="315" r:id="rId30"/>
    <p:sldId id="316" r:id="rId31"/>
    <p:sldId id="296" r:id="rId32"/>
    <p:sldId id="298" r:id="rId33"/>
    <p:sldId id="300" r:id="rId34"/>
    <p:sldId id="321" r:id="rId35"/>
    <p:sldId id="301" r:id="rId36"/>
    <p:sldId id="309" r:id="rId37"/>
    <p:sldId id="312" r:id="rId38"/>
    <p:sldId id="317"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56" d="100"/>
          <a:sy n="56" d="100"/>
        </p:scale>
        <p:origin x="-6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4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9874" name="Freeform 2"/>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79875" name="Rectangle 3"/>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79876" name="Rectangle 4"/>
          <p:cNvSpPr>
            <a:spLocks noGrp="1" noChangeArrowheads="1"/>
          </p:cNvSpPr>
          <p:nvPr>
            <p:ph type="subTitle" idx="1"/>
          </p:nvPr>
        </p:nvSpPr>
        <p:spPr>
          <a:xfrm>
            <a:off x="1371600" y="3886200"/>
            <a:ext cx="6400800" cy="1752600"/>
          </a:xfrm>
        </p:spPr>
        <p:txBody>
          <a:bodyPr/>
          <a:lstStyle>
            <a:lvl1pPr marL="0" indent="0" algn="ctr">
              <a:buFont typeface="Monotype Sorts" charset="0"/>
              <a:buNone/>
              <a:defRPr/>
            </a:lvl1pPr>
          </a:lstStyle>
          <a:p>
            <a:pPr lvl="0"/>
            <a:r>
              <a:rPr lang="en-US" noProof="0" smtClean="0"/>
              <a:t>Click to edit Master subtitle style</a:t>
            </a:r>
          </a:p>
        </p:txBody>
      </p:sp>
      <p:sp>
        <p:nvSpPr>
          <p:cNvPr id="79877" name="Rectangle 5"/>
          <p:cNvSpPr>
            <a:spLocks noGrp="1" noChangeArrowheads="1"/>
          </p:cNvSpPr>
          <p:nvPr>
            <p:ph type="dt" sz="half" idx="2"/>
          </p:nvPr>
        </p:nvSpPr>
        <p:spPr/>
        <p:txBody>
          <a:bodyPr/>
          <a:lstStyle>
            <a:lvl1pPr>
              <a:defRPr>
                <a:solidFill>
                  <a:srgbClr val="578963"/>
                </a:solidFill>
              </a:defRPr>
            </a:lvl1pPr>
          </a:lstStyle>
          <a:p>
            <a:endParaRPr lang="en-US"/>
          </a:p>
        </p:txBody>
      </p:sp>
      <p:sp>
        <p:nvSpPr>
          <p:cNvPr id="79878" name="Rectangle 6"/>
          <p:cNvSpPr>
            <a:spLocks noGrp="1" noChangeArrowheads="1"/>
          </p:cNvSpPr>
          <p:nvPr>
            <p:ph type="ftr" sz="quarter" idx="3"/>
          </p:nvPr>
        </p:nvSpPr>
        <p:spPr/>
        <p:txBody>
          <a:bodyPr/>
          <a:lstStyle>
            <a:lvl1pPr>
              <a:defRPr>
                <a:solidFill>
                  <a:srgbClr val="578963"/>
                </a:solidFill>
              </a:defRPr>
            </a:lvl1pPr>
          </a:lstStyle>
          <a:p>
            <a:endParaRPr lang="en-US"/>
          </a:p>
        </p:txBody>
      </p:sp>
      <p:sp>
        <p:nvSpPr>
          <p:cNvPr id="79879" name="Rectangle 7"/>
          <p:cNvSpPr>
            <a:spLocks noGrp="1" noChangeArrowheads="1"/>
          </p:cNvSpPr>
          <p:nvPr>
            <p:ph type="sldNum" sz="quarter" idx="4"/>
          </p:nvPr>
        </p:nvSpPr>
        <p:spPr/>
        <p:txBody>
          <a:bodyPr/>
          <a:lstStyle>
            <a:lvl1pPr>
              <a:defRPr>
                <a:solidFill>
                  <a:srgbClr val="578963"/>
                </a:solidFill>
              </a:defRPr>
            </a:lvl1pPr>
          </a:lstStyle>
          <a:p>
            <a:fld id="{D976ADC8-4C5C-7A46-BA9C-FEA3778831F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63E09D-FBC7-D044-8371-53F06D07B910}" type="slidenum">
              <a:rPr lang="en-US"/>
              <a:pPr/>
              <a:t>‹#›</a:t>
            </a:fld>
            <a:endParaRPr lang="en-US"/>
          </a:p>
        </p:txBody>
      </p:sp>
    </p:spTree>
    <p:extLst>
      <p:ext uri="{BB962C8B-B14F-4D97-AF65-F5344CB8AC3E}">
        <p14:creationId xmlns:p14="http://schemas.microsoft.com/office/powerpoint/2010/main" val="170780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24C1B5-C700-6E4C-B0AB-1B2ACF95FB09}" type="slidenum">
              <a:rPr lang="en-US"/>
              <a:pPr/>
              <a:t>‹#›</a:t>
            </a:fld>
            <a:endParaRPr lang="en-US"/>
          </a:p>
        </p:txBody>
      </p:sp>
    </p:spTree>
    <p:extLst>
      <p:ext uri="{BB962C8B-B14F-4D97-AF65-F5344CB8AC3E}">
        <p14:creationId xmlns:p14="http://schemas.microsoft.com/office/powerpoint/2010/main" val="1363027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E254F99-4550-4F4B-909D-E564D0400B9E}" type="slidenum">
              <a:rPr lang="en-US"/>
              <a:pPr/>
              <a:t>‹#›</a:t>
            </a:fld>
            <a:endParaRPr lang="en-US"/>
          </a:p>
        </p:txBody>
      </p:sp>
    </p:spTree>
    <p:extLst>
      <p:ext uri="{BB962C8B-B14F-4D97-AF65-F5344CB8AC3E}">
        <p14:creationId xmlns:p14="http://schemas.microsoft.com/office/powerpoint/2010/main" val="31306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F08B866-4683-F34A-82F7-1688B0AFCECC}" type="slidenum">
              <a:rPr lang="en-US"/>
              <a:pPr/>
              <a:t>‹#›</a:t>
            </a:fld>
            <a:endParaRPr lang="en-US"/>
          </a:p>
        </p:txBody>
      </p:sp>
    </p:spTree>
    <p:extLst>
      <p:ext uri="{BB962C8B-B14F-4D97-AF65-F5344CB8AC3E}">
        <p14:creationId xmlns:p14="http://schemas.microsoft.com/office/powerpoint/2010/main" val="3606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94FCC2B-4B4D-BC42-BE29-4C7A4BDAE84C}" type="slidenum">
              <a:rPr lang="en-US"/>
              <a:pPr/>
              <a:t>‹#›</a:t>
            </a:fld>
            <a:endParaRPr lang="en-US"/>
          </a:p>
        </p:txBody>
      </p:sp>
    </p:spTree>
    <p:extLst>
      <p:ext uri="{BB962C8B-B14F-4D97-AF65-F5344CB8AC3E}">
        <p14:creationId xmlns:p14="http://schemas.microsoft.com/office/powerpoint/2010/main" val="388130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75F4EE5-15F2-8246-B297-D5E25F54B2F6}" type="slidenum">
              <a:rPr lang="en-US"/>
              <a:pPr/>
              <a:t>‹#›</a:t>
            </a:fld>
            <a:endParaRPr lang="en-US"/>
          </a:p>
        </p:txBody>
      </p:sp>
    </p:spTree>
    <p:extLst>
      <p:ext uri="{BB962C8B-B14F-4D97-AF65-F5344CB8AC3E}">
        <p14:creationId xmlns:p14="http://schemas.microsoft.com/office/powerpoint/2010/main" val="283153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41D865-41C9-AE49-BD5E-C0870D4A730C}" type="slidenum">
              <a:rPr lang="en-US"/>
              <a:pPr/>
              <a:t>‹#›</a:t>
            </a:fld>
            <a:endParaRPr lang="en-US"/>
          </a:p>
        </p:txBody>
      </p:sp>
    </p:spTree>
    <p:extLst>
      <p:ext uri="{BB962C8B-B14F-4D97-AF65-F5344CB8AC3E}">
        <p14:creationId xmlns:p14="http://schemas.microsoft.com/office/powerpoint/2010/main" val="90016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7F65EB-4E2B-7D40-BC9A-E6C49F3C9D18}" type="slidenum">
              <a:rPr lang="en-US"/>
              <a:pPr/>
              <a:t>‹#›</a:t>
            </a:fld>
            <a:endParaRPr lang="en-US"/>
          </a:p>
        </p:txBody>
      </p:sp>
    </p:spTree>
    <p:extLst>
      <p:ext uri="{BB962C8B-B14F-4D97-AF65-F5344CB8AC3E}">
        <p14:creationId xmlns:p14="http://schemas.microsoft.com/office/powerpoint/2010/main" val="271704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A2EA42-70D8-3B48-9AE5-F5257BFA3F2C}" type="slidenum">
              <a:rPr lang="en-US"/>
              <a:pPr/>
              <a:t>‹#›</a:t>
            </a:fld>
            <a:endParaRPr lang="en-US"/>
          </a:p>
        </p:txBody>
      </p:sp>
    </p:spTree>
    <p:extLst>
      <p:ext uri="{BB962C8B-B14F-4D97-AF65-F5344CB8AC3E}">
        <p14:creationId xmlns:p14="http://schemas.microsoft.com/office/powerpoint/2010/main" val="267641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1DD66B-164B-3E43-8EDB-5162A20D69FB}" type="slidenum">
              <a:rPr lang="en-US"/>
              <a:pPr/>
              <a:t>‹#›</a:t>
            </a:fld>
            <a:endParaRPr lang="en-US"/>
          </a:p>
        </p:txBody>
      </p:sp>
    </p:spTree>
    <p:extLst>
      <p:ext uri="{BB962C8B-B14F-4D97-AF65-F5344CB8AC3E}">
        <p14:creationId xmlns:p14="http://schemas.microsoft.com/office/powerpoint/2010/main" val="269241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3A149D-D025-FD42-94CD-FA3FBD71331D}" type="slidenum">
              <a:rPr lang="en-US"/>
              <a:pPr/>
              <a:t>‹#›</a:t>
            </a:fld>
            <a:endParaRPr lang="en-US"/>
          </a:p>
        </p:txBody>
      </p:sp>
    </p:spTree>
    <p:extLst>
      <p:ext uri="{BB962C8B-B14F-4D97-AF65-F5344CB8AC3E}">
        <p14:creationId xmlns:p14="http://schemas.microsoft.com/office/powerpoint/2010/main" val="373062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94C629-DCF5-1048-BEB2-65A5C585E8F9}" type="slidenum">
              <a:rPr lang="en-US"/>
              <a:pPr/>
              <a:t>‹#›</a:t>
            </a:fld>
            <a:endParaRPr lang="en-US"/>
          </a:p>
        </p:txBody>
      </p:sp>
    </p:spTree>
    <p:extLst>
      <p:ext uri="{BB962C8B-B14F-4D97-AF65-F5344CB8AC3E}">
        <p14:creationId xmlns:p14="http://schemas.microsoft.com/office/powerpoint/2010/main" val="31457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03B935-AD01-B944-8060-1A2D6CF95335}" type="slidenum">
              <a:rPr lang="en-US"/>
              <a:pPr/>
              <a:t>‹#›</a:t>
            </a:fld>
            <a:endParaRPr lang="en-US"/>
          </a:p>
        </p:txBody>
      </p:sp>
    </p:spTree>
    <p:extLst>
      <p:ext uri="{BB962C8B-B14F-4D97-AF65-F5344CB8AC3E}">
        <p14:creationId xmlns:p14="http://schemas.microsoft.com/office/powerpoint/2010/main" val="117473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523AE5-C432-464D-A627-3DA5CB548EB7}" type="slidenum">
              <a:rPr lang="en-US"/>
              <a:pPr/>
              <a:t>‹#›</a:t>
            </a:fld>
            <a:endParaRPr lang="en-US"/>
          </a:p>
        </p:txBody>
      </p:sp>
    </p:spTree>
    <p:extLst>
      <p:ext uri="{BB962C8B-B14F-4D97-AF65-F5344CB8AC3E}">
        <p14:creationId xmlns:p14="http://schemas.microsoft.com/office/powerpoint/2010/main" val="29015565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88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p>
        </p:txBody>
      </p:sp>
      <p:sp>
        <p:nvSpPr>
          <p:cNvPr id="788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p>
        </p:txBody>
      </p:sp>
      <p:sp>
        <p:nvSpPr>
          <p:cNvPr id="788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47B9633B-D28A-A54D-9436-86D1EF9025E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charset="0"/>
          <a:ea typeface="ＭＳ Ｐゴシック" charset="0"/>
        </a:defRPr>
      </a:lvl2pPr>
      <a:lvl3pPr algn="l" rtl="0" eaLnBrk="0" fontAlgn="base" hangingPunct="0">
        <a:spcBef>
          <a:spcPct val="0"/>
        </a:spcBef>
        <a:spcAft>
          <a:spcPct val="0"/>
        </a:spcAft>
        <a:defRPr kumimoji="1" sz="4400">
          <a:solidFill>
            <a:schemeClr val="tx2"/>
          </a:solidFill>
          <a:latin typeface="Times New Roman" charset="0"/>
          <a:ea typeface="ＭＳ Ｐゴシック" charset="0"/>
        </a:defRPr>
      </a:lvl3pPr>
      <a:lvl4pPr algn="l" rtl="0" eaLnBrk="0" fontAlgn="base" hangingPunct="0">
        <a:spcBef>
          <a:spcPct val="0"/>
        </a:spcBef>
        <a:spcAft>
          <a:spcPct val="0"/>
        </a:spcAft>
        <a:defRPr kumimoji="1" sz="4400">
          <a:solidFill>
            <a:schemeClr val="tx2"/>
          </a:solidFill>
          <a:latin typeface="Times New Roman" charset="0"/>
          <a:ea typeface="ＭＳ Ｐゴシック" charset="0"/>
        </a:defRPr>
      </a:lvl4pPr>
      <a:lvl5pPr algn="l" rtl="0" eaLnBrk="0" fontAlgn="base" hangingPunct="0">
        <a:spcBef>
          <a:spcPct val="0"/>
        </a:spcBef>
        <a:spcAft>
          <a:spcPct val="0"/>
        </a:spcAft>
        <a:defRPr kumimoji="1" sz="4400">
          <a:solidFill>
            <a:schemeClr val="tx2"/>
          </a:solidFill>
          <a:latin typeface="Times New Roman" charset="0"/>
          <a:ea typeface="ＭＳ Ｐゴシック" charset="0"/>
        </a:defRPr>
      </a:lvl5pPr>
      <a:lvl6pPr marL="457200" algn="l" rtl="0" eaLnBrk="0" fontAlgn="base" hangingPunct="0">
        <a:spcBef>
          <a:spcPct val="0"/>
        </a:spcBef>
        <a:spcAft>
          <a:spcPct val="0"/>
        </a:spcAft>
        <a:defRPr kumimoji="1" sz="4400">
          <a:solidFill>
            <a:schemeClr val="tx2"/>
          </a:solidFill>
          <a:latin typeface="Times New Roman" charset="0"/>
          <a:ea typeface="ＭＳ Ｐゴシック" charset="0"/>
        </a:defRPr>
      </a:lvl6pPr>
      <a:lvl7pPr marL="914400" algn="l" rtl="0" eaLnBrk="0" fontAlgn="base" hangingPunct="0">
        <a:spcBef>
          <a:spcPct val="0"/>
        </a:spcBef>
        <a:spcAft>
          <a:spcPct val="0"/>
        </a:spcAft>
        <a:defRPr kumimoji="1" sz="4400">
          <a:solidFill>
            <a:schemeClr val="tx2"/>
          </a:solidFill>
          <a:latin typeface="Times New Roman" charset="0"/>
          <a:ea typeface="ＭＳ Ｐゴシック" charset="0"/>
        </a:defRPr>
      </a:lvl7pPr>
      <a:lvl8pPr marL="1371600" algn="l" rtl="0" eaLnBrk="0" fontAlgn="base" hangingPunct="0">
        <a:spcBef>
          <a:spcPct val="0"/>
        </a:spcBef>
        <a:spcAft>
          <a:spcPct val="0"/>
        </a:spcAft>
        <a:defRPr kumimoji="1" sz="4400">
          <a:solidFill>
            <a:schemeClr val="tx2"/>
          </a:solidFill>
          <a:latin typeface="Times New Roman" charset="0"/>
          <a:ea typeface="ＭＳ Ｐゴシック" charset="0"/>
        </a:defRPr>
      </a:lvl8pPr>
      <a:lvl9pPr marL="1828800" algn="l" rtl="0" eaLnBrk="0" fontAlgn="base" hangingPunct="0">
        <a:spcBef>
          <a:spcPct val="0"/>
        </a:spcBef>
        <a:spcAft>
          <a:spcPct val="0"/>
        </a:spcAft>
        <a:defRPr kumimoji="1"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bg2"/>
        </a:buClr>
        <a:buFont typeface="Monotype Sorts" charset="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charset="0"/>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6.jpeg"/><Relationship Id="rId3"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png"/><Relationship Id="rId1" Type="http://schemas.openxmlformats.org/officeDocument/2006/relationships/slideLayout" Target="../slideLayouts/slideLayout14.xml"/><Relationship Id="rId2" Type="http://schemas.openxmlformats.org/officeDocument/2006/relationships/hyperlink" Target="http://images.google.com/imgres?imgurl=anatomy.med.unsw.edu.au/cbl/embryo/DNA/Genes_Diseases/Metabolism/ald.gif&amp;imgrefurl=http://anatomy.med.unsw.edu.au/cbl/embryo/DNA/Genes_Diseases/Metabolism/metabolism_overview.htm&amp;h=277&amp;w=161&amp;prev=/images?q=ALD&amp;start=40&amp;svnum=10&amp;hl=en&amp;lr=&amp;ie=UTF-8&amp;oe=UTF-8&amp;sa=N"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images.google.com/imgres?imgurl=www.theage.com.au/ffxImage/urlpicture_id_1036308257767_2002/11/04/5n_Lorenzo.jpg&amp;imgrefurl=http://www.theage.com.au/articles/2002/11/04/1036308257586.html&amp;h=207&amp;w=200&amp;prev=/images?q=Lorenzo+Odone&amp;svnum=10&amp;hl=en&amp;lr=&amp;ie=UTF-8&amp;oe=UTF-8&amp;sa=G" TargetMode="External"/><Relationship Id="rId3" Type="http://schemas.openxmlformats.org/officeDocument/2006/relationships/image" Target="../media/image2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images.google.com/imgres?imgurl=www.richmondproducts.com/images/4420Rpg5colorblindnesschart.jpg&amp;imgrefurl=http://www.richmondproducts.com/Color%20Blindness%20Quick.htm&amp;h=433&amp;w=574&amp;prev=/images?q=color+blindness+chart&amp;svnum=10&amp;hl=en&amp;lr=&amp;ie=UTF-8&amp;oe=UTF-8&amp;sa=G" TargetMode="External"/><Relationship Id="rId3" Type="http://schemas.openxmlformats.org/officeDocument/2006/relationships/image" Target="../media/image24.jpeg"/></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hyperlink" Target="http://images.google.com/imgres?imgurl=http://www.npaphoto.com/webgallery/WebPortfolio4-03/images/Albinism.jpg&amp;imgrefurl=http://www.npaphoto.com/webgallery/WebPortfolio4-03/pages/Albinism.htm&amp;h=420&amp;w=326&amp;sz=55&amp;tbnid=A9OEZTTdGVoJ:&amp;tbnh=121&amp;tbnw=94&amp;start=21&amp;prev=/images?q=albinism&amp;start=20&amp;hl=en&amp;lr=&amp;safe=active&amp;sa=N" TargetMode="External"/><Relationship Id="rId5" Type="http://schemas.openxmlformats.org/officeDocument/2006/relationships/image" Target="../media/image26.jpeg"/><Relationship Id="rId1" Type="http://schemas.openxmlformats.org/officeDocument/2006/relationships/slideLayout" Target="../slideLayouts/slideLayout2.xml"/><Relationship Id="rId2" Type="http://schemas.openxmlformats.org/officeDocument/2006/relationships/hyperlink" Target="http://images.google.com/imgres?imgurl=http://www.mrcophth.com/iriscases/albino11.JPG&amp;imgrefurl=http://129.195.254.71/cgi-bin/HONmedia?image+C16.131.410.040.100&amp;h=287&amp;w=471&amp;sz=16&amp;tbnid=FWzzmasNzv0J:&amp;tbnh=76&amp;tbnw=125&amp;start=2&amp;prev=/images?q=albinism&amp;hl=en&amp;lr=&amp;safe=active&amp;sa=N"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8077200" cy="3810000"/>
          </a:xfrm>
        </p:spPr>
        <p:txBody>
          <a:bodyPr/>
          <a:lstStyle/>
          <a:p>
            <a:r>
              <a:rPr lang="en-US" sz="14200">
                <a:latin typeface="Stencil" charset="0"/>
              </a:rPr>
              <a:t>Genetic</a:t>
            </a:r>
            <a:r>
              <a:rPr lang="en-US" sz="10600">
                <a:latin typeface="Stencil" charset="0"/>
              </a:rPr>
              <a:t>   </a:t>
            </a:r>
            <a:r>
              <a:rPr lang="en-US" sz="9600">
                <a:latin typeface="Stencil" charset="0"/>
              </a:rPr>
              <a:t>Disorders</a:t>
            </a:r>
          </a:p>
        </p:txBody>
      </p:sp>
      <p:sp>
        <p:nvSpPr>
          <p:cNvPr id="2051" name="Rectangle 3"/>
          <p:cNvSpPr>
            <a:spLocks noGrp="1" noChangeArrowheads="1"/>
          </p:cNvSpPr>
          <p:nvPr>
            <p:ph type="subTitle" idx="1"/>
          </p:nvPr>
        </p:nvSpPr>
        <p:spPr>
          <a:xfrm>
            <a:off x="1371600" y="5029200"/>
            <a:ext cx="6400800" cy="609600"/>
          </a:xfrm>
        </p:spPr>
        <p:txBody>
          <a:bodyPr/>
          <a:lstStyle/>
          <a:p>
            <a:r>
              <a:rPr lang="en-US"/>
              <a:t>Inheritance of Genetic Traits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a:t>Kleinfelter</a:t>
            </a:r>
            <a:r>
              <a:rPr lang="ja-JP" altLang="en-US" sz="4000">
                <a:latin typeface="Arial"/>
              </a:rPr>
              <a:t>’</a:t>
            </a:r>
            <a:r>
              <a:rPr lang="en-US" sz="4000"/>
              <a:t>s syndrome</a:t>
            </a:r>
            <a:br>
              <a:rPr lang="en-US" sz="4000"/>
            </a:br>
            <a:r>
              <a:rPr lang="en-US" sz="2400"/>
              <a:t>(or Klinefleter</a:t>
            </a:r>
            <a:r>
              <a:rPr lang="ja-JP" altLang="en-US" sz="2400">
                <a:latin typeface="Arial"/>
              </a:rPr>
              <a:t>’</a:t>
            </a:r>
            <a:r>
              <a:rPr lang="en-US" sz="2400"/>
              <a:t>s)</a:t>
            </a:r>
            <a:endParaRPr lang="en-US" sz="4000"/>
          </a:p>
        </p:txBody>
      </p:sp>
      <p:sp>
        <p:nvSpPr>
          <p:cNvPr id="70659" name="Rectangle 3"/>
          <p:cNvSpPr>
            <a:spLocks noGrp="1" noChangeArrowheads="1"/>
          </p:cNvSpPr>
          <p:nvPr>
            <p:ph type="body" idx="1"/>
          </p:nvPr>
        </p:nvSpPr>
        <p:spPr/>
        <p:txBody>
          <a:bodyPr/>
          <a:lstStyle/>
          <a:p>
            <a:r>
              <a:rPr lang="en-US"/>
              <a:t>Disorder occurring due to nondisjunction of the X chromosome.</a:t>
            </a:r>
          </a:p>
          <a:p>
            <a:r>
              <a:rPr lang="en-US"/>
              <a:t>The Sperm containing both X and Y combines with an egg containing the X, results in a male child.  </a:t>
            </a:r>
          </a:p>
          <a:p>
            <a:r>
              <a:rPr lang="en-US"/>
              <a:t>The egg may contribute the extra X chromosome.</a:t>
            </a:r>
          </a:p>
          <a:p>
            <a:pPr>
              <a:buFont typeface="Monotype Sorts" charset="0"/>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a:r>
              <a:rPr lang="en-US"/>
              <a:t>XXY</a:t>
            </a:r>
          </a:p>
        </p:txBody>
      </p:sp>
      <p:sp>
        <p:nvSpPr>
          <p:cNvPr id="71683" name="Rectangle 3"/>
          <p:cNvSpPr>
            <a:spLocks noGrp="1" noChangeArrowheads="1"/>
          </p:cNvSpPr>
          <p:nvPr>
            <p:ph type="body" idx="1"/>
          </p:nvPr>
        </p:nvSpPr>
        <p:spPr/>
        <p:txBody>
          <a:bodyPr/>
          <a:lstStyle/>
          <a:p>
            <a:r>
              <a:rPr lang="en-US" sz="2800" b="1"/>
              <a:t>Males with some development of breast tissue normally seen in females.</a:t>
            </a:r>
          </a:p>
          <a:p>
            <a:r>
              <a:rPr lang="en-US" sz="2800" b="1"/>
              <a:t>Little body hair is present, and such person are typically tall, have small testes.</a:t>
            </a:r>
          </a:p>
          <a:p>
            <a:r>
              <a:rPr lang="en-US" sz="2800" b="1"/>
              <a:t> Infertility results from absent sperm.</a:t>
            </a:r>
          </a:p>
          <a:p>
            <a:r>
              <a:rPr lang="en-US" sz="2800" b="1"/>
              <a:t>Evidence of mental retardation</a:t>
            </a:r>
            <a:r>
              <a:rPr lang="en-US" b="1"/>
              <a:t> may or may not be present.</a:t>
            </a:r>
            <a:endParaRPr lang="en-US"/>
          </a:p>
          <a:p>
            <a:pPr>
              <a:buFont typeface="Monotype Sorts" charset="0"/>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kleinfel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9188" y="2297113"/>
            <a:ext cx="4365625" cy="2263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sz="7200"/>
              <a:t>Turner</a:t>
            </a:r>
            <a:r>
              <a:rPr lang="ja-JP" altLang="en-US" sz="7200">
                <a:latin typeface="Arial"/>
              </a:rPr>
              <a:t>’</a:t>
            </a:r>
            <a:r>
              <a:rPr lang="en-US" sz="7200"/>
              <a:t>s</a:t>
            </a:r>
          </a:p>
        </p:txBody>
      </p:sp>
      <p:sp>
        <p:nvSpPr>
          <p:cNvPr id="9222" name="Rectangle 6"/>
          <p:cNvSpPr>
            <a:spLocks noGrp="1" noChangeArrowheads="1"/>
          </p:cNvSpPr>
          <p:nvPr>
            <p:ph type="body" sz="half" idx="2"/>
          </p:nvPr>
        </p:nvSpPr>
        <p:spPr>
          <a:xfrm>
            <a:off x="3276600" y="1676400"/>
            <a:ext cx="5105400" cy="4648200"/>
          </a:xfrm>
        </p:spPr>
        <p:txBody>
          <a:bodyPr/>
          <a:lstStyle/>
          <a:p>
            <a:r>
              <a:rPr lang="en-US" sz="2400" b="1"/>
              <a:t>Turner syndrome is associated with underdeveloped ovaries, short stature, webbed, and is only in women.</a:t>
            </a:r>
          </a:p>
          <a:p>
            <a:r>
              <a:rPr lang="en-US" sz="2400" b="1"/>
              <a:t>Bull neck, and broad chest. Individuals are sterile, and lack expected secondary sexual characteristics.</a:t>
            </a:r>
          </a:p>
          <a:p>
            <a:r>
              <a:rPr lang="en-US" sz="2400" b="1"/>
              <a:t> Mental retardation typically not evident.</a:t>
            </a:r>
          </a:p>
          <a:p>
            <a:r>
              <a:rPr lang="en-US" sz="2400" b="1"/>
              <a:t>Chromosomal or monogenic?</a:t>
            </a:r>
          </a:p>
        </p:txBody>
      </p:sp>
      <p:sp>
        <p:nvSpPr>
          <p:cNvPr id="2" name="ClipArt Placeholder 1"/>
          <p:cNvSpPr>
            <a:spLocks noGrp="1"/>
          </p:cNvSpPr>
          <p:nvPr>
            <p:ph type="clipArt" sz="half" idx="1"/>
          </p:nvPr>
        </p:nvSpPr>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609600" y="129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6151" name="Picture 7" descr="turn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5486400" cy="3200400"/>
          </a:xfrm>
          <a:prstGeom prst="rect">
            <a:avLst/>
          </a:prstGeom>
          <a:noFill/>
          <a:extLst>
            <a:ext uri="{909E8E84-426E-40dd-AFC4-6F175D3DCCD1}">
              <a14:hiddenFill xmlns:a14="http://schemas.microsoft.com/office/drawing/2010/main">
                <a:solidFill>
                  <a:srgbClr val="FFFFFF"/>
                </a:solidFill>
              </a14:hiddenFill>
            </a:ext>
          </a:extLst>
        </p:spPr>
      </p:pic>
      <p:sp>
        <p:nvSpPr>
          <p:cNvPr id="6152" name="Rectangle 8"/>
          <p:cNvSpPr>
            <a:spLocks noGrp="1" noChangeArrowheads="1"/>
          </p:cNvSpPr>
          <p:nvPr>
            <p:ph type="title"/>
          </p:nvPr>
        </p:nvSpPr>
        <p:spPr/>
        <p:txBody>
          <a:bodyPr/>
          <a:lstStyle/>
          <a:p>
            <a:r>
              <a:rPr lang="en-US"/>
              <a:t>Turner</a:t>
            </a:r>
            <a:r>
              <a:rPr lang="ja-JP" altLang="en-US">
                <a:latin typeface="Arial"/>
              </a:rPr>
              <a:t>’</a:t>
            </a:r>
            <a:r>
              <a:rPr lang="en-US"/>
              <a:t>s Syndrome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Sickle Cell Anemia</a:t>
            </a:r>
          </a:p>
        </p:txBody>
      </p:sp>
      <p:sp>
        <p:nvSpPr>
          <p:cNvPr id="43013" name="Rectangle 5"/>
          <p:cNvSpPr>
            <a:spLocks noGrp="1" noChangeArrowheads="1"/>
          </p:cNvSpPr>
          <p:nvPr>
            <p:ph type="body" sz="half" idx="2"/>
          </p:nvPr>
        </p:nvSpPr>
        <p:spPr/>
        <p:txBody>
          <a:bodyPr/>
          <a:lstStyle/>
          <a:p>
            <a:pPr>
              <a:lnSpc>
                <a:spcPct val="90000"/>
              </a:lnSpc>
            </a:pPr>
            <a:r>
              <a:rPr lang="en-US" sz="2400">
                <a:latin typeface="Arial" charset="0"/>
                <a:cs typeface="Arial" charset="0"/>
              </a:rPr>
              <a:t>An inherited, chronic disease in which the red blood cells, normally disc-shaped, become crescent shaped. As a result, they function abnormally and cause small blood clots. These clots give rise to recurrent painful episodes called "sickle cell pain crises". </a:t>
            </a:r>
          </a:p>
          <a:p>
            <a:pPr>
              <a:lnSpc>
                <a:spcPct val="90000"/>
              </a:lnSpc>
            </a:pPr>
            <a:endParaRPr lang="en-US" sz="2400"/>
          </a:p>
        </p:txBody>
      </p:sp>
      <p:pic>
        <p:nvPicPr>
          <p:cNvPr id="43014" name="Picture 6" descr="Red blood cells, sickle cel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630488"/>
            <a:ext cx="3810000" cy="2814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57200"/>
            <a:ext cx="5257800" cy="1143000"/>
          </a:xfrm>
        </p:spPr>
        <p:txBody>
          <a:bodyPr/>
          <a:lstStyle/>
          <a:p>
            <a:r>
              <a:rPr lang="en-US"/>
              <a:t>Sickle Cell </a:t>
            </a:r>
          </a:p>
        </p:txBody>
      </p:sp>
      <p:sp>
        <p:nvSpPr>
          <p:cNvPr id="46083" name="Rectangle 3"/>
          <p:cNvSpPr>
            <a:spLocks noGrp="1" noChangeArrowheads="1"/>
          </p:cNvSpPr>
          <p:nvPr>
            <p:ph type="body" idx="1"/>
          </p:nvPr>
        </p:nvSpPr>
        <p:spPr>
          <a:xfrm>
            <a:off x="685800" y="2286000"/>
            <a:ext cx="7772400" cy="3124200"/>
          </a:xfrm>
        </p:spPr>
        <p:txBody>
          <a:bodyPr/>
          <a:lstStyle/>
          <a:p>
            <a:r>
              <a:rPr lang="en-US" b="1"/>
              <a:t>Sickle cell disease is most commonly found in African American populations.  This disease was discovered over 80 years ago, but has not been given the attention it deserves.</a:t>
            </a:r>
          </a:p>
        </p:txBody>
      </p:sp>
      <p:sp>
        <p:nvSpPr>
          <p:cNvPr id="46084" name="Rectangle 4"/>
          <p:cNvSpPr>
            <a:spLocks noChangeArrowheads="1"/>
          </p:cNvSpPr>
          <p:nvPr/>
        </p:nvSpPr>
        <p:spPr bwMode="auto">
          <a:xfrm>
            <a:off x="-3175" y="2500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46086" name="Picture 6" descr="j025448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85800"/>
            <a:ext cx="1028700" cy="1474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Cystic Fibrosis (CF)</a:t>
            </a:r>
          </a:p>
        </p:txBody>
      </p:sp>
      <p:sp>
        <p:nvSpPr>
          <p:cNvPr id="89091" name="Rectangle 3"/>
          <p:cNvSpPr>
            <a:spLocks noGrp="1" noChangeArrowheads="1"/>
          </p:cNvSpPr>
          <p:nvPr>
            <p:ph type="body" idx="1"/>
          </p:nvPr>
        </p:nvSpPr>
        <p:spPr/>
        <p:txBody>
          <a:bodyPr/>
          <a:lstStyle/>
          <a:p>
            <a:r>
              <a:rPr lang="en-US"/>
              <a:t>Monogenic</a:t>
            </a:r>
          </a:p>
          <a:p>
            <a:r>
              <a:rPr lang="en-US"/>
              <a:t>Cause:  deletion of only 3 bases on chromosome 7</a:t>
            </a:r>
          </a:p>
          <a:p>
            <a:r>
              <a:rPr lang="en-US"/>
              <a:t>Fluid in lungs, potential respiratory failure</a:t>
            </a:r>
          </a:p>
          <a:p>
            <a:r>
              <a:rPr lang="en-US"/>
              <a:t>Common among Caucasians…1 in 20 are carriers</a:t>
            </a:r>
          </a:p>
          <a:p>
            <a:pPr lvl="1"/>
            <a:r>
              <a:rPr lang="en-US"/>
              <a:t>Therefore is it dominant or recessive?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Tay-Sachs disease</a:t>
            </a:r>
          </a:p>
        </p:txBody>
      </p:sp>
      <p:sp>
        <p:nvSpPr>
          <p:cNvPr id="90115" name="Rectangle 3"/>
          <p:cNvSpPr>
            <a:spLocks noGrp="1" noChangeArrowheads="1"/>
          </p:cNvSpPr>
          <p:nvPr>
            <p:ph type="body" idx="1"/>
          </p:nvPr>
        </p:nvSpPr>
        <p:spPr/>
        <p:txBody>
          <a:bodyPr/>
          <a:lstStyle/>
          <a:p>
            <a:r>
              <a:rPr lang="en-US"/>
              <a:t>Monogenic, autosomal recessive</a:t>
            </a:r>
          </a:p>
          <a:p>
            <a:r>
              <a:rPr lang="en-US"/>
              <a:t>Central nervous system degrades, ultimately causing death.</a:t>
            </a:r>
          </a:p>
          <a:p>
            <a:r>
              <a:rPr lang="en-US"/>
              <a:t>Most common among people of Jewish, eastern Europe descent.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a:t>Muscular Dystrophy</a:t>
            </a:r>
          </a:p>
        </p:txBody>
      </p:sp>
      <p:sp>
        <p:nvSpPr>
          <p:cNvPr id="94211" name="Rectangle 3"/>
          <p:cNvSpPr>
            <a:spLocks noGrp="1" noChangeArrowheads="1"/>
          </p:cNvSpPr>
          <p:nvPr>
            <p:ph type="body" idx="1"/>
          </p:nvPr>
        </p:nvSpPr>
        <p:spPr/>
        <p:txBody>
          <a:bodyPr/>
          <a:lstStyle/>
          <a:p>
            <a:r>
              <a:rPr lang="en-US" sz="2800" b="1"/>
              <a:t>What Is Muscular Dystrophy?</a:t>
            </a:r>
            <a:r>
              <a:rPr lang="en-US" sz="2800"/>
              <a:t/>
            </a:r>
            <a:br>
              <a:rPr lang="en-US" sz="2800"/>
            </a:br>
            <a:r>
              <a:rPr lang="en-US" sz="2800" b="1"/>
              <a:t>Muscular dystrophy</a:t>
            </a:r>
            <a:r>
              <a:rPr lang="en-US" sz="2800"/>
              <a:t> is a disease in which the muscles of the body get weaker and weaker and slowly stop working because of a lack of a certain protein (see the relationship to genetics?)</a:t>
            </a:r>
          </a:p>
          <a:p>
            <a:r>
              <a:rPr lang="en-US" sz="2800"/>
              <a:t>Can be passed on by one or both parents, depending on the form of MD (therefore is autosomal dominant and recessive)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514600"/>
            <a:ext cx="7772400" cy="1143000"/>
          </a:xfrm>
        </p:spPr>
        <p:txBody>
          <a:bodyPr/>
          <a:lstStyle/>
          <a:p>
            <a:pPr algn="ctr"/>
            <a:r>
              <a:rPr lang="en-US" sz="4800"/>
              <a:t>Genetic Disorders</a:t>
            </a:r>
            <a:r>
              <a:rPr lang="en-US" sz="4000"/>
              <a:t/>
            </a:r>
            <a:br>
              <a:rPr lang="en-US" sz="4000"/>
            </a:br>
            <a:endParaRPr 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Hemophilia, the royal disease</a:t>
            </a:r>
          </a:p>
        </p:txBody>
      </p:sp>
      <p:sp>
        <p:nvSpPr>
          <p:cNvPr id="47107" name="Rectangle 3"/>
          <p:cNvSpPr>
            <a:spLocks noGrp="1" noChangeArrowheads="1"/>
          </p:cNvSpPr>
          <p:nvPr>
            <p:ph type="body" sz="half" idx="1"/>
          </p:nvPr>
        </p:nvSpPr>
        <p:spPr/>
        <p:txBody>
          <a:bodyPr/>
          <a:lstStyle/>
          <a:p>
            <a:pPr>
              <a:lnSpc>
                <a:spcPct val="90000"/>
              </a:lnSpc>
            </a:pPr>
            <a:r>
              <a:rPr lang="en-US" sz="2400"/>
              <a:t>Hemophilia is the oldest known hereditary bleeding disorder.</a:t>
            </a:r>
          </a:p>
          <a:p>
            <a:pPr>
              <a:lnSpc>
                <a:spcPct val="90000"/>
              </a:lnSpc>
            </a:pPr>
            <a:r>
              <a:rPr lang="en-US" sz="2400"/>
              <a:t>Caused by a recessive gene on the X chromosome.</a:t>
            </a:r>
          </a:p>
          <a:p>
            <a:pPr>
              <a:lnSpc>
                <a:spcPct val="90000"/>
              </a:lnSpc>
            </a:pPr>
            <a:r>
              <a:rPr lang="en-US" sz="2400"/>
              <a:t>There are about 20,000 hemophilia patients in the United States.</a:t>
            </a:r>
          </a:p>
          <a:p>
            <a:pPr>
              <a:lnSpc>
                <a:spcPct val="90000"/>
              </a:lnSpc>
            </a:pPr>
            <a:r>
              <a:rPr lang="en-US" sz="2400"/>
              <a:t>One can bleed to death with small cuts.</a:t>
            </a:r>
          </a:p>
          <a:p>
            <a:pPr>
              <a:lnSpc>
                <a:spcPct val="90000"/>
              </a:lnSpc>
            </a:pPr>
            <a:endParaRPr lang="en-US" sz="2400"/>
          </a:p>
        </p:txBody>
      </p:sp>
      <p:sp>
        <p:nvSpPr>
          <p:cNvPr id="47108" name="Rectangle 4"/>
          <p:cNvSpPr>
            <a:spLocks noGrp="1" noChangeArrowheads="1"/>
          </p:cNvSpPr>
          <p:nvPr>
            <p:ph type="body" sz="half" idx="2"/>
          </p:nvPr>
        </p:nvSpPr>
        <p:spPr/>
        <p:txBody>
          <a:bodyPr/>
          <a:lstStyle/>
          <a:p>
            <a:pPr>
              <a:lnSpc>
                <a:spcPct val="90000"/>
              </a:lnSpc>
            </a:pPr>
            <a:r>
              <a:rPr lang="en-US" sz="2400"/>
              <a:t>The severity of hemophilia is related to the amount of the clotting factor in the blood. About 70% of hemophilia patients have less than one percent of the normal amount and, thus, have severe hemophilia.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hromosom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8001000" cy="5307013"/>
          </a:xfrm>
          <a:prstGeom prst="rect">
            <a:avLst/>
          </a:prstGeom>
          <a:noFill/>
          <a:extLst>
            <a:ext uri="{909E8E84-426E-40dd-AFC4-6F175D3DCCD1}">
              <a14:hiddenFill xmlns:a14="http://schemas.microsoft.com/office/drawing/2010/main">
                <a:solidFill>
                  <a:srgbClr val="FFFFFF"/>
                </a:solidFill>
              </a14:hiddenFill>
            </a:ext>
          </a:extLst>
        </p:spPr>
      </p:pic>
      <p:sp>
        <p:nvSpPr>
          <p:cNvPr id="1028" name="Rectangle 4"/>
          <p:cNvSpPr>
            <a:spLocks noGrp="1" noChangeArrowheads="1"/>
          </p:cNvSpPr>
          <p:nvPr>
            <p:ph type="title"/>
          </p:nvPr>
        </p:nvSpPr>
        <p:spPr>
          <a:xfrm>
            <a:off x="685800" y="457200"/>
            <a:ext cx="7772400" cy="762000"/>
          </a:xfrm>
        </p:spPr>
        <p:txBody>
          <a:bodyPr/>
          <a:lstStyle/>
          <a:p>
            <a:pPr algn="ctr"/>
            <a:r>
              <a:rPr lang="en-US" sz="4000"/>
              <a:t>X-linked Inheritance pedigree chart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Huntington</a:t>
            </a:r>
            <a:r>
              <a:rPr lang="ja-JP" altLang="en-US">
                <a:latin typeface="Arial"/>
              </a:rPr>
              <a:t>’</a:t>
            </a:r>
            <a:r>
              <a:rPr lang="en-US"/>
              <a:t>s Disease</a:t>
            </a:r>
          </a:p>
        </p:txBody>
      </p:sp>
      <p:sp>
        <p:nvSpPr>
          <p:cNvPr id="49156" name="Rectangle 4"/>
          <p:cNvSpPr>
            <a:spLocks noGrp="1" noChangeArrowheads="1"/>
          </p:cNvSpPr>
          <p:nvPr>
            <p:ph type="body" sz="half" idx="2"/>
          </p:nvPr>
        </p:nvSpPr>
        <p:spPr>
          <a:xfrm>
            <a:off x="4648200" y="1600200"/>
            <a:ext cx="3810000" cy="4495800"/>
          </a:xfrm>
        </p:spPr>
        <p:txBody>
          <a:bodyPr/>
          <a:lstStyle/>
          <a:p>
            <a:r>
              <a:rPr lang="en-US" sz="2000" b="1">
                <a:latin typeface="Comic Sans MS" charset="0"/>
              </a:rPr>
              <a:t>Huntington's disease (HD) is an inherited, degenerative brain disorder which results in an eventual loss of both mental and physical control. The disease is also known as Huntington's chorea. Chorea means "dance-like movements" and refers to the uncontrolled motions often associated with the disease. </a:t>
            </a:r>
          </a:p>
        </p:txBody>
      </p:sp>
      <p:pic>
        <p:nvPicPr>
          <p:cNvPr id="49160" name="Picture 8" descr="CarmenLealDavidPock"/>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605088"/>
            <a:ext cx="3810000" cy="2865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img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36000" cy="647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descr="domin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609600"/>
            <a:ext cx="4327525" cy="525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Huntington</a:t>
            </a:r>
            <a:r>
              <a:rPr lang="ja-JP" altLang="en-US">
                <a:latin typeface="Arial"/>
              </a:rPr>
              <a:t>’</a:t>
            </a:r>
            <a:r>
              <a:rPr lang="en-US"/>
              <a:t>s</a:t>
            </a:r>
          </a:p>
        </p:txBody>
      </p:sp>
      <p:sp>
        <p:nvSpPr>
          <p:cNvPr id="51204" name="Rectangle 4"/>
          <p:cNvSpPr>
            <a:spLocks noGrp="1" noChangeArrowheads="1"/>
          </p:cNvSpPr>
          <p:nvPr>
            <p:ph type="body" sz="half" idx="2"/>
          </p:nvPr>
        </p:nvSpPr>
        <p:spPr>
          <a:xfrm>
            <a:off x="4343400" y="990600"/>
            <a:ext cx="5029200" cy="5867400"/>
          </a:xfrm>
        </p:spPr>
        <p:txBody>
          <a:bodyPr/>
          <a:lstStyle/>
          <a:p>
            <a:pPr>
              <a:lnSpc>
                <a:spcPct val="90000"/>
              </a:lnSpc>
            </a:pPr>
            <a:r>
              <a:rPr lang="en-US" sz="2000" dirty="0">
                <a:solidFill>
                  <a:srgbClr val="9C1010"/>
                </a:solidFill>
                <a:latin typeface="Comic Sans MS" charset="0"/>
              </a:rPr>
              <a:t>Looking back at the pedigree chart is Huntington</a:t>
            </a:r>
            <a:r>
              <a:rPr lang="ja-JP" altLang="en-US" sz="2000" dirty="0">
                <a:solidFill>
                  <a:srgbClr val="9C1010"/>
                </a:solidFill>
                <a:latin typeface="Arial"/>
              </a:rPr>
              <a:t>’</a:t>
            </a:r>
            <a:r>
              <a:rPr lang="en-US" sz="2000" dirty="0">
                <a:solidFill>
                  <a:srgbClr val="9C1010"/>
                </a:solidFill>
                <a:latin typeface="Comic Sans MS" charset="0"/>
              </a:rPr>
              <a:t>s dominant or recessive?</a:t>
            </a:r>
          </a:p>
          <a:p>
            <a:pPr>
              <a:lnSpc>
                <a:spcPct val="90000"/>
              </a:lnSpc>
            </a:pPr>
            <a:endParaRPr lang="en-US" sz="2000" dirty="0">
              <a:solidFill>
                <a:srgbClr val="9C1010"/>
              </a:solidFill>
              <a:latin typeface="Comic Sans MS" charset="0"/>
            </a:endParaRPr>
          </a:p>
          <a:p>
            <a:pPr>
              <a:lnSpc>
                <a:spcPct val="90000"/>
              </a:lnSpc>
            </a:pPr>
            <a:r>
              <a:rPr lang="en-US" sz="2800" dirty="0">
                <a:solidFill>
                  <a:srgbClr val="9C1010"/>
                </a:solidFill>
                <a:latin typeface="Comic Sans MS" charset="0"/>
              </a:rPr>
              <a:t>Scientists have discovered that the abnormal protein produced by the Huntington's disease gene, which contains an elongated stretch of amino acids called glutamines, binds more tightly to HAP-1 than the normal protein does. </a:t>
            </a:r>
            <a:endParaRPr lang="en-US" sz="2800" dirty="0">
              <a:solidFill>
                <a:srgbClr val="000000"/>
              </a:solidFill>
              <a:latin typeface="Comic Sans MS" charset="0"/>
            </a:endParaRPr>
          </a:p>
        </p:txBody>
      </p:sp>
      <p:pic>
        <p:nvPicPr>
          <p:cNvPr id="51207" name="Picture 7" descr="huntingtons_illus"/>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471738"/>
            <a:ext cx="3810000" cy="3133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7200"/>
              <a:t>Phenylketonuria </a:t>
            </a:r>
            <a:r>
              <a:rPr lang="en-US" sz="3200"/>
              <a:t>or PKU</a:t>
            </a:r>
            <a:endParaRPr lang="en-US" sz="7200"/>
          </a:p>
        </p:txBody>
      </p:sp>
      <p:sp>
        <p:nvSpPr>
          <p:cNvPr id="59395" name="Rectangle 3"/>
          <p:cNvSpPr>
            <a:spLocks noGrp="1" noChangeArrowheads="1"/>
          </p:cNvSpPr>
          <p:nvPr>
            <p:ph type="body" idx="1"/>
          </p:nvPr>
        </p:nvSpPr>
        <p:spPr/>
        <p:txBody>
          <a:bodyPr/>
          <a:lstStyle/>
          <a:p>
            <a:pPr>
              <a:buFont typeface="Monotype Sorts" charset="0"/>
              <a:buNone/>
            </a:pPr>
            <a:r>
              <a:rPr lang="en-US" sz="2800"/>
              <a:t>People with PKU cannot consume any product that contains aspartame.</a:t>
            </a:r>
          </a:p>
          <a:p>
            <a:pPr>
              <a:buFont typeface="Monotype Sorts" charset="0"/>
              <a:buNone/>
            </a:pPr>
            <a:r>
              <a:rPr lang="en-US" sz="2800"/>
              <a:t>PKU is a metabolic disorder that results when the PKU gene is inherited from both parents (recessive or dominant? Monogenic or chromosomal?) </a:t>
            </a:r>
          </a:p>
          <a:p>
            <a:pPr>
              <a:buFont typeface="Monotype Sorts" charset="0"/>
              <a:buNone/>
            </a:pPr>
            <a:r>
              <a:rPr lang="en-US" sz="2800"/>
              <a:t>Caused by a deficiency of an enzyme which is necessary for proper metabolism of an amino acid called phenylalanine.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en-US" sz="7200"/>
              <a:t>PKU</a:t>
            </a:r>
          </a:p>
        </p:txBody>
      </p:sp>
      <p:sp>
        <p:nvSpPr>
          <p:cNvPr id="60420" name="Rectangle 4"/>
          <p:cNvSpPr>
            <a:spLocks noGrp="1" noChangeArrowheads="1"/>
          </p:cNvSpPr>
          <p:nvPr>
            <p:ph type="body" idx="1"/>
          </p:nvPr>
        </p:nvSpPr>
        <p:spPr>
          <a:xfrm>
            <a:off x="685800" y="1676400"/>
            <a:ext cx="7772400" cy="4419600"/>
          </a:xfrm>
        </p:spPr>
        <p:txBody>
          <a:bodyPr/>
          <a:lstStyle/>
          <a:p>
            <a:pPr>
              <a:lnSpc>
                <a:spcPct val="90000"/>
              </a:lnSpc>
            </a:pPr>
            <a:r>
              <a:rPr lang="en-US"/>
              <a:t>Phenylalanine is an essential amino acid and is found in nearly all foods which contain protein, dairy products, nuts, beans, tofu… etc.</a:t>
            </a:r>
          </a:p>
          <a:p>
            <a:pPr>
              <a:lnSpc>
                <a:spcPct val="90000"/>
              </a:lnSpc>
            </a:pPr>
            <a:r>
              <a:rPr lang="en-US"/>
              <a:t>A low protein diet must be followed.  </a:t>
            </a:r>
          </a:p>
          <a:p>
            <a:pPr>
              <a:lnSpc>
                <a:spcPct val="90000"/>
              </a:lnSpc>
            </a:pPr>
            <a:r>
              <a:rPr lang="en-US"/>
              <a:t>Brain damage can result if the diet is not followed causing  mental retardation…and mousy body odor (phenylacetic acid is in sweat).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Verdana" charset="0"/>
              </a:rPr>
              <a:t>Phenylalanine. </a:t>
            </a:r>
            <a:r>
              <a:rPr lang="en-US"/>
              <a:t/>
            </a:r>
            <a:br>
              <a:rPr lang="en-US"/>
            </a:br>
            <a:r>
              <a:rPr lang="en-US"/>
              <a:t>Free diet</a:t>
            </a:r>
          </a:p>
        </p:txBody>
      </p:sp>
      <p:sp>
        <p:nvSpPr>
          <p:cNvPr id="56324" name="Rectangle 4"/>
          <p:cNvSpPr>
            <a:spLocks noGrp="1" noChangeArrowheads="1"/>
          </p:cNvSpPr>
          <p:nvPr>
            <p:ph type="body" sz="half" idx="2"/>
          </p:nvPr>
        </p:nvSpPr>
        <p:spPr/>
        <p:txBody>
          <a:bodyPr/>
          <a:lstStyle/>
          <a:p>
            <a:r>
              <a:rPr lang="en-US" sz="2800">
                <a:latin typeface="Verdana" charset="0"/>
              </a:rPr>
              <a:t> </a:t>
            </a:r>
          </a:p>
        </p:txBody>
      </p:sp>
      <p:pic>
        <p:nvPicPr>
          <p:cNvPr id="56327" name="Picture 7" descr="pku"/>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308100" y="1981200"/>
            <a:ext cx="2563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6329" name="Picture 9" descr="food_targ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98095"/>
            <a:ext cx="7467600" cy="59599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457200"/>
            <a:ext cx="7772400" cy="1905000"/>
          </a:xfrm>
        </p:spPr>
        <p:txBody>
          <a:bodyPr/>
          <a:lstStyle/>
          <a:p>
            <a:r>
              <a:rPr lang="en-US" sz="4000"/>
              <a:t/>
            </a:r>
            <a:br>
              <a:rPr lang="en-US" sz="4000"/>
            </a:br>
            <a:r>
              <a:rPr lang="en-US" sz="4000"/>
              <a:t/>
            </a:r>
            <a:br>
              <a:rPr lang="en-US" sz="4000"/>
            </a:br>
            <a:r>
              <a:rPr lang="en-US" sz="4000"/>
              <a:t>ALS </a:t>
            </a:r>
            <a:br>
              <a:rPr lang="en-US" sz="4000"/>
            </a:br>
            <a:r>
              <a:rPr lang="en-US" sz="4000"/>
              <a:t>(Amyotrophic Lateral Sclerosis, or Lou Gehrig</a:t>
            </a:r>
            <a:r>
              <a:rPr lang="ja-JP" altLang="en-US" sz="4000">
                <a:latin typeface="Arial"/>
              </a:rPr>
              <a:t>’</a:t>
            </a:r>
            <a:r>
              <a:rPr lang="en-US" sz="4000"/>
              <a:t>s disease)</a:t>
            </a:r>
          </a:p>
        </p:txBody>
      </p:sp>
      <p:sp>
        <p:nvSpPr>
          <p:cNvPr id="91139" name="Rectangle 3"/>
          <p:cNvSpPr>
            <a:spLocks noGrp="1" noChangeArrowheads="1"/>
          </p:cNvSpPr>
          <p:nvPr>
            <p:ph type="body" idx="1"/>
          </p:nvPr>
        </p:nvSpPr>
        <p:spPr>
          <a:xfrm>
            <a:off x="685800" y="2895600"/>
            <a:ext cx="7772400" cy="3200400"/>
          </a:xfrm>
        </p:spPr>
        <p:txBody>
          <a:bodyPr/>
          <a:lstStyle/>
          <a:p>
            <a:endParaRPr lang="en-US"/>
          </a:p>
          <a:p>
            <a:endParaRPr lang="en-US"/>
          </a:p>
        </p:txBody>
      </p:sp>
      <p:pic>
        <p:nvPicPr>
          <p:cNvPr id="91141" name="Picture 5" descr="Lou Gehr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743200"/>
            <a:ext cx="2546350"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Mutations</a:t>
            </a:r>
          </a:p>
        </p:txBody>
      </p:sp>
      <p:sp>
        <p:nvSpPr>
          <p:cNvPr id="37891" name="Rectangle 3"/>
          <p:cNvSpPr>
            <a:spLocks noGrp="1" noChangeArrowheads="1"/>
          </p:cNvSpPr>
          <p:nvPr>
            <p:ph type="body" idx="1"/>
          </p:nvPr>
        </p:nvSpPr>
        <p:spPr>
          <a:xfrm>
            <a:off x="685800" y="1600200"/>
            <a:ext cx="7772400" cy="4495800"/>
          </a:xfrm>
        </p:spPr>
        <p:txBody>
          <a:bodyPr/>
          <a:lstStyle/>
          <a:p>
            <a:r>
              <a:rPr lang="en-US" sz="2800" dirty="0">
                <a:latin typeface="Comic Sans MS" charset="0"/>
              </a:rPr>
              <a:t>Gene mutations can be either inherited from a parent or acquired. </a:t>
            </a:r>
            <a:endParaRPr lang="en-US" sz="2800" dirty="0" smtClean="0">
              <a:latin typeface="Comic Sans MS" charset="0"/>
            </a:endParaRPr>
          </a:p>
          <a:p>
            <a:r>
              <a:rPr lang="en-US" sz="2800" dirty="0" smtClean="0">
                <a:latin typeface="Comic Sans MS" charset="0"/>
              </a:rPr>
              <a:t>Hereditary </a:t>
            </a:r>
            <a:r>
              <a:rPr lang="en-US" sz="2800" dirty="0">
                <a:latin typeface="Comic Sans MS" charset="0"/>
              </a:rPr>
              <a:t>mutations are also called </a:t>
            </a:r>
            <a:r>
              <a:rPr lang="en-US" sz="2800" i="1" dirty="0">
                <a:latin typeface="Comic Sans MS" charset="0"/>
              </a:rPr>
              <a:t>germ line</a:t>
            </a:r>
            <a:r>
              <a:rPr lang="en-US" sz="2800" dirty="0">
                <a:latin typeface="Comic Sans MS" charset="0"/>
              </a:rPr>
              <a:t> mutations because the gene change exists in the reproductive cells and can be passed from generation to </a:t>
            </a:r>
            <a:r>
              <a:rPr lang="en-US" sz="2800" dirty="0" smtClean="0">
                <a:latin typeface="Comic Sans MS" charset="0"/>
              </a:rPr>
              <a:t>generation</a:t>
            </a:r>
          </a:p>
          <a:p>
            <a:r>
              <a:rPr lang="en-US" sz="2800" dirty="0" smtClean="0">
                <a:latin typeface="Comic Sans MS" charset="0"/>
              </a:rPr>
              <a:t> </a:t>
            </a:r>
            <a:r>
              <a:rPr lang="en-US" sz="2800" dirty="0">
                <a:latin typeface="Comic Sans MS" charset="0"/>
              </a:rPr>
              <a:t>Moreover, the mutation is copied every time body cells divide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457200"/>
            <a:ext cx="7772400" cy="228600"/>
          </a:xfrm>
        </p:spPr>
        <p:txBody>
          <a:bodyPr/>
          <a:lstStyle/>
          <a:p>
            <a:endParaRPr lang="en-US" sz="4000"/>
          </a:p>
        </p:txBody>
      </p:sp>
      <p:sp>
        <p:nvSpPr>
          <p:cNvPr id="92163" name="Rectangle 3"/>
          <p:cNvSpPr>
            <a:spLocks noGrp="1" noChangeArrowheads="1"/>
          </p:cNvSpPr>
          <p:nvPr>
            <p:ph type="body" idx="1"/>
          </p:nvPr>
        </p:nvSpPr>
        <p:spPr>
          <a:xfrm>
            <a:off x="685800" y="914400"/>
            <a:ext cx="7772400" cy="5181600"/>
          </a:xfrm>
        </p:spPr>
        <p:txBody>
          <a:bodyPr/>
          <a:lstStyle/>
          <a:p>
            <a:pPr>
              <a:lnSpc>
                <a:spcPct val="90000"/>
              </a:lnSpc>
            </a:pPr>
            <a:r>
              <a:rPr lang="en-US"/>
              <a:t>the disease strikes people between the ages of 40 and 70, and as many as 30,000 Americans have the disease at any given time </a:t>
            </a:r>
          </a:p>
          <a:p>
            <a:pPr>
              <a:lnSpc>
                <a:spcPct val="90000"/>
              </a:lnSpc>
            </a:pPr>
            <a:r>
              <a:rPr lang="en-US"/>
              <a:t>This monogenic mutation is believed to make a defective protein that is toxic to motor nerve cells. </a:t>
            </a:r>
          </a:p>
          <a:p>
            <a:pPr>
              <a:lnSpc>
                <a:spcPct val="90000"/>
              </a:lnSpc>
            </a:pPr>
            <a:r>
              <a:rPr lang="en-US"/>
              <a:t>A common first symptom is a painless weakness in a hand, foot, arm or leg, other early symptoms include speech swallowing or walking difficulty </a:t>
            </a:r>
          </a:p>
          <a:p>
            <a:pPr>
              <a:lnSpc>
                <a:spcPct val="90000"/>
              </a:lnSpc>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Adenoleukodystrophy</a:t>
            </a:r>
          </a:p>
        </p:txBody>
      </p:sp>
      <p:sp>
        <p:nvSpPr>
          <p:cNvPr id="62468" name="Rectangle 4"/>
          <p:cNvSpPr>
            <a:spLocks noGrp="1" noChangeArrowheads="1"/>
          </p:cNvSpPr>
          <p:nvPr>
            <p:ph type="body" sz="half" idx="2"/>
          </p:nvPr>
        </p:nvSpPr>
        <p:spPr/>
        <p:txBody>
          <a:bodyPr/>
          <a:lstStyle/>
          <a:p>
            <a:r>
              <a:rPr lang="en-US" sz="2000">
                <a:latin typeface="Arial" charset="0"/>
                <a:cs typeface="Arial" charset="0"/>
              </a:rPr>
              <a:t>ALD) is a rare, inherited metabolic disorder that afflicts the young boy Lorenzo Odone, whose story is told in the 1993 film 'Lorenzo's oil'. In this disease the fatty covering (myelin sheath) on nerve fibers in the brain is lost, and the adrenal gland degenerates, leading to progressive neurological disability and death. </a:t>
            </a:r>
          </a:p>
          <a:p>
            <a:endParaRPr lang="en-US" sz="2000"/>
          </a:p>
        </p:txBody>
      </p:sp>
      <p:pic>
        <p:nvPicPr>
          <p:cNvPr id="62470" name="Picture 6" descr="al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2811463"/>
            <a:ext cx="720725" cy="1235075"/>
          </a:xfrm>
          <a:prstGeom prst="rect">
            <a:avLst/>
          </a:prstGeom>
          <a:noFill/>
          <a:extLst>
            <a:ext uri="{909E8E84-426E-40dd-AFC4-6F175D3DCCD1}">
              <a14:hiddenFill xmlns:a14="http://schemas.microsoft.com/office/drawing/2010/main">
                <a:solidFill>
                  <a:srgbClr val="FFFFFF"/>
                </a:solidFill>
              </a14:hiddenFill>
            </a:ext>
          </a:extLst>
        </p:spPr>
      </p:pic>
      <p:pic>
        <p:nvPicPr>
          <p:cNvPr id="62473" name="Picture 9" descr="ald"/>
          <p:cNvPicPr>
            <a:picLocks noGrp="1" noChangeAspect="1" noChangeArrowheads="1"/>
          </p:cNvPicPr>
          <p:nvPr>
            <p:ph type="chart" sz="half" idx="1"/>
          </p:nvPr>
        </p:nvPicPr>
        <p:blipFill>
          <a:blip r:embed="rId4">
            <a:extLst>
              <a:ext uri="{28A0092B-C50C-407E-A947-70E740481C1C}">
                <a14:useLocalDpi xmlns:a14="http://schemas.microsoft.com/office/drawing/2010/main" val="0"/>
              </a:ext>
            </a:extLst>
          </a:blip>
          <a:srcRect/>
          <a:stretch>
            <a:fillRect/>
          </a:stretch>
        </p:blipFill>
        <p:spPr>
          <a:xfrm>
            <a:off x="1393825" y="1981200"/>
            <a:ext cx="239236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a:r>
              <a:rPr lang="en-US"/>
              <a:t>Lorenzo Odone</a:t>
            </a:r>
          </a:p>
        </p:txBody>
      </p:sp>
      <p:sp>
        <p:nvSpPr>
          <p:cNvPr id="64515" name="Rectangle 3"/>
          <p:cNvSpPr>
            <a:spLocks noGrp="1" noChangeArrowheads="1"/>
          </p:cNvSpPr>
          <p:nvPr>
            <p:ph type="body" sz="half" idx="2"/>
          </p:nvPr>
        </p:nvSpPr>
        <p:spPr/>
        <p:txBody>
          <a:bodyPr/>
          <a:lstStyle/>
          <a:p>
            <a:pPr>
              <a:lnSpc>
                <a:spcPct val="90000"/>
              </a:lnSpc>
            </a:pPr>
            <a:r>
              <a:rPr lang="en-US" sz="2800">
                <a:solidFill>
                  <a:srgbClr val="000000"/>
                </a:solidFill>
                <a:latin typeface="Arial" charset="0"/>
                <a:cs typeface="Arial" charset="0"/>
                <a:hlinkClick r:id="rId2"/>
              </a:rPr>
              <a:t> </a:t>
            </a:r>
            <a:r>
              <a:rPr lang="en-US" sz="2800">
                <a:solidFill>
                  <a:srgbClr val="000000"/>
                </a:solidFill>
                <a:latin typeface="Arial" charset="0"/>
                <a:cs typeface="Arial" charset="0"/>
              </a:rPr>
              <a:t>The oil came too late to stop his son from developing the symptoms must be hard to bear. Lorenzo lost most of his bodily functions and has been bedridden for 18 years. </a:t>
            </a:r>
          </a:p>
          <a:p>
            <a:pPr>
              <a:lnSpc>
                <a:spcPct val="90000"/>
              </a:lnSpc>
            </a:pPr>
            <a:endParaRPr lang="en-US" sz="2800">
              <a:solidFill>
                <a:srgbClr val="000000"/>
              </a:solidFill>
              <a:latin typeface="Arial" charset="0"/>
              <a:cs typeface="Arial" charset="0"/>
            </a:endParaRPr>
          </a:p>
        </p:txBody>
      </p:sp>
      <p:pic>
        <p:nvPicPr>
          <p:cNvPr id="64519" name="Picture 7" descr="5n_Lorenzo">
            <a:hlinkClick r:id="rId2"/>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685800" y="2149475"/>
            <a:ext cx="3810000" cy="39306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457200"/>
            <a:ext cx="4800600" cy="1143000"/>
          </a:xfrm>
        </p:spPr>
        <p:txBody>
          <a:bodyPr/>
          <a:lstStyle/>
          <a:p>
            <a:r>
              <a:rPr lang="en-US"/>
              <a:t>Diabetes   </a:t>
            </a:r>
          </a:p>
        </p:txBody>
      </p:sp>
      <p:sp>
        <p:nvSpPr>
          <p:cNvPr id="67587" name="Rectangle 3"/>
          <p:cNvSpPr>
            <a:spLocks noGrp="1" noChangeArrowheads="1"/>
          </p:cNvSpPr>
          <p:nvPr>
            <p:ph type="body" idx="1"/>
          </p:nvPr>
        </p:nvSpPr>
        <p:spPr/>
        <p:txBody>
          <a:bodyPr/>
          <a:lstStyle/>
          <a:p>
            <a:r>
              <a:rPr lang="en-US"/>
              <a:t>Disease in which the body does</a:t>
            </a:r>
          </a:p>
          <a:p>
            <a:pPr>
              <a:buFont typeface="Monotype Sorts" charset="0"/>
              <a:buNone/>
            </a:pPr>
            <a:r>
              <a:rPr lang="en-US"/>
              <a:t> 	not produce or properly use insulin.</a:t>
            </a:r>
          </a:p>
          <a:p>
            <a:pPr lvl="1"/>
            <a:r>
              <a:rPr lang="en-US"/>
              <a:t>Insulin is a hormone that is needed to convert sugar, starches, and other food into energy needed for daily life.</a:t>
            </a:r>
          </a:p>
          <a:p>
            <a:r>
              <a:rPr lang="en-US"/>
              <a:t>Genetic mutation can lead to Type 1 diabetes, but no one sure if relative to a specific gene</a:t>
            </a:r>
          </a:p>
        </p:txBody>
      </p:sp>
      <p:pic>
        <p:nvPicPr>
          <p:cNvPr id="67589" name="Picture 5" descr="diabetes-insul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685800"/>
            <a:ext cx="1128713"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457200"/>
            <a:ext cx="7772400" cy="457200"/>
          </a:xfrm>
        </p:spPr>
        <p:txBody>
          <a:bodyPr/>
          <a:lstStyle/>
          <a:p>
            <a:r>
              <a:rPr lang="en-US" sz="4000"/>
              <a:t>Diabetes</a:t>
            </a:r>
          </a:p>
        </p:txBody>
      </p:sp>
      <p:sp>
        <p:nvSpPr>
          <p:cNvPr id="99331" name="Rectangle 3"/>
          <p:cNvSpPr>
            <a:spLocks noGrp="1" noChangeArrowheads="1"/>
          </p:cNvSpPr>
          <p:nvPr>
            <p:ph type="body" idx="1"/>
          </p:nvPr>
        </p:nvSpPr>
        <p:spPr>
          <a:xfrm>
            <a:off x="685800" y="914400"/>
            <a:ext cx="7772400" cy="5181600"/>
          </a:xfrm>
        </p:spPr>
        <p:txBody>
          <a:bodyPr/>
          <a:lstStyle/>
          <a:p>
            <a:pPr>
              <a:lnSpc>
                <a:spcPct val="80000"/>
              </a:lnSpc>
            </a:pPr>
            <a:r>
              <a:rPr lang="en-US" sz="2400"/>
              <a:t>Type 1 reveals itself in childhood, Type 2 can be made worse from excessive lifestyle</a:t>
            </a:r>
          </a:p>
          <a:p>
            <a:pPr>
              <a:lnSpc>
                <a:spcPct val="80000"/>
              </a:lnSpc>
            </a:pPr>
            <a:endParaRPr lang="en-US" sz="2400"/>
          </a:p>
          <a:p>
            <a:pPr>
              <a:lnSpc>
                <a:spcPct val="80000"/>
              </a:lnSpc>
            </a:pPr>
            <a:r>
              <a:rPr lang="en-US" sz="2800"/>
              <a:t>Warning signs</a:t>
            </a:r>
          </a:p>
          <a:p>
            <a:pPr lvl="1">
              <a:lnSpc>
                <a:spcPct val="80000"/>
              </a:lnSpc>
            </a:pPr>
            <a:r>
              <a:rPr lang="en-US" sz="2000"/>
              <a:t>Extreme thirst</a:t>
            </a:r>
          </a:p>
          <a:p>
            <a:pPr lvl="1">
              <a:lnSpc>
                <a:spcPct val="80000"/>
              </a:lnSpc>
            </a:pPr>
            <a:r>
              <a:rPr lang="en-US" sz="2000"/>
              <a:t>Blurry vision from time to time</a:t>
            </a:r>
          </a:p>
          <a:p>
            <a:pPr lvl="1">
              <a:lnSpc>
                <a:spcPct val="80000"/>
              </a:lnSpc>
            </a:pPr>
            <a:r>
              <a:rPr lang="en-US" sz="2000"/>
              <a:t>Frequent urination</a:t>
            </a:r>
          </a:p>
          <a:p>
            <a:pPr lvl="1">
              <a:lnSpc>
                <a:spcPct val="80000"/>
              </a:lnSpc>
            </a:pPr>
            <a:r>
              <a:rPr lang="en-US" sz="2000"/>
              <a:t>Unusual fatigue  or drowsiness</a:t>
            </a:r>
          </a:p>
          <a:p>
            <a:pPr lvl="1">
              <a:lnSpc>
                <a:spcPct val="80000"/>
              </a:lnSpc>
            </a:pPr>
            <a:r>
              <a:rPr lang="en-US" sz="2000"/>
              <a:t>Unexplained weight loss</a:t>
            </a:r>
          </a:p>
          <a:p>
            <a:pPr lvl="1">
              <a:lnSpc>
                <a:spcPct val="80000"/>
              </a:lnSpc>
            </a:pPr>
            <a:endParaRPr lang="en-US" sz="2000"/>
          </a:p>
          <a:p>
            <a:pPr lvl="1">
              <a:lnSpc>
                <a:spcPct val="80000"/>
              </a:lnSpc>
            </a:pPr>
            <a:r>
              <a:rPr lang="en-US"/>
              <a:t>Diabetes is the leading cause of kidney failure, blindness, and amputation in adults, and can also lead to heart disease.</a:t>
            </a:r>
            <a:br>
              <a:rPr lang="en-US"/>
            </a:br>
            <a:endParaRPr lang="en-US"/>
          </a:p>
          <a:p>
            <a:pPr>
              <a:lnSpc>
                <a:spcPct val="80000"/>
              </a:lnSpc>
            </a:pPr>
            <a:endParaRPr 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a:r>
              <a:rPr lang="en-US"/>
              <a:t>Color Blindness</a:t>
            </a:r>
          </a:p>
        </p:txBody>
      </p:sp>
      <p:sp>
        <p:nvSpPr>
          <p:cNvPr id="68611" name="Rectangle 3"/>
          <p:cNvSpPr>
            <a:spLocks noGrp="1" noChangeArrowheads="1"/>
          </p:cNvSpPr>
          <p:nvPr>
            <p:ph type="body" sz="half" idx="2"/>
          </p:nvPr>
        </p:nvSpPr>
        <p:spPr/>
        <p:txBody>
          <a:bodyPr/>
          <a:lstStyle/>
          <a:p>
            <a:pPr>
              <a:lnSpc>
                <a:spcPct val="90000"/>
              </a:lnSpc>
            </a:pPr>
            <a:r>
              <a:rPr lang="en-US" sz="2800"/>
              <a:t>Cause: x-linked recessive</a:t>
            </a:r>
          </a:p>
          <a:p>
            <a:pPr>
              <a:lnSpc>
                <a:spcPct val="90000"/>
              </a:lnSpc>
            </a:pPr>
            <a:r>
              <a:rPr lang="en-US" sz="2800"/>
              <a:t>1/10 males have, 1/100 females have.  Why the difference?</a:t>
            </a:r>
          </a:p>
          <a:p>
            <a:pPr>
              <a:lnSpc>
                <a:spcPct val="90000"/>
              </a:lnSpc>
            </a:pPr>
            <a:r>
              <a:rPr lang="en-US" sz="2800"/>
              <a:t>Individuals are unable to distinguish shades of red-green.</a:t>
            </a:r>
          </a:p>
          <a:p>
            <a:pPr>
              <a:lnSpc>
                <a:spcPct val="90000"/>
              </a:lnSpc>
            </a:pPr>
            <a:r>
              <a:rPr lang="en-US" sz="2800"/>
              <a:t>Are you color blind?</a:t>
            </a:r>
          </a:p>
        </p:txBody>
      </p:sp>
      <p:sp>
        <p:nvSpPr>
          <p:cNvPr id="68616" name="Rectangle 8"/>
          <p:cNvSpPr>
            <a:spLocks noChangeArrowheads="1"/>
          </p:cNvSpPr>
          <p:nvPr/>
        </p:nvSpPr>
        <p:spPr bwMode="auto">
          <a:xfrm>
            <a:off x="0" y="1771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grpSp>
        <p:nvGrpSpPr>
          <p:cNvPr id="68622" name="Group 14"/>
          <p:cNvGrpSpPr>
            <a:grpSpLocks/>
          </p:cNvGrpSpPr>
          <p:nvPr/>
        </p:nvGrpSpPr>
        <p:grpSpPr bwMode="auto">
          <a:xfrm flipV="1">
            <a:off x="2414588" y="5040313"/>
            <a:ext cx="404812" cy="369887"/>
            <a:chOff x="-14" y="-14"/>
            <a:chExt cx="2718" cy="2073"/>
          </a:xfrm>
        </p:grpSpPr>
        <p:grpSp>
          <p:nvGrpSpPr>
            <p:cNvPr id="68620" name="Group 12"/>
            <p:cNvGrpSpPr>
              <a:grpSpLocks/>
            </p:cNvGrpSpPr>
            <p:nvPr/>
          </p:nvGrpSpPr>
          <p:grpSpPr bwMode="auto">
            <a:xfrm>
              <a:off x="0" y="0"/>
              <a:ext cx="2690" cy="2045"/>
              <a:chOff x="0" y="0"/>
              <a:chExt cx="2690" cy="2045"/>
            </a:xfrm>
          </p:grpSpPr>
          <p:sp>
            <p:nvSpPr>
              <p:cNvPr id="68617" name="Rectangle 9"/>
              <p:cNvSpPr>
                <a:spLocks noChangeArrowheads="1"/>
              </p:cNvSpPr>
              <p:nvPr/>
            </p:nvSpPr>
            <p:spPr bwMode="auto">
              <a:xfrm>
                <a:off x="0" y="0"/>
                <a:ext cx="2690" cy="2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eaLnBrk="1" hangingPunct="1"/>
                <a:r>
                  <a:rPr lang="en-US"/>
                  <a:t>  </a:t>
                </a:r>
                <a:r>
                  <a:rPr lang="en-US" sz="20700"/>
                  <a:t> </a:t>
                </a:r>
                <a:r>
                  <a:rPr lang="en-US"/>
                  <a:t>                                         </a:t>
                </a:r>
              </a:p>
            </p:txBody>
          </p:sp>
          <p:sp>
            <p:nvSpPr>
              <p:cNvPr id="68619" name="Rectangle 11"/>
              <p:cNvSpPr>
                <a:spLocks noChangeArrowheads="1"/>
              </p:cNvSpPr>
              <p:nvPr/>
            </p:nvSpPr>
            <p:spPr bwMode="auto">
              <a:xfrm>
                <a:off x="0" y="0"/>
                <a:ext cx="2690" cy="2045"/>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8621" name="Rectangle 13"/>
            <p:cNvSpPr>
              <a:spLocks noChangeArrowheads="1"/>
            </p:cNvSpPr>
            <p:nvPr/>
          </p:nvSpPr>
          <p:spPr bwMode="auto">
            <a:xfrm>
              <a:off x="-14" y="-14"/>
              <a:ext cx="2718" cy="2073"/>
            </a:xfrm>
            <a:prstGeom prst="rect">
              <a:avLst/>
            </a:prstGeom>
            <a:noFill/>
            <a:ln w="4445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pic>
        <p:nvPicPr>
          <p:cNvPr id="68624" name="Picture 16" descr="colorbl3"/>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14400" y="1828800"/>
            <a:ext cx="3810000" cy="3721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9" name="Picture 5" descr="4420Rpg5colorblindnesscha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838200"/>
            <a:ext cx="67818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876800" y="762000"/>
            <a:ext cx="3581400" cy="838200"/>
          </a:xfrm>
        </p:spPr>
        <p:txBody>
          <a:bodyPr/>
          <a:lstStyle/>
          <a:p>
            <a:r>
              <a:rPr lang="en-US" sz="4000"/>
              <a:t/>
            </a:r>
            <a:br>
              <a:rPr lang="en-US" sz="4000"/>
            </a:br>
            <a:r>
              <a:rPr lang="en-US" sz="5400"/>
              <a:t>Albinism</a:t>
            </a:r>
          </a:p>
        </p:txBody>
      </p:sp>
      <p:sp>
        <p:nvSpPr>
          <p:cNvPr id="88067" name="Rectangle 3"/>
          <p:cNvSpPr>
            <a:spLocks noGrp="1" noChangeArrowheads="1"/>
          </p:cNvSpPr>
          <p:nvPr>
            <p:ph type="body" idx="1"/>
          </p:nvPr>
        </p:nvSpPr>
        <p:spPr/>
        <p:txBody>
          <a:bodyPr/>
          <a:lstStyle/>
          <a:p>
            <a:r>
              <a:rPr lang="en-US"/>
              <a:t>Patients are unable to produce skin or eye pigments, and thus are light-sensitive</a:t>
            </a:r>
          </a:p>
          <a:p>
            <a:r>
              <a:rPr lang="en-US"/>
              <a:t>Autosomal recessive</a:t>
            </a:r>
          </a:p>
          <a:p>
            <a:pPr lvl="1"/>
            <a:r>
              <a:rPr lang="en-US"/>
              <a:t>Therefore, is it monogenic or chromosomal?</a:t>
            </a:r>
          </a:p>
          <a:p>
            <a:pPr lvl="1"/>
            <a:endParaRPr lang="en-US"/>
          </a:p>
          <a:p>
            <a:pPr lvl="1">
              <a:buFont typeface="Monotype Sorts" charset="0"/>
              <a:buNone/>
            </a:pPr>
            <a:endParaRPr lang="en-US"/>
          </a:p>
        </p:txBody>
      </p:sp>
      <p:pic>
        <p:nvPicPr>
          <p:cNvPr id="88069" name="Picture 5" descr="albino1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914400"/>
            <a:ext cx="19812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8071" name="Picture 7" descr="Albinism">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114800"/>
            <a:ext cx="18288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Achondroplasia (a.k.a. dwarfism)</a:t>
            </a:r>
          </a:p>
        </p:txBody>
      </p:sp>
      <p:sp>
        <p:nvSpPr>
          <p:cNvPr id="93187" name="Rectangle 3"/>
          <p:cNvSpPr>
            <a:spLocks noGrp="1" noChangeArrowheads="1"/>
          </p:cNvSpPr>
          <p:nvPr>
            <p:ph type="body" idx="1"/>
          </p:nvPr>
        </p:nvSpPr>
        <p:spPr/>
        <p:txBody>
          <a:bodyPr/>
          <a:lstStyle/>
          <a:p>
            <a:r>
              <a:rPr lang="en-US"/>
              <a:t>Monogenic, autosomal</a:t>
            </a:r>
          </a:p>
          <a:p>
            <a:pPr lvl="1"/>
            <a:r>
              <a:rPr lang="en-US"/>
              <a:t>Carriers express genes, therefore, is it dominant or recessive?</a:t>
            </a:r>
          </a:p>
          <a:p>
            <a:pPr lvl="1"/>
            <a:endParaRPr lang="en-US"/>
          </a:p>
          <a:p>
            <a:pPr lvl="1"/>
            <a:endParaRPr lang="en-US"/>
          </a:p>
          <a:p>
            <a:pPr lvl="1"/>
            <a:r>
              <a:rPr lang="en-US"/>
              <a:t>There is also a disease called gigantism (Andre the Giant)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r>
              <a:rPr lang="en-US" dirty="0"/>
              <a:t>Mutations occur all the time in every cell in the body. Each cell, however, has the remarkable ability to recognize mistakes and fix them before it passes them along to its descendants. </a:t>
            </a:r>
            <a:endParaRPr lang="en-US" dirty="0" smtClean="0"/>
          </a:p>
          <a:p>
            <a:r>
              <a:rPr lang="en-US" dirty="0" smtClean="0"/>
              <a:t>But </a:t>
            </a:r>
            <a:r>
              <a:rPr lang="en-US" dirty="0"/>
              <a:t>a cell's DNA repair mechanisms can fail, or be overwhelmed, or become less efficient with age. Over time, mistakes can accumulate.</a:t>
            </a:r>
          </a:p>
          <a:p>
            <a:endParaRPr lang="en-US" dirty="0"/>
          </a:p>
        </p:txBody>
      </p:sp>
      <p:pic>
        <p:nvPicPr>
          <p:cNvPr id="39940" name="Picture 4" descr="dna-seperater-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62000"/>
            <a:ext cx="5105400" cy="617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Down</a:t>
            </a:r>
            <a:r>
              <a:rPr lang="ja-JP" altLang="en-US">
                <a:latin typeface="Arial"/>
              </a:rPr>
              <a:t>’</a:t>
            </a:r>
            <a:r>
              <a:rPr lang="en-US"/>
              <a:t>s Syndrome</a:t>
            </a:r>
          </a:p>
        </p:txBody>
      </p:sp>
      <p:sp>
        <p:nvSpPr>
          <p:cNvPr id="74755" name="Rectangle 3"/>
          <p:cNvSpPr>
            <a:spLocks noGrp="1" noChangeArrowheads="1"/>
          </p:cNvSpPr>
          <p:nvPr>
            <p:ph type="body" sz="half" idx="1"/>
          </p:nvPr>
        </p:nvSpPr>
        <p:spPr/>
        <p:txBody>
          <a:bodyPr/>
          <a:lstStyle/>
          <a:p>
            <a:r>
              <a:rPr lang="en-US" sz="2800">
                <a:latin typeface="Arial" charset="0"/>
                <a:cs typeface="Arial" charset="0"/>
              </a:rPr>
              <a:t>Caused by non-disjunction of the 21</a:t>
            </a:r>
            <a:r>
              <a:rPr lang="en-US" sz="2800" baseline="30000">
                <a:latin typeface="Arial" charset="0"/>
                <a:cs typeface="Arial" charset="0"/>
              </a:rPr>
              <a:t>st</a:t>
            </a:r>
            <a:r>
              <a:rPr lang="en-US" sz="2800">
                <a:latin typeface="Arial" charset="0"/>
                <a:cs typeface="Arial" charset="0"/>
              </a:rPr>
              <a:t> chromosome.</a:t>
            </a:r>
          </a:p>
          <a:p>
            <a:r>
              <a:rPr lang="en-US" sz="2800">
                <a:latin typeface="Arial" charset="0"/>
                <a:cs typeface="Arial" charset="0"/>
              </a:rPr>
              <a:t>This means that the individual has a trisomy (3 – 2lst chromosomes).</a:t>
            </a:r>
          </a:p>
        </p:txBody>
      </p:sp>
      <p:pic>
        <p:nvPicPr>
          <p:cNvPr id="74763" name="Picture 11" descr="down13"/>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080000" y="1981200"/>
            <a:ext cx="294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558800" y="1782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23559" name="Picture 7" descr="dow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14600"/>
            <a:ext cx="5486400" cy="3200400"/>
          </a:xfrm>
          <a:prstGeom prst="rect">
            <a:avLst/>
          </a:prstGeom>
          <a:noFill/>
          <a:extLst>
            <a:ext uri="{909E8E84-426E-40dd-AFC4-6F175D3DCCD1}">
              <a14:hiddenFill xmlns:a14="http://schemas.microsoft.com/office/drawing/2010/main">
                <a:solidFill>
                  <a:srgbClr val="FFFFFF"/>
                </a:solidFill>
              </a14:hiddenFill>
            </a:ext>
          </a:extLst>
        </p:spPr>
      </p:pic>
      <p:sp>
        <p:nvSpPr>
          <p:cNvPr id="23560" name="Rectangle 8"/>
          <p:cNvSpPr>
            <a:spLocks noGrp="1" noChangeArrowheads="1"/>
          </p:cNvSpPr>
          <p:nvPr>
            <p:ph type="title"/>
          </p:nvPr>
        </p:nvSpPr>
        <p:spPr/>
        <p:txBody>
          <a:bodyPr/>
          <a:lstStyle/>
          <a:p>
            <a:pPr algn="ctr"/>
            <a:r>
              <a:rPr lang="en-US" sz="4000"/>
              <a:t>Down</a:t>
            </a:r>
            <a:r>
              <a:rPr lang="ja-JP" altLang="en-US" sz="4000">
                <a:latin typeface="Arial"/>
              </a:rPr>
              <a:t>’</a:t>
            </a:r>
            <a:r>
              <a:rPr lang="en-US" sz="4000"/>
              <a:t>s Syndrome</a:t>
            </a:r>
            <a:br>
              <a:rPr lang="en-US" sz="4000"/>
            </a:br>
            <a:r>
              <a:rPr lang="en-US" sz="4000"/>
              <a:t>or Trisomy 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index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4888" y="1066800"/>
            <a:ext cx="4667250" cy="4800600"/>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about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914400"/>
            <a:ext cx="2182813" cy="2136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Symptoms of Down Syndrome</a:t>
            </a:r>
          </a:p>
        </p:txBody>
      </p:sp>
      <p:sp>
        <p:nvSpPr>
          <p:cNvPr id="76803" name="Rectangle 3"/>
          <p:cNvSpPr>
            <a:spLocks noGrp="1" noChangeArrowheads="1"/>
          </p:cNvSpPr>
          <p:nvPr>
            <p:ph type="body" idx="1"/>
          </p:nvPr>
        </p:nvSpPr>
        <p:spPr/>
        <p:txBody>
          <a:bodyPr/>
          <a:lstStyle/>
          <a:p>
            <a:r>
              <a:rPr lang="en-US" sz="2400"/>
              <a:t>Upward slant to eyes.</a:t>
            </a:r>
          </a:p>
          <a:p>
            <a:r>
              <a:rPr lang="en-US" sz="2400"/>
              <a:t>Small ears that fold over at the top.</a:t>
            </a:r>
          </a:p>
          <a:p>
            <a:r>
              <a:rPr lang="en-US" sz="2400"/>
              <a:t>Small, flattened nose.</a:t>
            </a:r>
          </a:p>
          <a:p>
            <a:r>
              <a:rPr lang="en-US" sz="2400"/>
              <a:t>Small mouth, making tongue appear large.</a:t>
            </a:r>
          </a:p>
          <a:p>
            <a:r>
              <a:rPr lang="en-US" sz="2400"/>
              <a:t>Short neck.</a:t>
            </a:r>
          </a:p>
          <a:p>
            <a:r>
              <a:rPr lang="en-US" sz="2400"/>
              <a:t>Small hands with short fingers.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Symptoms of Down Syndrome</a:t>
            </a:r>
          </a:p>
        </p:txBody>
      </p:sp>
      <p:sp>
        <p:nvSpPr>
          <p:cNvPr id="77827" name="Rectangle 3"/>
          <p:cNvSpPr>
            <a:spLocks noGrp="1" noChangeArrowheads="1"/>
          </p:cNvSpPr>
          <p:nvPr>
            <p:ph type="body" idx="1"/>
          </p:nvPr>
        </p:nvSpPr>
        <p:spPr/>
        <p:txBody>
          <a:bodyPr/>
          <a:lstStyle/>
          <a:p>
            <a:pPr>
              <a:lnSpc>
                <a:spcPct val="90000"/>
              </a:lnSpc>
            </a:pPr>
            <a:r>
              <a:rPr lang="en-US" sz="2800"/>
              <a:t>Low muscle tone.</a:t>
            </a:r>
          </a:p>
          <a:p>
            <a:pPr>
              <a:lnSpc>
                <a:spcPct val="90000"/>
              </a:lnSpc>
            </a:pPr>
            <a:r>
              <a:rPr lang="en-US" sz="2800"/>
              <a:t>Single deep crease across center of palm.</a:t>
            </a:r>
          </a:p>
          <a:p>
            <a:pPr>
              <a:lnSpc>
                <a:spcPct val="90000"/>
              </a:lnSpc>
            </a:pPr>
            <a:r>
              <a:rPr lang="en-US" sz="2800"/>
              <a:t>Looseness of joints.</a:t>
            </a:r>
          </a:p>
          <a:p>
            <a:pPr>
              <a:lnSpc>
                <a:spcPct val="90000"/>
              </a:lnSpc>
            </a:pPr>
            <a:r>
              <a:rPr lang="en-US" sz="2800"/>
              <a:t>Small skin folds at the inner corners of the eyes.</a:t>
            </a:r>
          </a:p>
          <a:p>
            <a:pPr>
              <a:lnSpc>
                <a:spcPct val="90000"/>
              </a:lnSpc>
            </a:pPr>
            <a:r>
              <a:rPr lang="en-US" sz="2800"/>
              <a:t>Excessive space between first and second toe.</a:t>
            </a:r>
          </a:p>
          <a:p>
            <a:pPr>
              <a:lnSpc>
                <a:spcPct val="90000"/>
              </a:lnSpc>
            </a:pPr>
            <a:r>
              <a:rPr lang="en-US" sz="2800"/>
              <a:t>In addition, down syndrome always involves some degree of mental retardation, from mild to severe. In most cases, the mental retardation is mild to moderate.</a:t>
            </a:r>
          </a:p>
          <a:p>
            <a:pPr>
              <a:lnSpc>
                <a:spcPct val="90000"/>
              </a:lnSpc>
            </a:pPr>
            <a:endParaRPr lang="en-US" sz="2800"/>
          </a:p>
        </p:txBody>
      </p:sp>
    </p:spTree>
  </p:cSld>
  <p:clrMapOvr>
    <a:masterClrMapping/>
  </p:clrMapOvr>
</p:sld>
</file>

<file path=ppt/theme/theme1.xml><?xml version="1.0" encoding="utf-8"?>
<a:theme xmlns:a="http://schemas.openxmlformats.org/drawingml/2006/main" name="SERENE">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EREN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1387</TotalTime>
  <Words>1203</Words>
  <Application>Microsoft Macintosh PowerPoint</Application>
  <PresentationFormat>On-screen Show (4:3)</PresentationFormat>
  <Paragraphs>122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SERENE</vt:lpstr>
      <vt:lpstr>Genetic   Disorders</vt:lpstr>
      <vt:lpstr>Genetic Disorders </vt:lpstr>
      <vt:lpstr>Mutations</vt:lpstr>
      <vt:lpstr>PowerPoint Presentation</vt:lpstr>
      <vt:lpstr>Down’s Syndrome</vt:lpstr>
      <vt:lpstr>Down’s Syndrome or Trisomy 21</vt:lpstr>
      <vt:lpstr>PowerPoint Presentation</vt:lpstr>
      <vt:lpstr>Symptoms of Down Syndrome</vt:lpstr>
      <vt:lpstr>Symptoms of Down Syndrome</vt:lpstr>
      <vt:lpstr>Kleinfelter’s syndrome (or Klinefleter’s)</vt:lpstr>
      <vt:lpstr>XXY</vt:lpstr>
      <vt:lpstr>PowerPoint Presentation</vt:lpstr>
      <vt:lpstr>Turner’s</vt:lpstr>
      <vt:lpstr>Turner’s Syndrome</vt:lpstr>
      <vt:lpstr>Sickle Cell Anemia</vt:lpstr>
      <vt:lpstr>Sickle Cell </vt:lpstr>
      <vt:lpstr>Cystic Fibrosis (CF)</vt:lpstr>
      <vt:lpstr>Tay-Sachs disease</vt:lpstr>
      <vt:lpstr>Muscular Dystrophy</vt:lpstr>
      <vt:lpstr>Hemophilia, the royal disease</vt:lpstr>
      <vt:lpstr>X-linked Inheritance pedigree chart</vt:lpstr>
      <vt:lpstr>Huntington’s Disease</vt:lpstr>
      <vt:lpstr>PowerPoint Presentation</vt:lpstr>
      <vt:lpstr>PowerPoint Presentation</vt:lpstr>
      <vt:lpstr>Huntington’s</vt:lpstr>
      <vt:lpstr>Phenylketonuria or PKU</vt:lpstr>
      <vt:lpstr>PKU</vt:lpstr>
      <vt:lpstr>Phenylalanine.  Free diet</vt:lpstr>
      <vt:lpstr>  ALS  (Amyotrophic Lateral Sclerosis, or Lou Gehrig’s disease)</vt:lpstr>
      <vt:lpstr>PowerPoint Presentation</vt:lpstr>
      <vt:lpstr>Adenoleukodystrophy</vt:lpstr>
      <vt:lpstr>Lorenzo Odone</vt:lpstr>
      <vt:lpstr>Diabetes   </vt:lpstr>
      <vt:lpstr>Diabetes</vt:lpstr>
      <vt:lpstr>Color Blindness</vt:lpstr>
      <vt:lpstr>PowerPoint Presentation</vt:lpstr>
      <vt:lpstr> Albinism</vt:lpstr>
      <vt:lpstr>Achondroplasia (a.k.a. dwarfism)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Disorders</dc:title>
  <dc:creator>Myran Cole</dc:creator>
  <cp:lastModifiedBy>Matt Bauman</cp:lastModifiedBy>
  <cp:revision>26</cp:revision>
  <dcterms:created xsi:type="dcterms:W3CDTF">2003-02-02T19:22:17Z</dcterms:created>
  <dcterms:modified xsi:type="dcterms:W3CDTF">2017-12-15T15:22:44Z</dcterms:modified>
</cp:coreProperties>
</file>