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</p:sldMasterIdLst>
  <p:notesMasterIdLst>
    <p:notesMasterId r:id="rId11"/>
  </p:notesMasterIdLst>
  <p:handoutMasterIdLst>
    <p:handoutMasterId r:id="rId12"/>
  </p:handoutMasterIdLst>
  <p:sldIdLst>
    <p:sldId id="284" r:id="rId2"/>
    <p:sldId id="259" r:id="rId3"/>
    <p:sldId id="260" r:id="rId4"/>
    <p:sldId id="258" r:id="rId5"/>
    <p:sldId id="262" r:id="rId6"/>
    <p:sldId id="268" r:id="rId7"/>
    <p:sldId id="272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01" autoAdjust="0"/>
  </p:normalViewPr>
  <p:slideViewPr>
    <p:cSldViewPr>
      <p:cViewPr>
        <p:scale>
          <a:sx n="82" d="100"/>
          <a:sy n="82" d="100"/>
        </p:scale>
        <p:origin x="-119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06012C7-35A3-4DAB-A30B-6E6BD7646730}" type="datetimeFigureOut">
              <a:rPr lang="en-US"/>
              <a:pPr/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CC10281-4D95-4D34-8C5D-D5AE438D82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71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E3488B8-D3C9-4FB9-99BA-4B336A5DC41F}" type="datetimeFigureOut">
              <a:rPr lang="en-US"/>
              <a:pPr/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5BBD7A2-A01D-43E2-8BB4-E426A36F2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3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smtClean="0"/>
              <a:t>Photosynthesis is an </a:t>
            </a:r>
            <a:r>
              <a:rPr lang="en-US" i="1" smtClean="0"/>
              <a:t>endergonic reaction</a:t>
            </a:r>
            <a:r>
              <a:rPr lang="en-US" smtClean="0"/>
              <a:t> because it requires an input of energy to occur; that energy comes in the form of light.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This is a review from the previous PowerPoint, to activate students</a:t>
            </a:r>
            <a:r>
              <a:rPr lang="ja-JP" altLang="en-US" smtClean="0"/>
              <a:t>’</a:t>
            </a:r>
            <a:r>
              <a:rPr lang="en-US" altLang="ja-JP" smtClean="0"/>
              <a:t> prior knowledge.</a:t>
            </a:r>
          </a:p>
          <a:p>
            <a:pPr marL="171450" indent="-171450">
              <a:buFontTx/>
              <a:buChar char="-"/>
            </a:pPr>
            <a:endParaRPr lang="en-US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6187D31-E77F-4233-A84B-9DB503147CD6}" type="slidenum">
              <a:rPr lang="en-US" sz="1200">
                <a:latin typeface="Calibri" pitchFamily="34" charset="0"/>
              </a:rPr>
              <a:pPr eaLnBrk="1" hangingPunct="1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smtClean="0"/>
              <a:t>It cannot be overemphasized that energy is not MADE, but is instead </a:t>
            </a:r>
            <a:r>
              <a:rPr lang="en-US" i="1" smtClean="0"/>
              <a:t>transformed</a:t>
            </a:r>
            <a:r>
              <a:rPr lang="en-US" smtClean="0"/>
              <a:t> through the processes of photosynthesis and cellular respiration. Each of the </a:t>
            </a:r>
            <a:r>
              <a:rPr lang="ja-JP" altLang="en-US" smtClean="0"/>
              <a:t>“</a:t>
            </a:r>
            <a:r>
              <a:rPr lang="en-US" altLang="ja-JP" smtClean="0"/>
              <a:t>boxes</a:t>
            </a:r>
            <a:r>
              <a:rPr lang="ja-JP" altLang="en-US" smtClean="0"/>
              <a:t>”</a:t>
            </a:r>
            <a:r>
              <a:rPr lang="en-US" altLang="ja-JP" smtClean="0"/>
              <a:t> (light/ATP &amp; NADPH/organic compounds) contains </a:t>
            </a:r>
            <a:r>
              <a:rPr lang="en-US" altLang="ja-JP" i="1" smtClean="0"/>
              <a:t>energy</a:t>
            </a:r>
            <a:r>
              <a:rPr lang="en-US" altLang="ja-JP" smtClean="0"/>
              <a:t>, but in a different form. Photosynthesis is a process that converts energy from an </a:t>
            </a:r>
            <a:r>
              <a:rPr lang="ja-JP" altLang="en-US" smtClean="0"/>
              <a:t>“</a:t>
            </a:r>
            <a:r>
              <a:rPr lang="en-US" altLang="ja-JP" smtClean="0"/>
              <a:t>un-usable form</a:t>
            </a:r>
            <a:r>
              <a:rPr lang="ja-JP" altLang="en-US" smtClean="0"/>
              <a:t>”</a:t>
            </a:r>
            <a:r>
              <a:rPr lang="en-US" altLang="ja-JP" smtClean="0"/>
              <a:t> (light) into a </a:t>
            </a:r>
            <a:r>
              <a:rPr lang="ja-JP" altLang="en-US" smtClean="0"/>
              <a:t>“</a:t>
            </a:r>
            <a:r>
              <a:rPr lang="en-US" altLang="ja-JP" smtClean="0"/>
              <a:t>usable form</a:t>
            </a:r>
            <a:r>
              <a:rPr lang="ja-JP" altLang="en-US" smtClean="0"/>
              <a:t>”</a:t>
            </a:r>
            <a:r>
              <a:rPr lang="en-US" altLang="ja-JP" smtClean="0"/>
              <a:t> (organic compounds), and requires an intermediate step (ATP/NADPH). 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This is a review from the previous PowerPoint, to activate students</a:t>
            </a:r>
            <a:r>
              <a:rPr lang="ja-JP" altLang="en-US" smtClean="0"/>
              <a:t>’</a:t>
            </a:r>
            <a:r>
              <a:rPr lang="en-US" altLang="ja-JP" smtClean="0"/>
              <a:t> prior knowledge.</a:t>
            </a:r>
            <a:endParaRPr lang="en-US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C050F67-DAC5-423C-A215-9A8011E94568}" type="slidenum">
              <a:rPr lang="en-US" sz="1200">
                <a:latin typeface="Calibri" pitchFamily="34" charset="0"/>
              </a:rPr>
              <a:pPr eaLnBrk="1" hangingPunct="1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B91E5ED-DBB9-4FBC-89BA-67FDEA467B58}" type="slidenum">
              <a:rPr lang="en-US" sz="1200">
                <a:latin typeface="Calibri" pitchFamily="34" charset="0"/>
              </a:rPr>
              <a:pPr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789AF50-DB20-4EA1-B470-72B023DB593F}" type="slidenum">
              <a:rPr lang="en-US" sz="1200">
                <a:latin typeface="Calibri" pitchFamily="34" charset="0"/>
              </a:rPr>
              <a:pPr eaLnBrk="1" hangingPunct="1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i="1" smtClean="0"/>
              <a:t>Both C</a:t>
            </a:r>
            <a:r>
              <a:rPr lang="en-US" i="1" baseline="-25000" smtClean="0"/>
              <a:t>4 </a:t>
            </a:r>
            <a:r>
              <a:rPr lang="en-US" i="1" smtClean="0"/>
              <a:t>and CAM plants fix CO</a:t>
            </a:r>
            <a:r>
              <a:rPr lang="en-US" i="1" baseline="-25000" smtClean="0"/>
              <a:t>2</a:t>
            </a:r>
            <a:r>
              <a:rPr lang="en-US" i="1" smtClean="0"/>
              <a:t> with an enzyme other than Rubisco (both use PEP carboxylase) so they are able to fix CO</a:t>
            </a:r>
            <a:r>
              <a:rPr lang="en-US" i="1" baseline="-25000" smtClean="0"/>
              <a:t>2 </a:t>
            </a:r>
            <a:r>
              <a:rPr lang="en-US" i="1" smtClean="0"/>
              <a:t>in spite of the relatively high concentrations of O</a:t>
            </a:r>
            <a:r>
              <a:rPr lang="en-US" i="1" baseline="-25000" smtClean="0"/>
              <a:t>2</a:t>
            </a:r>
            <a:r>
              <a:rPr lang="en-US" i="1" smtClean="0"/>
              <a:t>. Then they use that CO</a:t>
            </a:r>
            <a:r>
              <a:rPr lang="en-US" i="1" baseline="-25000" smtClean="0"/>
              <a:t>2 </a:t>
            </a:r>
            <a:r>
              <a:rPr lang="en-US" i="1" smtClean="0"/>
              <a:t>separately in a normal Calvin cycle.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9930F4D-69D9-448A-9D23-ECCC7A564508}" type="slidenum">
              <a:rPr lang="en-US" sz="1200">
                <a:latin typeface="Calibri" pitchFamily="34" charset="0"/>
              </a:rPr>
              <a:pPr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4D5AF-1459-4022-8F3A-3CBA2196263F}" type="datetime1">
              <a:rPr lang="en-US"/>
              <a:pPr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67763-74C6-4BC9-9A7E-6938AF2DB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B917C-0D58-47FB-ADA9-F8ADA32C1C8A}" type="datetime1">
              <a:rPr lang="en-US"/>
              <a:pPr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B1B9B-FEB6-44F3-A244-87895CB44F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A69762-8606-49A7-BC5A-EB6F95BA3DED}" type="datetime1">
              <a:rPr lang="en-US"/>
              <a:pPr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5D34F-22A6-40A8-931F-BCD8BA6AC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1D4A9E-FC67-463E-886B-9364CD6F0235}" type="datetime1">
              <a:rPr lang="en-US"/>
              <a:pPr/>
              <a:t>11/13/17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91022-2138-447E-A885-90F17E72D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573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18D5E-4301-4381-B997-44879E6A398C}" type="datetime1">
              <a:rPr lang="en-US"/>
              <a:pPr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4550DF5-391F-41A2-8567-C9A284B4E4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3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423F3C-7CA5-49D6-856B-8825945B69EC}" type="datetime1">
              <a:rPr lang="en-US"/>
              <a:pPr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B3417-C949-43D2-B23C-F80BDD3DD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5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FDC6DD-CA2B-4DEE-9166-48CFB24D0CA6}" type="datetime1">
              <a:rPr lang="en-US"/>
              <a:pPr/>
              <a:t>11/13/17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6556B-6C0A-4866-92A0-481F8E7834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0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9BAA1-838E-41AE-96DE-9A64300B0CC7}" type="datetime1">
              <a:rPr lang="en-US"/>
              <a:pPr/>
              <a:t>11/13/17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09B82-3880-4BE1-B7F9-5BF911330C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9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20D1FE-6133-41CB-8337-94E1C27F4675}" type="datetime1">
              <a:rPr lang="en-US"/>
              <a:pPr/>
              <a:t>11/13/17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8BB5C-C949-464E-A74C-4E77744C59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3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9C60B-3AB9-441A-92BA-33082180A4C6}" type="datetime1">
              <a:rPr lang="en-US"/>
              <a:pPr/>
              <a:t>11/13/17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79249-6697-4062-9D7D-A9440ED93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8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FCE95-B243-4A26-8071-F965EDEC31BE}" type="datetime1">
              <a:rPr lang="en-US"/>
              <a:pPr/>
              <a:t>11/13/17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A242C-65B9-42F9-B8D5-76862C692F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0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7CBA8D-44B8-4E7F-AF3C-E9AFBAB6D808}" type="datetime1">
              <a:rPr lang="en-US"/>
              <a:pPr/>
              <a:t>11/13/17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219A9-BBB0-468B-9330-B223BD28F2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EBD777-2E2A-4077-8CFE-785B9F50E48C}" type="datetime1">
              <a:rPr lang="en-US"/>
              <a:pPr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7E3A6ED-9E86-4A7E-95D8-2CED650446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2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Photosynthesis Part II: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The Calvin Cycle, Environmental Conditions, </a:t>
            </a:r>
            <a:br>
              <a:rPr lang="en-US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&amp; Preventing Photorespiration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0DF5-391F-41A2-8567-C9A284B4E4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1028700" y="-68263"/>
            <a:ext cx="8229600" cy="1143001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Photosynthesis: An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en-US" b="1" dirty="0" smtClean="0"/>
          </a:p>
          <a:p>
            <a:r>
              <a:rPr lang="en-US" b="1" dirty="0" smtClean="0"/>
              <a:t>Photosynthesis occurs in 2 </a:t>
            </a:r>
            <a:r>
              <a:rPr lang="ja-JP" altLang="en-US" b="1" dirty="0" smtClean="0"/>
              <a:t>“</a:t>
            </a:r>
            <a:r>
              <a:rPr lang="en-US" altLang="ja-JP" b="1" dirty="0" smtClean="0"/>
              <a:t>stages</a:t>
            </a:r>
            <a:r>
              <a:rPr lang="ja-JP" altLang="en-US" b="1" dirty="0" smtClean="0"/>
              <a:t>”</a:t>
            </a:r>
            <a:r>
              <a:rPr lang="en-US" altLang="ja-JP" b="1" dirty="0" smtClean="0"/>
              <a:t>:</a:t>
            </a:r>
          </a:p>
          <a:p>
            <a:pPr marL="971550" lvl="1" indent="-514350">
              <a:buFont typeface="Arial" pitchFamily="34" charset="0"/>
              <a:buAutoNum type="arabicPeriod"/>
            </a:pP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Light </a:t>
            </a:r>
            <a:r>
              <a:rPr lang="en-US" b="1" dirty="0" smtClean="0">
                <a:solidFill>
                  <a:srgbClr val="00B050"/>
                </a:solidFill>
              </a:rPr>
              <a:t>Dependent Reaction Makes APT</a:t>
            </a:r>
          </a:p>
          <a:p>
            <a:pPr marL="971550" lvl="1" indent="-514350">
              <a:buFont typeface="Arial" pitchFamily="34" charset="0"/>
              <a:buAutoNum type="arabicPeriod"/>
            </a:pPr>
            <a:r>
              <a:rPr lang="en-US" b="1" dirty="0" smtClean="0"/>
              <a:t>The Light Independent Reaction (</a:t>
            </a:r>
            <a:r>
              <a:rPr lang="en-US" b="1" dirty="0" smtClean="0">
                <a:solidFill>
                  <a:srgbClr val="0070C0"/>
                </a:solidFill>
              </a:rPr>
              <a:t>Calvin Cycle) </a:t>
            </a:r>
            <a:r>
              <a:rPr lang="en-US" b="1" dirty="0" smtClean="0"/>
              <a:t>Makes sugar</a:t>
            </a:r>
            <a:endParaRPr lang="en-US" b="1" dirty="0" smtClean="0"/>
          </a:p>
          <a:p>
            <a:pPr marL="971550" lvl="1" indent="-514350">
              <a:buFont typeface="Arial" pitchFamily="34" charset="0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pPr>
              <a:buFont typeface="Arial" pitchFamily="34" charset="0"/>
              <a:buNone/>
            </a:pPr>
            <a:endParaRPr lang="en-US" b="1" dirty="0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28BCD84-3710-42CD-888A-DE85EF01C520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57550" y="2819400"/>
            <a:ext cx="29718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3257550" y="2362200"/>
            <a:ext cx="276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0" y="-68263"/>
            <a:ext cx="9258300" cy="1143001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Photosynthesis: An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>
                <a:ea typeface="ＭＳ Ｐゴシック" charset="-128"/>
              </a:rPr>
              <a:t>To follow the energy in photosynthesis, </a:t>
            </a:r>
          </a:p>
          <a:p>
            <a:pPr>
              <a:buFont typeface="Arial" charset="0"/>
              <a:buChar char="•"/>
              <a:defRPr/>
            </a:pPr>
            <a:endParaRPr lang="en-US" b="1" dirty="0">
              <a:ea typeface="ＭＳ Ｐゴシック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b="1" dirty="0">
              <a:ea typeface="ＭＳ Ｐゴシック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b="1" dirty="0" smtClean="0">
              <a:ea typeface="ＭＳ Ｐゴシック" charset="-128"/>
            </a:endParaRPr>
          </a:p>
          <a:p>
            <a:pPr marL="0" indent="0">
              <a:buFont typeface="Arial" charset="0"/>
              <a:buNone/>
              <a:defRPr/>
            </a:pPr>
            <a:endParaRPr lang="en-US" b="1" dirty="0">
              <a:ea typeface="ＭＳ Ｐゴシック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253E0C2-9766-4B91-8343-89EB64AA2E4D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57550" y="2819400"/>
            <a:ext cx="29718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3257550" y="2362200"/>
            <a:ext cx="276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light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905000" y="3124200"/>
            <a:ext cx="1676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10200" y="3124200"/>
            <a:ext cx="16383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2819400"/>
            <a:ext cx="1600200" cy="1222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48525" y="2686050"/>
            <a:ext cx="1809750" cy="1563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629025" y="2862263"/>
            <a:ext cx="1590675" cy="140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3124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b="1">
                <a:latin typeface="Arial" pitchFamily="34" charset="0"/>
                <a:cs typeface="Arial" pitchFamily="34" charset="0"/>
              </a:rPr>
              <a:t>light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0" y="3052763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b="1">
                <a:latin typeface="Arial" pitchFamily="34" charset="0"/>
                <a:cs typeface="Arial" pitchFamily="34" charset="0"/>
              </a:rPr>
              <a:t>ATP</a:t>
            </a:r>
          </a:p>
          <a:p>
            <a:pPr algn="ctr" eaLnBrk="1" hangingPunct="1"/>
            <a:r>
              <a:rPr lang="en-US" b="1">
                <a:latin typeface="Arial" pitchFamily="34" charset="0"/>
                <a:cs typeface="Arial" pitchFamily="34" charset="0"/>
              </a:rPr>
              <a:t>NADPH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2478088"/>
            <a:ext cx="21431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200" b="1">
                <a:latin typeface="Arial" pitchFamily="34" charset="0"/>
                <a:cs typeface="Arial" pitchFamily="34" charset="0"/>
              </a:rPr>
              <a:t>Light </a:t>
            </a:r>
          </a:p>
          <a:p>
            <a:pPr algn="ctr" eaLnBrk="1" hangingPunct="1"/>
            <a:r>
              <a:rPr lang="en-US" sz="2200" b="1">
                <a:latin typeface="Arial" pitchFamily="34" charset="0"/>
                <a:cs typeface="Arial" pitchFamily="34" charset="0"/>
              </a:rPr>
              <a:t>Reactions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3100" y="3587750"/>
            <a:ext cx="18002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200" b="1">
                <a:latin typeface="Arial" pitchFamily="34" charset="0"/>
                <a:cs typeface="Arial" pitchFamily="34" charset="0"/>
              </a:rPr>
              <a:t>thylakoids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05400" y="2435225"/>
            <a:ext cx="21431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200" b="1">
                <a:latin typeface="Arial" pitchFamily="34" charset="0"/>
                <a:cs typeface="Arial" pitchFamily="34" charset="0"/>
              </a:rPr>
              <a:t>Calvin </a:t>
            </a:r>
          </a:p>
          <a:p>
            <a:pPr algn="ctr" eaLnBrk="1" hangingPunct="1"/>
            <a:r>
              <a:rPr lang="en-US" sz="2200" b="1">
                <a:latin typeface="Arial" pitchFamily="34" charset="0"/>
                <a:cs typeface="Arial" pitchFamily="34" charset="0"/>
              </a:rPr>
              <a:t>Cycle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15000" y="3611563"/>
            <a:ext cx="1800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200" b="1">
                <a:latin typeface="Arial" pitchFamily="34" charset="0"/>
                <a:cs typeface="Arial" pitchFamily="34" charset="0"/>
              </a:rPr>
              <a:t>stroma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53275" y="2913063"/>
            <a:ext cx="1895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Carbohydrates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8" grpId="0"/>
      <p:bldP spid="1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http://img.tfd.com/mgh/ceb/thumb/Structural-formula-for-x3b1-D-gluc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4772025"/>
            <a:ext cx="18605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01200" cy="1143000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cs typeface="Arial" pitchFamily="34" charset="0"/>
              </a:rPr>
              <a:t>Phase 2: The Calvin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4678363"/>
          </a:xfrm>
        </p:spPr>
        <p:txBody>
          <a:bodyPr/>
          <a:lstStyle/>
          <a:p>
            <a:r>
              <a:rPr lang="en-US" b="1" dirty="0" smtClean="0"/>
              <a:t>In the Calvin Cycle, </a:t>
            </a:r>
            <a:r>
              <a:rPr lang="en-US" b="1" dirty="0" smtClean="0">
                <a:solidFill>
                  <a:srgbClr val="C00000"/>
                </a:solidFill>
              </a:rPr>
              <a:t>chemical energy </a:t>
            </a:r>
            <a:r>
              <a:rPr lang="en-US" b="1" dirty="0" smtClean="0"/>
              <a:t>(from the </a:t>
            </a:r>
            <a:r>
              <a:rPr lang="en-US" b="1" dirty="0" smtClean="0">
                <a:solidFill>
                  <a:srgbClr val="0070C0"/>
                </a:solidFill>
              </a:rPr>
              <a:t>light reactions</a:t>
            </a:r>
            <a:r>
              <a:rPr lang="en-US" b="1" dirty="0" smtClean="0"/>
              <a:t>) and </a:t>
            </a:r>
            <a:r>
              <a:rPr lang="en-US" b="1" dirty="0" smtClean="0">
                <a:solidFill>
                  <a:srgbClr val="C00000"/>
                </a:solidFill>
              </a:rPr>
              <a:t>CO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/>
              <a:t> (from the </a:t>
            </a:r>
            <a:r>
              <a:rPr lang="en-US" b="1" dirty="0" smtClean="0">
                <a:solidFill>
                  <a:srgbClr val="0070C0"/>
                </a:solidFill>
              </a:rPr>
              <a:t>atmosphere</a:t>
            </a:r>
            <a:r>
              <a:rPr lang="en-US" b="1" dirty="0" smtClean="0"/>
              <a:t>) are used to produce </a:t>
            </a:r>
            <a:r>
              <a:rPr lang="en-US" b="1" i="1" dirty="0" smtClean="0"/>
              <a:t>glucose.</a:t>
            </a:r>
            <a:endParaRPr lang="en-US" b="1" dirty="0" smtClean="0"/>
          </a:p>
          <a:p>
            <a:r>
              <a:rPr lang="en-US" b="1" dirty="0" smtClean="0"/>
              <a:t>The Calvin Cycle occurs in the </a:t>
            </a:r>
            <a:r>
              <a:rPr lang="en-US" b="1" i="1" dirty="0" err="1" smtClean="0">
                <a:solidFill>
                  <a:srgbClr val="00B050"/>
                </a:solidFill>
              </a:rPr>
              <a:t>stroma</a:t>
            </a:r>
            <a:r>
              <a:rPr lang="en-US" b="1" dirty="0" smtClean="0"/>
              <a:t> of chloroplasts.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6ADB5B5-3618-4B23-B3F3-5B9BEB4D0485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6004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1143000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cs typeface="Arial" pitchFamily="34" charset="0"/>
              </a:rPr>
              <a:t>Phase 2: The Calvin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382000" cy="4525963"/>
          </a:xfrm>
        </p:spPr>
        <p:txBody>
          <a:bodyPr/>
          <a:lstStyle/>
          <a:p>
            <a:r>
              <a:rPr lang="en-US" b="1" dirty="0" smtClean="0"/>
              <a:t>The Calvin Cycle </a:t>
            </a:r>
            <a:r>
              <a:rPr lang="en-US" b="1" dirty="0" smtClean="0"/>
              <a:t>does </a:t>
            </a:r>
            <a:r>
              <a:rPr lang="en-US" b="1" i="1" dirty="0" smtClean="0">
                <a:solidFill>
                  <a:srgbClr val="C00000"/>
                </a:solidFill>
              </a:rPr>
              <a:t>carbon </a:t>
            </a:r>
            <a:r>
              <a:rPr lang="en-US" b="1" i="1" dirty="0" smtClean="0">
                <a:solidFill>
                  <a:srgbClr val="C00000"/>
                </a:solidFill>
              </a:rPr>
              <a:t>fixation.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carbon </a:t>
            </a:r>
            <a:r>
              <a:rPr lang="en-US" b="1" dirty="0" smtClean="0"/>
              <a:t>from a </a:t>
            </a:r>
            <a:r>
              <a:rPr lang="en-US" b="1" dirty="0" smtClean="0">
                <a:solidFill>
                  <a:srgbClr val="0070C0"/>
                </a:solidFill>
              </a:rPr>
              <a:t>non-organic compound</a:t>
            </a:r>
            <a:r>
              <a:rPr lang="en-US" b="1" dirty="0" smtClean="0"/>
              <a:t> (</a:t>
            </a:r>
            <a:r>
              <a:rPr lang="en-US" b="1" dirty="0" err="1" smtClean="0"/>
              <a:t>ie</a:t>
            </a:r>
            <a:r>
              <a:rPr lang="en-US" b="1" dirty="0" smtClean="0"/>
              <a:t>. CO</a:t>
            </a:r>
            <a:r>
              <a:rPr lang="en-US" b="1" baseline="-25000" dirty="0" smtClean="0"/>
              <a:t>2</a:t>
            </a:r>
            <a:r>
              <a:rPr lang="en-US" b="1" dirty="0" smtClean="0"/>
              <a:t>) and </a:t>
            </a:r>
            <a:r>
              <a:rPr lang="en-US" b="1" dirty="0" smtClean="0"/>
              <a:t>incorporated </a:t>
            </a:r>
            <a:r>
              <a:rPr lang="en-US" b="1" dirty="0" smtClean="0"/>
              <a:t>it into an </a:t>
            </a:r>
            <a:r>
              <a:rPr lang="en-US" b="1" dirty="0" smtClean="0">
                <a:solidFill>
                  <a:srgbClr val="00B050"/>
                </a:solidFill>
              </a:rPr>
              <a:t>organic compound </a:t>
            </a:r>
            <a:r>
              <a:rPr lang="en-US" b="1" dirty="0" smtClean="0"/>
              <a:t>(</a:t>
            </a:r>
            <a:r>
              <a:rPr lang="en-US" b="1" dirty="0" err="1" smtClean="0"/>
              <a:t>ie</a:t>
            </a:r>
            <a:r>
              <a:rPr lang="en-US" b="1" dirty="0" smtClean="0"/>
              <a:t>. carbohydrates).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BA1AE83-85F2-446F-A9C1-9834598F7508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1268" name="Picture 6" descr="http://wpcontent.answcdn.com/wikipedia/commons/thumb/3/35/Carbon_dioxide_structure.png/121px-Carbon_dioxide_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59288"/>
            <a:ext cx="19050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743200" y="4459288"/>
            <a:ext cx="2971800" cy="898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CARBON FIXATION</a:t>
            </a:r>
          </a:p>
        </p:txBody>
      </p:sp>
      <p:pic>
        <p:nvPicPr>
          <p:cNvPr id="1127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27654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1143000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Phase 2: The Calvin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1100"/>
            <a:ext cx="8839200" cy="4495800"/>
          </a:xfrm>
        </p:spPr>
        <p:txBody>
          <a:bodyPr/>
          <a:lstStyle/>
          <a:p>
            <a:pPr marL="0" indent="0"/>
            <a:r>
              <a:rPr lang="en-US" sz="3000" b="1" dirty="0" smtClean="0"/>
              <a:t>The </a:t>
            </a:r>
            <a:r>
              <a:rPr lang="en-US" sz="3000" b="1" dirty="0" smtClean="0"/>
              <a:t>Calvin Cycle occurs in the </a:t>
            </a:r>
            <a:r>
              <a:rPr lang="en-US" sz="3000" b="1" dirty="0" err="1" smtClean="0">
                <a:solidFill>
                  <a:srgbClr val="00B050"/>
                </a:solidFill>
              </a:rPr>
              <a:t>stroma</a:t>
            </a:r>
            <a:r>
              <a:rPr lang="en-US" sz="3000" b="1" dirty="0" smtClean="0"/>
              <a:t> inside the chloroplasts (inside the cells…)</a:t>
            </a:r>
            <a:r>
              <a:rPr lang="en-US" sz="3000" b="1" dirty="0" smtClean="0"/>
              <a:t>.</a:t>
            </a:r>
          </a:p>
          <a:p>
            <a:pPr marL="0" indent="0">
              <a:buNone/>
            </a:pPr>
            <a:endParaRPr lang="en-US" sz="3000" b="1" dirty="0" smtClean="0"/>
          </a:p>
          <a:p>
            <a:pPr marL="0" indent="0"/>
            <a:r>
              <a:rPr lang="en-US" sz="3000" b="1" dirty="0" smtClean="0"/>
              <a:t>Carbon dioxide, ATP, and NADPH are required </a:t>
            </a:r>
            <a:r>
              <a:rPr lang="en-US" sz="3000" b="1" dirty="0" smtClean="0">
                <a:solidFill>
                  <a:srgbClr val="7030A0"/>
                </a:solidFill>
              </a:rPr>
              <a:t>(reactants).</a:t>
            </a:r>
          </a:p>
          <a:p>
            <a:pPr marL="0" indent="0"/>
            <a:r>
              <a:rPr lang="en-US" sz="3000" b="1" dirty="0" smtClean="0"/>
              <a:t>Organic compounds (G3P) are produced </a:t>
            </a:r>
            <a:r>
              <a:rPr lang="en-US" sz="3000" b="1" dirty="0" smtClean="0">
                <a:solidFill>
                  <a:srgbClr val="FF6600"/>
                </a:solidFill>
              </a:rPr>
              <a:t>(products).</a:t>
            </a:r>
          </a:p>
          <a:p>
            <a:pPr marL="0" indent="0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2E070F4-CD58-4F69-B6E4-A74931A621F3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1143000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Photosynthesis: A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overview,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6600"/>
                </a:solidFill>
              </a:rPr>
              <a:t>Light Reactions </a:t>
            </a:r>
            <a:r>
              <a:rPr lang="en-US" b="1" dirty="0" smtClean="0"/>
              <a:t>(Phase 1) </a:t>
            </a:r>
            <a:r>
              <a:rPr lang="en-US" b="1" dirty="0" smtClean="0"/>
              <a:t>captures energy to form </a:t>
            </a:r>
            <a:r>
              <a:rPr lang="en-US" b="1" dirty="0" smtClean="0">
                <a:solidFill>
                  <a:srgbClr val="FFC000"/>
                </a:solidFill>
              </a:rPr>
              <a:t>ATP</a:t>
            </a:r>
            <a:r>
              <a:rPr lang="en-US" b="1" dirty="0" smtClean="0"/>
              <a:t>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00B050"/>
                </a:solidFill>
              </a:rPr>
              <a:t>NADPH</a:t>
            </a:r>
            <a:r>
              <a:rPr lang="en-US" b="1" dirty="0" smtClean="0"/>
              <a:t> 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endParaRPr lang="en-US" b="1" dirty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Calvin Cycle </a:t>
            </a:r>
            <a:r>
              <a:rPr lang="en-US" b="1" dirty="0" smtClean="0"/>
              <a:t>(Phase 2) uses the </a:t>
            </a:r>
            <a:r>
              <a:rPr lang="en-US" b="1" dirty="0" smtClean="0">
                <a:solidFill>
                  <a:srgbClr val="7030A0"/>
                </a:solidFill>
              </a:rPr>
              <a:t>energy </a:t>
            </a:r>
            <a:r>
              <a:rPr lang="en-US" b="1" dirty="0" smtClean="0"/>
              <a:t>of the light </a:t>
            </a:r>
            <a:r>
              <a:rPr lang="en-US" b="1" dirty="0" smtClean="0"/>
              <a:t>reactions along with </a:t>
            </a:r>
            <a:r>
              <a:rPr lang="en-US" b="1" dirty="0" smtClean="0">
                <a:solidFill>
                  <a:srgbClr val="00B0F0"/>
                </a:solidFill>
              </a:rPr>
              <a:t>carbon dioxide </a:t>
            </a:r>
            <a:r>
              <a:rPr lang="en-US" b="1" dirty="0" smtClean="0"/>
              <a:t>to produce </a:t>
            </a:r>
            <a:r>
              <a:rPr lang="en-US" b="1" dirty="0" smtClean="0">
                <a:solidFill>
                  <a:srgbClr val="C00000"/>
                </a:solidFill>
              </a:rPr>
              <a:t>organic compounds.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6D440EA-E63B-4881-8889-800E4CBC4C43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895600"/>
            <a:ext cx="42878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448800" cy="1143000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cs typeface="Arial" pitchFamily="34" charset="0"/>
              </a:rPr>
              <a:t>C</a:t>
            </a:r>
            <a:r>
              <a:rPr lang="en-US" b="1" baseline="-25000" smtClean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en-US" b="1" smtClean="0">
                <a:solidFill>
                  <a:schemeClr val="bg1"/>
                </a:solidFill>
                <a:cs typeface="Arial" pitchFamily="34" charset="0"/>
              </a:rPr>
              <a:t>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602163"/>
          </a:xfrm>
        </p:spPr>
        <p:txBody>
          <a:bodyPr/>
          <a:lstStyle/>
          <a:p>
            <a:r>
              <a:rPr lang="en-US" b="1" smtClean="0"/>
              <a:t>C</a:t>
            </a:r>
            <a:r>
              <a:rPr lang="en-US" b="1" baseline="-25000" smtClean="0"/>
              <a:t>3 </a:t>
            </a:r>
            <a:r>
              <a:rPr lang="en-US" b="1" smtClean="0"/>
              <a:t>plants, which are </a:t>
            </a:r>
            <a:r>
              <a:rPr lang="ja-JP" altLang="en-US" b="1" smtClean="0"/>
              <a:t>“</a:t>
            </a:r>
            <a:r>
              <a:rPr lang="en-US" altLang="ja-JP" b="1" smtClean="0"/>
              <a:t>normal</a:t>
            </a:r>
            <a:r>
              <a:rPr lang="ja-JP" altLang="en-US" b="1" smtClean="0"/>
              <a:t>”</a:t>
            </a:r>
            <a:r>
              <a:rPr lang="en-US" altLang="ja-JP" b="1" smtClean="0"/>
              <a:t> plants, perform the light reactions and the Calvin Cycle in the </a:t>
            </a:r>
            <a:r>
              <a:rPr lang="en-US" altLang="ja-JP" b="1" smtClean="0">
                <a:solidFill>
                  <a:srgbClr val="00B050"/>
                </a:solidFill>
              </a:rPr>
              <a:t>mesophyll cells </a:t>
            </a:r>
            <a:r>
              <a:rPr lang="en-US" altLang="ja-JP" b="1" smtClean="0"/>
              <a:t>of the leaves.</a:t>
            </a:r>
            <a:endParaRPr lang="en-US" b="1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58CC974-6822-4B61-BA57-E4A26244457F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0650" y="4524375"/>
            <a:ext cx="3362325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palisade mesophyll</a:t>
            </a: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1503363" y="5010150"/>
            <a:ext cx="3638550" cy="1114425"/>
            <a:chOff x="400050" y="4238625"/>
            <a:chExt cx="3638550" cy="1114425"/>
          </a:xfrm>
        </p:grpSpPr>
        <p:sp>
          <p:nvSpPr>
            <p:cNvPr id="9" name="Rectangle 8"/>
            <p:cNvSpPr/>
            <p:nvPr/>
          </p:nvSpPr>
          <p:spPr>
            <a:xfrm>
              <a:off x="400050" y="4448175"/>
              <a:ext cx="3124200" cy="609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spongy mesophyll</a:t>
              </a:r>
            </a:p>
          </p:txBody>
        </p:sp>
        <p:cxnSp>
          <p:nvCxnSpPr>
            <p:cNvPr id="10" name="Straight Connector 9"/>
            <p:cNvCxnSpPr>
              <a:stCxn id="9" idx="3"/>
            </p:cNvCxnSpPr>
            <p:nvPr/>
          </p:nvCxnSpPr>
          <p:spPr>
            <a:xfrm>
              <a:off x="3524250" y="4752975"/>
              <a:ext cx="2571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781425" y="4238625"/>
              <a:ext cx="2571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781425" y="5353050"/>
              <a:ext cx="1285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>
            <a:off x="4752975" y="4657725"/>
            <a:ext cx="4095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95850" y="5010150"/>
            <a:ext cx="0" cy="1114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25550" y="6124575"/>
            <a:ext cx="3243263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bundle sheath cells</a:t>
            </a: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4468813" y="6353175"/>
            <a:ext cx="21605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C</a:t>
            </a:r>
            <a:r>
              <a:rPr lang="en-US" b="1" baseline="-25000" smtClean="0">
                <a:solidFill>
                  <a:schemeClr val="bg1"/>
                </a:solidFill>
              </a:rPr>
              <a:t>4</a:t>
            </a:r>
            <a:r>
              <a:rPr lang="en-US" b="1" smtClean="0">
                <a:solidFill>
                  <a:schemeClr val="bg1"/>
                </a:solidFill>
              </a:rPr>
              <a:t> and CAM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67750" cy="4906963"/>
          </a:xfrm>
        </p:spPr>
        <p:txBody>
          <a:bodyPr/>
          <a:lstStyle/>
          <a:p>
            <a:r>
              <a:rPr lang="en-US" b="1" dirty="0" smtClean="0"/>
              <a:t>C</a:t>
            </a:r>
            <a:r>
              <a:rPr lang="en-US" b="1" baseline="-25000" dirty="0" smtClean="0"/>
              <a:t>4</a:t>
            </a:r>
            <a:r>
              <a:rPr lang="en-US" b="1" dirty="0" smtClean="0"/>
              <a:t> plants and CAM plants modify the process of C</a:t>
            </a:r>
            <a:r>
              <a:rPr lang="en-US" b="1" baseline="-25000" dirty="0" smtClean="0"/>
              <a:t>3</a:t>
            </a:r>
            <a:r>
              <a:rPr lang="en-US" b="1" dirty="0" smtClean="0"/>
              <a:t> photosynthesis </a:t>
            </a:r>
            <a:r>
              <a:rPr lang="en-US" b="1" dirty="0" smtClean="0"/>
              <a:t>.</a:t>
            </a:r>
            <a:endParaRPr lang="en-US" b="1" dirty="0" smtClean="0"/>
          </a:p>
          <a:p>
            <a:r>
              <a:rPr lang="en-US" b="1" dirty="0" smtClean="0"/>
              <a:t>Overview:</a:t>
            </a:r>
          </a:p>
          <a:p>
            <a:pPr lvl="1">
              <a:buFont typeface="Arial" pitchFamily="34" charset="0"/>
              <a:buChar char="•"/>
            </a:pPr>
            <a:r>
              <a:rPr lang="en-US" sz="2900" b="1" dirty="0" smtClean="0">
                <a:solidFill>
                  <a:srgbClr val="C00000"/>
                </a:solidFill>
              </a:rPr>
              <a:t>C</a:t>
            </a:r>
            <a:r>
              <a:rPr lang="en-US" sz="29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900" b="1" dirty="0" smtClean="0">
                <a:solidFill>
                  <a:srgbClr val="C00000"/>
                </a:solidFill>
              </a:rPr>
              <a:t> plants </a:t>
            </a:r>
            <a:r>
              <a:rPr lang="en-US" sz="2900" b="1" dirty="0" smtClean="0"/>
              <a:t>perform the Calvin Cycle in a </a:t>
            </a:r>
            <a:r>
              <a:rPr lang="en-US" sz="2900" b="1" dirty="0" smtClean="0">
                <a:solidFill>
                  <a:srgbClr val="C00000"/>
                </a:solidFill>
              </a:rPr>
              <a:t>different </a:t>
            </a:r>
            <a:r>
              <a:rPr lang="en-US" sz="2900" b="1" i="1" dirty="0" smtClean="0">
                <a:solidFill>
                  <a:srgbClr val="C00000"/>
                </a:solidFill>
              </a:rPr>
              <a:t>location </a:t>
            </a:r>
            <a:r>
              <a:rPr lang="en-US" sz="2900" b="1" dirty="0" smtClean="0"/>
              <a:t>within the </a:t>
            </a:r>
            <a:r>
              <a:rPr lang="en-US" sz="2900" b="1" dirty="0" smtClean="0"/>
              <a:t>leaf</a:t>
            </a:r>
          </a:p>
          <a:p>
            <a:pPr lvl="1">
              <a:buFont typeface="Arial" pitchFamily="34" charset="0"/>
              <a:buChar char="•"/>
            </a:pPr>
            <a:endParaRPr lang="en-US" sz="2900" b="1" dirty="0"/>
          </a:p>
          <a:p>
            <a:pPr lvl="1">
              <a:buFont typeface="Arial" pitchFamily="34" charset="0"/>
              <a:buChar char="•"/>
            </a:pPr>
            <a:r>
              <a:rPr lang="en-US" sz="2900" b="1" dirty="0" smtClean="0"/>
              <a:t>Corn sugar </a:t>
            </a:r>
            <a:r>
              <a:rPr lang="en-US" sz="2900" b="1" dirty="0" err="1" smtClean="0"/>
              <a:t>etc</a:t>
            </a:r>
            <a:r>
              <a:rPr lang="en-US" sz="2900" b="1" dirty="0" smtClean="0"/>
              <a:t>  </a:t>
            </a:r>
          </a:p>
          <a:p>
            <a:pPr marL="914400" lvl="2" indent="0"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C49F7AA-FC91-4510-B1C6-EFA47EA0028A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otosynthesis - Part II_RD_CB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9358</TotalTime>
  <Words>509</Words>
  <Application>Microsoft Macintosh PowerPoint</Application>
  <PresentationFormat>On-screen Show (4:3)</PresentationFormat>
  <Paragraphs>71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Photosynthesis - Part II_RD_CB</vt:lpstr>
      <vt:lpstr>PowerPoint Presentation</vt:lpstr>
      <vt:lpstr>Photosynthesis: An Overview</vt:lpstr>
      <vt:lpstr>Photosynthesis: An Overview</vt:lpstr>
      <vt:lpstr>Phase 2: The Calvin Cycle</vt:lpstr>
      <vt:lpstr>Phase 2: The Calvin Cycle</vt:lpstr>
      <vt:lpstr>Phase 2: The Calvin Cycle</vt:lpstr>
      <vt:lpstr>Photosynthesis: A Recap</vt:lpstr>
      <vt:lpstr>C3 Plants</vt:lpstr>
      <vt:lpstr>C4 and CAM Plants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Abel Espinoza</dc:creator>
  <cp:lastModifiedBy>Matt Bauman</cp:lastModifiedBy>
  <cp:revision>335</cp:revision>
  <cp:lastPrinted>2012-08-12T15:24:01Z</cp:lastPrinted>
  <dcterms:created xsi:type="dcterms:W3CDTF">2012-07-03T19:13:49Z</dcterms:created>
  <dcterms:modified xsi:type="dcterms:W3CDTF">2017-11-13T12:14:39Z</dcterms:modified>
</cp:coreProperties>
</file>